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heme/themeOverride1.xml" ContentType="application/vnd.openxmlformats-officedocument.themeOverride+xml"/>
  <Override PartName="/ppt/notesSlides/notesSlide45.xml" ContentType="application/vnd.openxmlformats-officedocument.presentationml.notesSlide+xml"/>
  <Override PartName="/ppt/theme/themeOverride2.xml" ContentType="application/vnd.openxmlformats-officedocument.themeOverride+xml"/>
  <Override PartName="/ppt/notesSlides/notesSlide46.xml" ContentType="application/vnd.openxmlformats-officedocument.presentationml.notesSlide+xml"/>
  <Override PartName="/ppt/theme/themeOverride3.xml" ContentType="application/vnd.openxmlformats-officedocument.themeOverride+xml"/>
  <Override PartName="/ppt/notesSlides/notesSlide47.xml" ContentType="application/vnd.openxmlformats-officedocument.presentationml.notesSlide+xml"/>
  <Override PartName="/ppt/theme/themeOverride4.xml" ContentType="application/vnd.openxmlformats-officedocument.themeOverride+xml"/>
  <Override PartName="/ppt/notesSlides/notesSlide48.xml" ContentType="application/vnd.openxmlformats-officedocument.presentationml.notesSlide+xml"/>
  <Override PartName="/ppt/theme/themeOverride5.xml" ContentType="application/vnd.openxmlformats-officedocument.themeOverride+xml"/>
  <Override PartName="/ppt/notesSlides/notesSlide49.xml" ContentType="application/vnd.openxmlformats-officedocument.presentationml.notesSlide+xml"/>
  <Override PartName="/ppt/theme/themeOverride6.xml" ContentType="application/vnd.openxmlformats-officedocument.themeOverride+xml"/>
  <Override PartName="/ppt/notesSlides/notesSlide50.xml" ContentType="application/vnd.openxmlformats-officedocument.presentationml.notesSlide+xml"/>
  <Override PartName="/ppt/theme/themeOverride7.xml" ContentType="application/vnd.openxmlformats-officedocument.themeOverr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theme/themeOverride8.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27" r:id="rId1"/>
    <p:sldMasterId id="2147483907" r:id="rId2"/>
  </p:sldMasterIdLst>
  <p:notesMasterIdLst>
    <p:notesMasterId r:id="rId83"/>
  </p:notesMasterIdLst>
  <p:sldIdLst>
    <p:sldId id="329" r:id="rId3"/>
    <p:sldId id="330" r:id="rId4"/>
    <p:sldId id="331" r:id="rId5"/>
    <p:sldId id="333" r:id="rId6"/>
    <p:sldId id="377" r:id="rId7"/>
    <p:sldId id="378" r:id="rId8"/>
    <p:sldId id="379" r:id="rId9"/>
    <p:sldId id="380" r:id="rId10"/>
    <p:sldId id="381" r:id="rId11"/>
    <p:sldId id="382" r:id="rId12"/>
    <p:sldId id="383" r:id="rId13"/>
    <p:sldId id="384" r:id="rId14"/>
    <p:sldId id="385" r:id="rId15"/>
    <p:sldId id="386" r:id="rId16"/>
    <p:sldId id="387" r:id="rId17"/>
    <p:sldId id="388" r:id="rId18"/>
    <p:sldId id="389" r:id="rId19"/>
    <p:sldId id="390" r:id="rId20"/>
    <p:sldId id="391" r:id="rId21"/>
    <p:sldId id="392" r:id="rId22"/>
    <p:sldId id="351" r:id="rId23"/>
    <p:sldId id="353" r:id="rId24"/>
    <p:sldId id="257" r:id="rId25"/>
    <p:sldId id="309" r:id="rId26"/>
    <p:sldId id="310" r:id="rId27"/>
    <p:sldId id="319" r:id="rId28"/>
    <p:sldId id="311" r:id="rId29"/>
    <p:sldId id="312" r:id="rId30"/>
    <p:sldId id="321" r:id="rId31"/>
    <p:sldId id="323" r:id="rId32"/>
    <p:sldId id="313" r:id="rId33"/>
    <p:sldId id="314" r:id="rId34"/>
    <p:sldId id="324" r:id="rId35"/>
    <p:sldId id="325" r:id="rId36"/>
    <p:sldId id="326" r:id="rId37"/>
    <p:sldId id="315" r:id="rId38"/>
    <p:sldId id="316" r:id="rId39"/>
    <p:sldId id="317" r:id="rId40"/>
    <p:sldId id="318" r:id="rId41"/>
    <p:sldId id="354" r:id="rId42"/>
    <p:sldId id="355" r:id="rId43"/>
    <p:sldId id="356" r:id="rId44"/>
    <p:sldId id="361" r:id="rId45"/>
    <p:sldId id="357" r:id="rId46"/>
    <p:sldId id="358" r:id="rId47"/>
    <p:sldId id="359" r:id="rId48"/>
    <p:sldId id="362" r:id="rId49"/>
    <p:sldId id="360" r:id="rId50"/>
    <p:sldId id="364" r:id="rId51"/>
    <p:sldId id="365" r:id="rId52"/>
    <p:sldId id="366" r:id="rId53"/>
    <p:sldId id="367" r:id="rId54"/>
    <p:sldId id="368" r:id="rId55"/>
    <p:sldId id="369" r:id="rId56"/>
    <p:sldId id="370" r:id="rId57"/>
    <p:sldId id="371" r:id="rId58"/>
    <p:sldId id="372" r:id="rId59"/>
    <p:sldId id="373" r:id="rId60"/>
    <p:sldId id="374" r:id="rId61"/>
    <p:sldId id="375" r:id="rId62"/>
    <p:sldId id="393" r:id="rId63"/>
    <p:sldId id="394" r:id="rId64"/>
    <p:sldId id="395" r:id="rId65"/>
    <p:sldId id="396" r:id="rId66"/>
    <p:sldId id="397" r:id="rId67"/>
    <p:sldId id="411" r:id="rId68"/>
    <p:sldId id="398" r:id="rId69"/>
    <p:sldId id="399" r:id="rId70"/>
    <p:sldId id="400" r:id="rId71"/>
    <p:sldId id="401" r:id="rId72"/>
    <p:sldId id="402" r:id="rId73"/>
    <p:sldId id="403" r:id="rId74"/>
    <p:sldId id="404" r:id="rId75"/>
    <p:sldId id="405" r:id="rId76"/>
    <p:sldId id="406" r:id="rId77"/>
    <p:sldId id="407" r:id="rId78"/>
    <p:sldId id="408" r:id="rId79"/>
    <p:sldId id="409" r:id="rId80"/>
    <p:sldId id="410" r:id="rId81"/>
    <p:sldId id="322" r:id="rId82"/>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Calibri" charset="0"/>
        <a:ea typeface="宋体" charset="0"/>
        <a:cs typeface="+mn-cs"/>
      </a:defRPr>
    </a:lvl1pPr>
    <a:lvl2pPr marL="457200" algn="l" rtl="0" eaLnBrk="0" fontAlgn="base" hangingPunct="0">
      <a:spcBef>
        <a:spcPct val="0"/>
      </a:spcBef>
      <a:spcAft>
        <a:spcPct val="0"/>
      </a:spcAft>
      <a:defRPr kern="1200">
        <a:solidFill>
          <a:schemeClr val="tx1"/>
        </a:solidFill>
        <a:latin typeface="Calibri" charset="0"/>
        <a:ea typeface="宋体" charset="0"/>
        <a:cs typeface="+mn-cs"/>
      </a:defRPr>
    </a:lvl2pPr>
    <a:lvl3pPr marL="914400" algn="l" rtl="0" eaLnBrk="0" fontAlgn="base" hangingPunct="0">
      <a:spcBef>
        <a:spcPct val="0"/>
      </a:spcBef>
      <a:spcAft>
        <a:spcPct val="0"/>
      </a:spcAft>
      <a:defRPr kern="1200">
        <a:solidFill>
          <a:schemeClr val="tx1"/>
        </a:solidFill>
        <a:latin typeface="Calibri" charset="0"/>
        <a:ea typeface="宋体" charset="0"/>
        <a:cs typeface="+mn-cs"/>
      </a:defRPr>
    </a:lvl3pPr>
    <a:lvl4pPr marL="1371600" algn="l" rtl="0" eaLnBrk="0" fontAlgn="base" hangingPunct="0">
      <a:spcBef>
        <a:spcPct val="0"/>
      </a:spcBef>
      <a:spcAft>
        <a:spcPct val="0"/>
      </a:spcAft>
      <a:defRPr kern="1200">
        <a:solidFill>
          <a:schemeClr val="tx1"/>
        </a:solidFill>
        <a:latin typeface="Calibri" charset="0"/>
        <a:ea typeface="宋体" charset="0"/>
        <a:cs typeface="+mn-cs"/>
      </a:defRPr>
    </a:lvl4pPr>
    <a:lvl5pPr marL="1828800" algn="l" rtl="0" eaLnBrk="0" fontAlgn="base" hangingPunct="0">
      <a:spcBef>
        <a:spcPct val="0"/>
      </a:spcBef>
      <a:spcAft>
        <a:spcPct val="0"/>
      </a:spcAft>
      <a:defRPr kern="1200">
        <a:solidFill>
          <a:schemeClr val="tx1"/>
        </a:solidFill>
        <a:latin typeface="Calibri" charset="0"/>
        <a:ea typeface="宋体" charset="0"/>
        <a:cs typeface="+mn-cs"/>
      </a:defRPr>
    </a:lvl5pPr>
    <a:lvl6pPr marL="2286000" algn="l" defTabSz="914400" rtl="0" eaLnBrk="1" latinLnBrk="0" hangingPunct="1">
      <a:defRPr kern="1200">
        <a:solidFill>
          <a:schemeClr val="tx1"/>
        </a:solidFill>
        <a:latin typeface="Calibri" charset="0"/>
        <a:ea typeface="宋体" charset="0"/>
        <a:cs typeface="+mn-cs"/>
      </a:defRPr>
    </a:lvl6pPr>
    <a:lvl7pPr marL="2743200" algn="l" defTabSz="914400" rtl="0" eaLnBrk="1" latinLnBrk="0" hangingPunct="1">
      <a:defRPr kern="1200">
        <a:solidFill>
          <a:schemeClr val="tx1"/>
        </a:solidFill>
        <a:latin typeface="Calibri" charset="0"/>
        <a:ea typeface="宋体" charset="0"/>
        <a:cs typeface="+mn-cs"/>
      </a:defRPr>
    </a:lvl7pPr>
    <a:lvl8pPr marL="3200400" algn="l" defTabSz="914400" rtl="0" eaLnBrk="1" latinLnBrk="0" hangingPunct="1">
      <a:defRPr kern="1200">
        <a:solidFill>
          <a:schemeClr val="tx1"/>
        </a:solidFill>
        <a:latin typeface="Calibri" charset="0"/>
        <a:ea typeface="宋体" charset="0"/>
        <a:cs typeface="+mn-cs"/>
      </a:defRPr>
    </a:lvl8pPr>
    <a:lvl9pPr marL="3657600" algn="l" defTabSz="914400" rtl="0" eaLnBrk="1" latinLnBrk="0" hangingPunct="1">
      <a:defRPr kern="1200">
        <a:solidFill>
          <a:schemeClr val="tx1"/>
        </a:solidFill>
        <a:latin typeface="Calibri" charset="0"/>
        <a:ea typeface="宋体"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996633"/>
    <a:srgbClr val="006C31"/>
    <a:srgbClr val="007E39"/>
    <a:srgbClr val="F4F8F9"/>
    <a:srgbClr val="E1ED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主题样式 2 - 强调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80091" autoAdjust="0"/>
  </p:normalViewPr>
  <p:slideViewPr>
    <p:cSldViewPr>
      <p:cViewPr varScale="1">
        <p:scale>
          <a:sx n="74" d="100"/>
          <a:sy n="74" d="100"/>
        </p:scale>
        <p:origin x="2216" y="16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notesMaster" Target="notesMasters/notesMaster1.xml"/><Relationship Id="rId84" Type="http://schemas.openxmlformats.org/officeDocument/2006/relationships/presProps" Target="presProps.xml"/><Relationship Id="rId85" Type="http://schemas.openxmlformats.org/officeDocument/2006/relationships/viewProps" Target="viewProps.xml"/><Relationship Id="rId86" Type="http://schemas.openxmlformats.org/officeDocument/2006/relationships/theme" Target="theme/theme1.xml"/><Relationship Id="rId8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微软雅黑" pitchFamily="34" charset="-122"/>
                <a:ea typeface="微软雅黑" pitchFamily="34" charset="-122"/>
                <a:cs typeface="Arial" pitchFamily="34" charset="0"/>
              </a:defRPr>
            </a:lvl1pPr>
          </a:lstStyle>
          <a:p>
            <a:pPr>
              <a:defRPr/>
            </a:pPr>
            <a:endParaRPr lang="en-US" altLang="zh-CH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微软雅黑" pitchFamily="34" charset="-122"/>
                <a:ea typeface="微软雅黑" pitchFamily="34" charset="-122"/>
                <a:cs typeface="Arial" pitchFamily="34" charset="0"/>
              </a:defRPr>
            </a:lvl1pPr>
          </a:lstStyle>
          <a:p>
            <a:pPr>
              <a:defRPr/>
            </a:pPr>
            <a:fld id="{6C1B2E3D-EFF6-ED4B-9B32-92674878ED5C}" type="datetimeFigureOut">
              <a:rPr lang="en-US" altLang="zh-CHS"/>
              <a:pPr>
                <a:defRPr/>
              </a:pPr>
              <a:t>5/6/15</a:t>
            </a:fld>
            <a:endParaRPr lang="en-US" altLang="zh-CH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bodyPr>
          <a:lstStyle/>
          <a:p>
            <a:pPr lvl="0"/>
            <a:r>
              <a:rPr lang="en-US" altLang="zh-CHS" noProof="0" smtClean="0"/>
              <a:t>Click to edit Master text styles</a:t>
            </a:r>
          </a:p>
          <a:p>
            <a:pPr lvl="1"/>
            <a:r>
              <a:rPr lang="en-US" altLang="zh-CHS" noProof="0" smtClean="0"/>
              <a:t>Second level</a:t>
            </a:r>
          </a:p>
          <a:p>
            <a:pPr lvl="2"/>
            <a:r>
              <a:rPr lang="en-US" altLang="zh-CHS" noProof="0" smtClean="0"/>
              <a:t>Third level</a:t>
            </a:r>
          </a:p>
          <a:p>
            <a:pPr lvl="3"/>
            <a:r>
              <a:rPr lang="en-US" altLang="zh-CHS" noProof="0" smtClean="0"/>
              <a:t>Fourth level</a:t>
            </a:r>
          </a:p>
          <a:p>
            <a:pPr lvl="4"/>
            <a:r>
              <a:rPr lang="en-US" altLang="zh-CH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微软雅黑" pitchFamily="34" charset="-122"/>
                <a:ea typeface="微软雅黑" pitchFamily="34" charset="-122"/>
                <a:cs typeface="Arial" pitchFamily="34" charset="0"/>
              </a:defRPr>
            </a:lvl1pPr>
          </a:lstStyle>
          <a:p>
            <a:pPr>
              <a:defRPr/>
            </a:pPr>
            <a:endParaRPr lang="en-US" altLang="zh-CH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微软雅黑" charset="0"/>
                <a:ea typeface="微软雅黑" charset="0"/>
              </a:defRPr>
            </a:lvl1pPr>
          </a:lstStyle>
          <a:p>
            <a:fld id="{B26D1F3D-E1EE-BB4D-9AE4-8CA24582E27E}" type="slidenum">
              <a:rPr lang="en-US" altLang="zh-CHS"/>
              <a:pPr/>
              <a:t>‹#›</a:t>
            </a:fld>
            <a:endParaRPr lang="en-US" altLang="zh-CHS"/>
          </a:p>
        </p:txBody>
      </p:sp>
    </p:spTree>
    <p:extLst>
      <p:ext uri="{BB962C8B-B14F-4D97-AF65-F5344CB8AC3E}">
        <p14:creationId xmlns:p14="http://schemas.microsoft.com/office/powerpoint/2010/main" val="180428938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微软雅黑" pitchFamily="34" charset="-122"/>
        <a:ea typeface="+mn-ea"/>
        <a:cs typeface="+mn-cs"/>
      </a:defRPr>
    </a:lvl1pPr>
    <a:lvl2pPr marL="457200" algn="l" rtl="0" eaLnBrk="0" fontAlgn="base" hangingPunct="0">
      <a:spcBef>
        <a:spcPct val="30000"/>
      </a:spcBef>
      <a:spcAft>
        <a:spcPct val="0"/>
      </a:spcAft>
      <a:defRPr sz="1200" kern="1200">
        <a:solidFill>
          <a:schemeClr val="tx1"/>
        </a:solidFill>
        <a:latin typeface="微软雅黑" pitchFamily="34" charset="-122"/>
        <a:ea typeface="+mn-ea"/>
        <a:cs typeface="+mn-cs"/>
      </a:defRPr>
    </a:lvl2pPr>
    <a:lvl3pPr marL="914400" algn="l" rtl="0" eaLnBrk="0" fontAlgn="base" hangingPunct="0">
      <a:spcBef>
        <a:spcPct val="30000"/>
      </a:spcBef>
      <a:spcAft>
        <a:spcPct val="0"/>
      </a:spcAft>
      <a:defRPr sz="1200" kern="1200">
        <a:solidFill>
          <a:schemeClr val="tx1"/>
        </a:solidFill>
        <a:latin typeface="微软雅黑" pitchFamily="34" charset="-122"/>
        <a:ea typeface="+mn-ea"/>
        <a:cs typeface="+mn-cs"/>
      </a:defRPr>
    </a:lvl3pPr>
    <a:lvl4pPr marL="1371600" algn="l" rtl="0" eaLnBrk="0" fontAlgn="base" hangingPunct="0">
      <a:spcBef>
        <a:spcPct val="30000"/>
      </a:spcBef>
      <a:spcAft>
        <a:spcPct val="0"/>
      </a:spcAft>
      <a:defRPr sz="1200" kern="1200">
        <a:solidFill>
          <a:schemeClr val="tx1"/>
        </a:solidFill>
        <a:latin typeface="微软雅黑" pitchFamily="34" charset="-122"/>
        <a:ea typeface="+mn-ea"/>
        <a:cs typeface="+mn-cs"/>
      </a:defRPr>
    </a:lvl4pPr>
    <a:lvl5pPr marL="1828800" algn="l" rtl="0" eaLnBrk="0" fontAlgn="base" hangingPunct="0">
      <a:spcBef>
        <a:spcPct val="30000"/>
      </a:spcBef>
      <a:spcAft>
        <a:spcPct val="0"/>
      </a:spcAft>
      <a:defRPr sz="1200" kern="1200">
        <a:solidFill>
          <a:schemeClr val="tx1"/>
        </a:solidFill>
        <a:latin typeface="微软雅黑" pitchFamily="34" charset="-122"/>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notesMaster" Target="../notesMasters/notesMaster1.xml"/><Relationship Id="rId3"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notesMaster" Target="../notesMasters/notesMaster1.xml"/><Relationship Id="rId3" Type="http://schemas.openxmlformats.org/officeDocument/2006/relationships/slide" Target="../slides/slide52.xml"/></Relationships>
</file>

<file path=ppt/notesSlides/_rels/notesSlide46.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notesMaster" Target="../notesMasters/notesMaster1.xml"/><Relationship Id="rId3" Type="http://schemas.openxmlformats.org/officeDocument/2006/relationships/slide" Target="../slides/slide53.xml"/></Relationships>
</file>

<file path=ppt/notesSlides/_rels/notesSlide47.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notesMaster" Target="../notesMasters/notesMaster1.xml"/><Relationship Id="rId3" Type="http://schemas.openxmlformats.org/officeDocument/2006/relationships/slide" Target="../slides/slide54.xml"/></Relationships>
</file>

<file path=ppt/notesSlides/_rels/notesSlide48.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notesMaster" Target="../notesMasters/notesMaster1.xml"/><Relationship Id="rId3" Type="http://schemas.openxmlformats.org/officeDocument/2006/relationships/slide" Target="../slides/slide55.xml"/></Relationships>
</file>

<file path=ppt/notesSlides/_rels/notesSlide49.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notesMaster" Target="../notesMasters/notesMaster1.xml"/><Relationship Id="rId3" Type="http://schemas.openxmlformats.org/officeDocument/2006/relationships/slide" Target="../slides/slide5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notesMaster" Target="../notesMasters/notesMaster1.xml"/><Relationship Id="rId3" Type="http://schemas.openxmlformats.org/officeDocument/2006/relationships/slide" Target="../slides/slide5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notesMaster" Target="../notesMasters/notesMaster1.xml"/><Relationship Id="rId3"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HS" altLang="en-US" dirty="0" smtClean="0"/>
              <a:t>大家好，我们组讲的是</a:t>
            </a:r>
            <a:r>
              <a:rPr kumimoji="1" lang="en-US" altLang="zh-CHS" dirty="0" err="1" smtClean="0"/>
              <a:t>Hbase</a:t>
            </a:r>
            <a:r>
              <a:rPr kumimoji="1" lang="zh-CHS" altLang="en-US" dirty="0" smtClean="0"/>
              <a:t>，我是组长陈明新。</a:t>
            </a:r>
            <a:endParaRPr kumimoji="1" lang="zh-CHS" altLang="en-US" dirty="0"/>
          </a:p>
        </p:txBody>
      </p:sp>
      <p:sp>
        <p:nvSpPr>
          <p:cNvPr id="4" name="幻灯片编号占位符 3"/>
          <p:cNvSpPr>
            <a:spLocks noGrp="1"/>
          </p:cNvSpPr>
          <p:nvPr>
            <p:ph type="sldNum" sz="quarter" idx="10"/>
          </p:nvPr>
        </p:nvSpPr>
        <p:spPr/>
        <p:txBody>
          <a:bodyPr/>
          <a:lstStyle/>
          <a:p>
            <a:fld id="{B26D1F3D-E1EE-BB4D-9AE4-8CA24582E27E}" type="slidenum">
              <a:rPr lang="en-US" altLang="zh-CHS" smtClean="0"/>
              <a:pPr/>
              <a:t>1</a:t>
            </a:fld>
            <a:endParaRPr lang="en-US" altLang="zh-CHS"/>
          </a:p>
        </p:txBody>
      </p:sp>
    </p:spTree>
    <p:extLst>
      <p:ext uri="{BB962C8B-B14F-4D97-AF65-F5344CB8AC3E}">
        <p14:creationId xmlns:p14="http://schemas.microsoft.com/office/powerpoint/2010/main" val="8411483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HS" altLang="en-US">
                <a:latin typeface="微软雅黑" charset="0"/>
              </a:rPr>
              <a:t>刚才是以一种类似关系数据表的形式展现的</a:t>
            </a:r>
            <a:r>
              <a:rPr lang="en-US" altLang="zh-CHS">
                <a:latin typeface="微软雅黑" charset="0"/>
              </a:rPr>
              <a:t>Hbase</a:t>
            </a:r>
            <a:r>
              <a:rPr lang="zh-CHS" altLang="en-US">
                <a:latin typeface="微软雅黑" charset="0"/>
              </a:rPr>
              <a:t>数据存储方案，现在这幅图能更好地体现数据存储是以键值对的方式进行的。</a:t>
            </a:r>
            <a:endParaRPr lang="en-US" altLang="zh-CHS">
              <a:latin typeface="微软雅黑" charset="0"/>
            </a:endParaRPr>
          </a:p>
          <a:p>
            <a:r>
              <a:rPr lang="zh-CHS" altLang="en-US">
                <a:latin typeface="微软雅黑" charset="0"/>
              </a:rPr>
              <a:t>在我们用</a:t>
            </a:r>
            <a:r>
              <a:rPr lang="en-US" altLang="zh-CHS">
                <a:latin typeface="微软雅黑" charset="0"/>
              </a:rPr>
              <a:t>Hbase</a:t>
            </a:r>
            <a:r>
              <a:rPr lang="zh-CHS" altLang="en-US">
                <a:latin typeface="微软雅黑" charset="0"/>
              </a:rPr>
              <a:t>的</a:t>
            </a:r>
            <a:r>
              <a:rPr lang="en-US" altLang="zh-CHS">
                <a:latin typeface="微软雅黑" charset="0"/>
              </a:rPr>
              <a:t>shell</a:t>
            </a:r>
            <a:r>
              <a:rPr lang="zh-CHS" altLang="en-US">
                <a:latin typeface="微软雅黑" charset="0"/>
              </a:rPr>
              <a:t>或者</a:t>
            </a:r>
            <a:r>
              <a:rPr lang="en-US" altLang="zh-CHS">
                <a:latin typeface="微软雅黑" charset="0"/>
              </a:rPr>
              <a:t>java</a:t>
            </a:r>
            <a:r>
              <a:rPr lang="zh-CHS" altLang="en-US">
                <a:latin typeface="微软雅黑" charset="0"/>
              </a:rPr>
              <a:t>的</a:t>
            </a:r>
            <a:r>
              <a:rPr lang="en-US" altLang="zh-CHS">
                <a:latin typeface="微软雅黑" charset="0"/>
              </a:rPr>
              <a:t>API</a:t>
            </a:r>
            <a:r>
              <a:rPr lang="zh-CHS" altLang="en-US">
                <a:latin typeface="微软雅黑" charset="0"/>
              </a:rPr>
              <a:t>进行存储或者查询等操作时，用的坐标定位系统也是四维关键字定位到单元格存储值。</a:t>
            </a:r>
            <a:endParaRPr lang="zh-CHS" altLang="zh-CHS">
              <a:latin typeface="微软雅黑" charset="0"/>
            </a:endParaRPr>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97CB2A9C-367D-F347-A981-3F94E522CBE8}" type="slidenum">
              <a:rPr lang="en-US" altLang="zh-CHS">
                <a:latin typeface="微软雅黑" charset="0"/>
                <a:ea typeface="微软雅黑" charset="0"/>
              </a:rPr>
              <a:pPr/>
              <a:t>11</a:t>
            </a:fld>
            <a:endParaRPr lang="en-US" altLang="zh-CHS">
              <a:latin typeface="微软雅黑" charset="0"/>
              <a:ea typeface="微软雅黑" charset="0"/>
            </a:endParaRPr>
          </a:p>
        </p:txBody>
      </p:sp>
    </p:spTree>
    <p:extLst>
      <p:ext uri="{BB962C8B-B14F-4D97-AF65-F5344CB8AC3E}">
        <p14:creationId xmlns:p14="http://schemas.microsoft.com/office/powerpoint/2010/main" val="4463407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HS" altLang="en-US">
                <a:latin typeface="微软雅黑" charset="0"/>
              </a:rPr>
              <a:t>由图可以看出，用户提供的关键字维度越多，返回结果越准确。</a:t>
            </a:r>
            <a:endParaRPr lang="en-US" altLang="zh-CHS">
              <a:latin typeface="微软雅黑" charset="0"/>
            </a:endParaRPr>
          </a:p>
          <a:p>
            <a:r>
              <a:rPr lang="zh-CHS" altLang="en-US">
                <a:latin typeface="微软雅黑" charset="0"/>
              </a:rPr>
              <a:t>行键，列族，列，时间戳定位到的数据返回集只包含一条内容。</a:t>
            </a:r>
            <a:endParaRPr lang="en-US" altLang="zh-CHS">
              <a:latin typeface="微软雅黑" charset="0"/>
            </a:endParaRPr>
          </a:p>
          <a:p>
            <a:r>
              <a:rPr lang="zh-CHS" altLang="en-US">
                <a:latin typeface="微软雅黑" charset="0"/>
              </a:rPr>
              <a:t>行键，列族和列定位的数据返回了同一数据的所有时间版本的数据。</a:t>
            </a:r>
            <a:endParaRPr lang="en-US" altLang="zh-CHS">
              <a:latin typeface="微软雅黑" charset="0"/>
            </a:endParaRPr>
          </a:p>
          <a:p>
            <a:r>
              <a:rPr lang="zh-CHS" altLang="en-US">
                <a:latin typeface="微软雅黑" charset="0"/>
              </a:rPr>
              <a:t>行键和列族定位的数据包含了该列族下的所有列的数据，每条数据的所有时间版本也全都返回。</a:t>
            </a:r>
            <a:endParaRPr lang="zh-CHS" altLang="zh-CHS">
              <a:latin typeface="微软雅黑" charset="0"/>
            </a:endParaRPr>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07D2F69F-B9B0-8946-934D-D14E62298C8C}" type="slidenum">
              <a:rPr lang="en-US" altLang="zh-CHS">
                <a:latin typeface="微软雅黑" charset="0"/>
                <a:ea typeface="微软雅黑" charset="0"/>
              </a:rPr>
              <a:pPr/>
              <a:t>12</a:t>
            </a:fld>
            <a:endParaRPr lang="en-US" altLang="zh-CHS">
              <a:latin typeface="微软雅黑" charset="0"/>
              <a:ea typeface="微软雅黑" charset="0"/>
            </a:endParaRPr>
          </a:p>
        </p:txBody>
      </p:sp>
    </p:spTree>
    <p:extLst>
      <p:ext uri="{BB962C8B-B14F-4D97-AF65-F5344CB8AC3E}">
        <p14:creationId xmlns:p14="http://schemas.microsoft.com/office/powerpoint/2010/main" val="9152561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09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HS" altLang="en-US">
                <a:latin typeface="微软雅黑" charset="0"/>
              </a:rPr>
              <a:t>如果用户只以行键为查询关键字，那么数据库将返回一整行的信息，这时的信息量就比较大，召回率高，但是准确率却不高。</a:t>
            </a:r>
            <a:endParaRPr lang="zh-CHS" altLang="zh-CHS">
              <a:latin typeface="微软雅黑" charset="0"/>
            </a:endParaRPr>
          </a:p>
        </p:txBody>
      </p:sp>
      <p:sp>
        <p:nvSpPr>
          <p:cNvPr id="409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1790F6DC-041F-BC49-BDBB-84FB66FCD118}" type="slidenum">
              <a:rPr lang="en-US" altLang="zh-CHS">
                <a:latin typeface="微软雅黑" charset="0"/>
                <a:ea typeface="微软雅黑" charset="0"/>
              </a:rPr>
              <a:pPr/>
              <a:t>13</a:t>
            </a:fld>
            <a:endParaRPr lang="en-US" altLang="zh-CHS">
              <a:latin typeface="微软雅黑" charset="0"/>
              <a:ea typeface="微软雅黑" charset="0"/>
            </a:endParaRPr>
          </a:p>
        </p:txBody>
      </p:sp>
    </p:spTree>
    <p:extLst>
      <p:ext uri="{BB962C8B-B14F-4D97-AF65-F5344CB8AC3E}">
        <p14:creationId xmlns:p14="http://schemas.microsoft.com/office/powerpoint/2010/main" val="8469425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HS" altLang="en-US">
                <a:latin typeface="微软雅黑" charset="0"/>
              </a:rPr>
              <a:t>从逻辑模型上看，它是有序映射的映射集合，是我们熟悉的编程语言里的字典结构的嵌套版本。</a:t>
            </a:r>
            <a:endParaRPr lang="en-US" altLang="zh-CHS">
              <a:latin typeface="微软雅黑" charset="0"/>
            </a:endParaRPr>
          </a:p>
          <a:p>
            <a:r>
              <a:rPr lang="zh-CHS" altLang="en-US">
                <a:latin typeface="微软雅黑" charset="0"/>
              </a:rPr>
              <a:t>怎么嵌套呢，我们可以将四维坐标系统从里往外看，首先以时间版本为键，数据为值建立单元映射，往上一层以列限定符为键，单元映射为值建立列映射，这样一层一层往上嵌套，建立列族映射，最后以行键为键，列族映射为值建立表映射。这样完成了映射的嵌套，这是它的逻辑模型。</a:t>
            </a:r>
            <a:endParaRPr lang="en-US" altLang="zh-CHS">
              <a:latin typeface="微软雅黑" charset="0"/>
            </a:endParaRPr>
          </a:p>
          <a:p>
            <a:endParaRPr lang="en-US" altLang="zh-CHS">
              <a:latin typeface="微软雅黑" charset="0"/>
            </a:endParaRPr>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D7149B87-005D-CD40-BE45-85DE8B29369A}" type="slidenum">
              <a:rPr lang="en-US" altLang="zh-CHS">
                <a:latin typeface="微软雅黑" charset="0"/>
                <a:ea typeface="微软雅黑" charset="0"/>
              </a:rPr>
              <a:pPr/>
              <a:t>14</a:t>
            </a:fld>
            <a:endParaRPr lang="en-US" altLang="zh-CHS">
              <a:latin typeface="微软雅黑" charset="0"/>
              <a:ea typeface="微软雅黑" charset="0"/>
            </a:endParaRPr>
          </a:p>
        </p:txBody>
      </p:sp>
    </p:spTree>
    <p:extLst>
      <p:ext uri="{BB962C8B-B14F-4D97-AF65-F5344CB8AC3E}">
        <p14:creationId xmlns:p14="http://schemas.microsoft.com/office/powerpoint/2010/main" val="7001085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50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HS" altLang="en-US">
                <a:latin typeface="微软雅黑" charset="0"/>
              </a:rPr>
              <a:t>物理模型上重要的是</a:t>
            </a:r>
            <a:r>
              <a:rPr lang="en-US" altLang="zh-CHS">
                <a:latin typeface="微软雅黑" charset="0"/>
              </a:rPr>
              <a:t>Hbase</a:t>
            </a:r>
            <a:r>
              <a:rPr lang="zh-CHS" altLang="en-US">
                <a:latin typeface="微软雅黑" charset="0"/>
              </a:rPr>
              <a:t>是面向列族的，这个概念之前也提到过，这里说明一下。</a:t>
            </a:r>
            <a:endParaRPr lang="en-US" altLang="zh-CHS">
              <a:latin typeface="微软雅黑" charset="0"/>
            </a:endParaRPr>
          </a:p>
          <a:p>
            <a:r>
              <a:rPr lang="en-US" altLang="zh-CHS">
                <a:latin typeface="微软雅黑" charset="0"/>
              </a:rPr>
              <a:t>Hbase</a:t>
            </a:r>
            <a:r>
              <a:rPr lang="zh-CHS" altLang="en-US">
                <a:latin typeface="微软雅黑" charset="0"/>
              </a:rPr>
              <a:t>的每个列族数据在硬盘上有自己的</a:t>
            </a:r>
            <a:r>
              <a:rPr lang="en-US" altLang="zh-CHS">
                <a:latin typeface="微软雅黑" charset="0"/>
              </a:rPr>
              <a:t>Hfile</a:t>
            </a:r>
            <a:r>
              <a:rPr lang="zh-CHS" altLang="en-US">
                <a:latin typeface="微软雅黑" charset="0"/>
              </a:rPr>
              <a:t>集合，每个列族的</a:t>
            </a:r>
            <a:r>
              <a:rPr lang="en-US" altLang="zh-CHS">
                <a:latin typeface="微软雅黑" charset="0"/>
              </a:rPr>
              <a:t>Hfile</a:t>
            </a:r>
            <a:r>
              <a:rPr lang="zh-CHS" altLang="en-US">
                <a:latin typeface="微软雅黑" charset="0"/>
              </a:rPr>
              <a:t>都是独立管理的，</a:t>
            </a:r>
            <a:r>
              <a:rPr lang="en-US" altLang="zh-CHS">
                <a:latin typeface="微软雅黑" charset="0"/>
              </a:rPr>
              <a:t>Hbase</a:t>
            </a:r>
            <a:r>
              <a:rPr lang="zh-CHS" altLang="en-US">
                <a:latin typeface="微软雅黑" charset="0"/>
              </a:rPr>
              <a:t>的记录按照键值对存储在</a:t>
            </a:r>
            <a:r>
              <a:rPr lang="en-US" altLang="zh-CHS">
                <a:latin typeface="微软雅黑" charset="0"/>
              </a:rPr>
              <a:t>Hfile</a:t>
            </a:r>
            <a:r>
              <a:rPr lang="zh-CHS" altLang="en-US">
                <a:latin typeface="微软雅黑" charset="0"/>
              </a:rPr>
              <a:t>里，</a:t>
            </a:r>
            <a:r>
              <a:rPr lang="en-US" altLang="zh-CHS">
                <a:latin typeface="微软雅黑" charset="0"/>
              </a:rPr>
              <a:t>Hfile</a:t>
            </a:r>
            <a:r>
              <a:rPr lang="zh-CHS" altLang="en-US">
                <a:latin typeface="微软雅黑" charset="0"/>
              </a:rPr>
              <a:t>自身是二进制文件，不是直接可读的。</a:t>
            </a:r>
            <a:endParaRPr lang="en-US" altLang="zh-CHS">
              <a:latin typeface="微软雅黑" charset="0"/>
            </a:endParaRPr>
          </a:p>
          <a:p>
            <a:r>
              <a:rPr lang="zh-CHS" altLang="en-US">
                <a:latin typeface="微软雅黑" charset="0"/>
              </a:rPr>
              <a:t>举例来看，存储在硬盘上的</a:t>
            </a:r>
            <a:r>
              <a:rPr lang="en-US" altLang="zh-CHS">
                <a:latin typeface="微软雅黑" charset="0"/>
              </a:rPr>
              <a:t>Hfile</a:t>
            </a:r>
            <a:r>
              <a:rPr lang="zh-CHS" altLang="en-US">
                <a:latin typeface="微软雅黑" charset="0"/>
              </a:rPr>
              <a:t>里的</a:t>
            </a:r>
            <a:r>
              <a:rPr lang="en-US" altLang="zh-CHS">
                <a:latin typeface="微软雅黑" charset="0"/>
              </a:rPr>
              <a:t>Mark</a:t>
            </a:r>
            <a:r>
              <a:rPr lang="zh-CHS" altLang="en-US">
                <a:latin typeface="微软雅黑" charset="0"/>
              </a:rPr>
              <a:t>用户数据如图，可以看出每个</a:t>
            </a:r>
            <a:r>
              <a:rPr lang="en-US" altLang="zh-CHS">
                <a:latin typeface="微软雅黑" charset="0"/>
              </a:rPr>
              <a:t>Hfile</a:t>
            </a:r>
            <a:r>
              <a:rPr lang="zh-CHS" altLang="en-US">
                <a:latin typeface="微软雅黑" charset="0"/>
              </a:rPr>
              <a:t>里的数据都来源于同一列族，而同一列族的数据可以分布在不同的</a:t>
            </a:r>
            <a:r>
              <a:rPr lang="en-US" altLang="zh-CHS">
                <a:latin typeface="微软雅黑" charset="0"/>
              </a:rPr>
              <a:t>Hfile</a:t>
            </a:r>
            <a:r>
              <a:rPr lang="zh-CHS" altLang="en-US">
                <a:latin typeface="微软雅黑" charset="0"/>
              </a:rPr>
              <a:t>里，但是要求这些</a:t>
            </a:r>
            <a:r>
              <a:rPr lang="en-US" altLang="zh-CHS">
                <a:latin typeface="微软雅黑" charset="0"/>
              </a:rPr>
              <a:t>Hfile</a:t>
            </a:r>
            <a:r>
              <a:rPr lang="zh-CHS" altLang="en-US">
                <a:latin typeface="微软雅黑" charset="0"/>
              </a:rPr>
              <a:t>需要物理存放在一起。</a:t>
            </a:r>
            <a:endParaRPr lang="en-US" altLang="zh-CHS">
              <a:latin typeface="微软雅黑" charset="0"/>
            </a:endParaRPr>
          </a:p>
        </p:txBody>
      </p:sp>
      <p:sp>
        <p:nvSpPr>
          <p:cNvPr id="450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3AEB165E-757A-1A47-9997-A30D6596C84B}" type="slidenum">
              <a:rPr lang="en-US" altLang="zh-CHS">
                <a:latin typeface="微软雅黑" charset="0"/>
                <a:ea typeface="微软雅黑" charset="0"/>
              </a:rPr>
              <a:pPr/>
              <a:t>15</a:t>
            </a:fld>
            <a:endParaRPr lang="en-US" altLang="zh-CHS">
              <a:latin typeface="微软雅黑" charset="0"/>
              <a:ea typeface="微软雅黑" charset="0"/>
            </a:endParaRPr>
          </a:p>
        </p:txBody>
      </p:sp>
    </p:spTree>
    <p:extLst>
      <p:ext uri="{BB962C8B-B14F-4D97-AF65-F5344CB8AC3E}">
        <p14:creationId xmlns:p14="http://schemas.microsoft.com/office/powerpoint/2010/main" val="1371499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71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HS" altLang="en-US">
                <a:latin typeface="微软雅黑" charset="0"/>
              </a:rPr>
              <a:t>如果表里有了另外一个列族，那么另一个列族将对应有自己的</a:t>
            </a:r>
            <a:r>
              <a:rPr lang="en-US" altLang="zh-CHS">
                <a:latin typeface="微软雅黑" charset="0"/>
              </a:rPr>
              <a:t>Hfile</a:t>
            </a:r>
            <a:r>
              <a:rPr lang="zh-CHS" altLang="en-US">
                <a:latin typeface="微软雅黑" charset="0"/>
              </a:rPr>
              <a:t>集合，每个列族的</a:t>
            </a:r>
            <a:r>
              <a:rPr lang="en-US" altLang="zh-CHS">
                <a:latin typeface="微软雅黑" charset="0"/>
              </a:rPr>
              <a:t>Hfile</a:t>
            </a:r>
            <a:r>
              <a:rPr lang="zh-CHS" altLang="en-US">
                <a:latin typeface="微软雅黑" charset="0"/>
              </a:rPr>
              <a:t>集合形成一个区域。</a:t>
            </a:r>
            <a:endParaRPr lang="en-US" altLang="zh-CHS">
              <a:latin typeface="微软雅黑" charset="0"/>
            </a:endParaRPr>
          </a:p>
          <a:p>
            <a:r>
              <a:rPr lang="zh-CHS" altLang="en-US">
                <a:latin typeface="微软雅黑" charset="0"/>
              </a:rPr>
              <a:t>如果同一个行键标识的用户在不同的列族中有数据，那么在读取数据的时候</a:t>
            </a:r>
            <a:r>
              <a:rPr lang="en-US" altLang="zh-CHS">
                <a:latin typeface="微软雅黑" charset="0"/>
              </a:rPr>
              <a:t>Hbase</a:t>
            </a:r>
            <a:r>
              <a:rPr lang="zh-CHS" altLang="en-US">
                <a:latin typeface="微软雅黑" charset="0"/>
              </a:rPr>
              <a:t>不需要读出一行中的所有数据，只需要读取用到列族的数据，大大提高了读写效率。</a:t>
            </a:r>
            <a:endParaRPr lang="en-US" altLang="zh-CHS">
              <a:latin typeface="微软雅黑" charset="0"/>
            </a:endParaRPr>
          </a:p>
        </p:txBody>
      </p:sp>
      <p:sp>
        <p:nvSpPr>
          <p:cNvPr id="471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A5503F00-ED62-154B-A91C-579115F779B1}" type="slidenum">
              <a:rPr lang="en-US" altLang="zh-CHS">
                <a:latin typeface="微软雅黑" charset="0"/>
                <a:ea typeface="微软雅黑" charset="0"/>
              </a:rPr>
              <a:pPr/>
              <a:t>16</a:t>
            </a:fld>
            <a:endParaRPr lang="en-US" altLang="zh-CHS">
              <a:latin typeface="微软雅黑" charset="0"/>
              <a:ea typeface="微软雅黑" charset="0"/>
            </a:endParaRPr>
          </a:p>
        </p:txBody>
      </p:sp>
    </p:spTree>
    <p:extLst>
      <p:ext uri="{BB962C8B-B14F-4D97-AF65-F5344CB8AC3E}">
        <p14:creationId xmlns:p14="http://schemas.microsoft.com/office/powerpoint/2010/main" val="726371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91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HS" altLang="en-US">
                <a:latin typeface="微软雅黑" charset="0"/>
              </a:rPr>
              <a:t>好，了解了一定的</a:t>
            </a:r>
            <a:r>
              <a:rPr lang="en-US" altLang="zh-CHS">
                <a:latin typeface="微软雅黑" charset="0"/>
              </a:rPr>
              <a:t>Hbase</a:t>
            </a:r>
            <a:r>
              <a:rPr lang="zh-CHS" altLang="en-US">
                <a:latin typeface="微软雅黑" charset="0"/>
              </a:rPr>
              <a:t>基础之后，我们再来看电子医疗数据</a:t>
            </a:r>
            <a:r>
              <a:rPr lang="en-US" altLang="zh-CHS">
                <a:latin typeface="微软雅黑" charset="0"/>
              </a:rPr>
              <a:t>EHR</a:t>
            </a:r>
            <a:r>
              <a:rPr lang="zh-CHS" altLang="en-US">
                <a:latin typeface="微软雅黑" charset="0"/>
              </a:rPr>
              <a:t>。</a:t>
            </a:r>
            <a:endParaRPr lang="en-US" altLang="zh-CHS">
              <a:latin typeface="微软雅黑" charset="0"/>
            </a:endParaRPr>
          </a:p>
          <a:p>
            <a:r>
              <a:rPr lang="zh-CHS" altLang="en-US">
                <a:latin typeface="微软雅黑" charset="0"/>
              </a:rPr>
              <a:t>电子医疗数据的结构分类非常明确，它是一些医疗健康的权威机构划分的标识健康状态的数据类。</a:t>
            </a:r>
            <a:endParaRPr lang="en-US" altLang="zh-CHS">
              <a:latin typeface="微软雅黑" charset="0"/>
            </a:endParaRPr>
          </a:p>
          <a:p>
            <a:r>
              <a:rPr lang="zh-CHS" altLang="en-US">
                <a:latin typeface="微软雅黑" charset="0"/>
              </a:rPr>
              <a:t>从上到下纵向分为</a:t>
            </a:r>
            <a:r>
              <a:rPr lang="en-US" altLang="zh-CHS">
                <a:latin typeface="微软雅黑" charset="0"/>
              </a:rPr>
              <a:t>4</a:t>
            </a:r>
            <a:r>
              <a:rPr lang="zh-CHS" altLang="en-US">
                <a:latin typeface="微软雅黑" charset="0"/>
              </a:rPr>
              <a:t>阶，这</a:t>
            </a:r>
            <a:r>
              <a:rPr lang="en-US" altLang="zh-CHS">
                <a:latin typeface="微软雅黑" charset="0"/>
              </a:rPr>
              <a:t>4</a:t>
            </a:r>
            <a:r>
              <a:rPr lang="zh-CHS" altLang="en-US">
                <a:latin typeface="微软雅黑" charset="0"/>
              </a:rPr>
              <a:t>阶是一种树形结构。</a:t>
            </a:r>
            <a:endParaRPr lang="en-US" altLang="zh-CHS">
              <a:latin typeface="微软雅黑" charset="0"/>
            </a:endParaRPr>
          </a:p>
          <a:p>
            <a:r>
              <a:rPr lang="zh-CHS" altLang="en-US">
                <a:latin typeface="微软雅黑" charset="0"/>
              </a:rPr>
              <a:t>横向来看，第一阶分为</a:t>
            </a:r>
            <a:r>
              <a:rPr lang="en-US" altLang="zh-CHS">
                <a:latin typeface="微软雅黑" charset="0"/>
              </a:rPr>
              <a:t>3</a:t>
            </a:r>
            <a:r>
              <a:rPr lang="zh-CHS" altLang="en-US">
                <a:latin typeface="微软雅黑" charset="0"/>
              </a:rPr>
              <a:t>类，用字母来标示，</a:t>
            </a:r>
            <a:r>
              <a:rPr lang="en-US" altLang="zh-CHS">
                <a:latin typeface="微软雅黑" charset="0"/>
              </a:rPr>
              <a:t>A</a:t>
            </a:r>
            <a:r>
              <a:rPr lang="zh-CHS" altLang="en-US">
                <a:latin typeface="微软雅黑" charset="0"/>
              </a:rPr>
              <a:t>类是基本数据，</a:t>
            </a:r>
            <a:r>
              <a:rPr lang="en-US" altLang="zh-CHS">
                <a:latin typeface="微软雅黑" charset="0"/>
              </a:rPr>
              <a:t>B</a:t>
            </a:r>
            <a:r>
              <a:rPr lang="zh-CHS" altLang="en-US">
                <a:latin typeface="微软雅黑" charset="0"/>
              </a:rPr>
              <a:t>类是公共健康，</a:t>
            </a:r>
            <a:r>
              <a:rPr lang="en-US" altLang="zh-CHS">
                <a:latin typeface="微软雅黑" charset="0"/>
              </a:rPr>
              <a:t>C</a:t>
            </a:r>
            <a:r>
              <a:rPr lang="zh-CHS" altLang="en-US">
                <a:latin typeface="微软雅黑" charset="0"/>
              </a:rPr>
              <a:t>类是医疗服务。</a:t>
            </a:r>
            <a:endParaRPr lang="en-US" altLang="zh-CHS">
              <a:latin typeface="微软雅黑" charset="0"/>
            </a:endParaRPr>
          </a:p>
          <a:p>
            <a:r>
              <a:rPr lang="zh-CHS" altLang="en-US">
                <a:latin typeface="微软雅黑" charset="0"/>
              </a:rPr>
              <a:t>第二阶，第三阶，第四阶用数字来标示，拿</a:t>
            </a:r>
            <a:r>
              <a:rPr lang="en-US" altLang="zh-CHS">
                <a:latin typeface="微软雅黑" charset="0"/>
              </a:rPr>
              <a:t>B</a:t>
            </a:r>
            <a:r>
              <a:rPr lang="zh-CHS" altLang="en-US">
                <a:latin typeface="微软雅黑" charset="0"/>
              </a:rPr>
              <a:t>类来举例，</a:t>
            </a:r>
            <a:r>
              <a:rPr lang="en-US" altLang="zh-CHS">
                <a:latin typeface="微软雅黑" charset="0"/>
              </a:rPr>
              <a:t>B</a:t>
            </a:r>
            <a:r>
              <a:rPr lang="zh-CHS" altLang="en-US">
                <a:latin typeface="微软雅黑" charset="0"/>
              </a:rPr>
              <a:t>类的第二阶包含</a:t>
            </a:r>
            <a:r>
              <a:rPr lang="en-US" altLang="zh-CHS">
                <a:latin typeface="微软雅黑" charset="0"/>
              </a:rPr>
              <a:t>4</a:t>
            </a:r>
            <a:r>
              <a:rPr lang="zh-CHS" altLang="en-US">
                <a:latin typeface="微软雅黑" charset="0"/>
              </a:rPr>
              <a:t>个类，</a:t>
            </a:r>
            <a:r>
              <a:rPr lang="en-US" altLang="zh-CHS">
                <a:latin typeface="微软雅黑" charset="0"/>
              </a:rPr>
              <a:t>01</a:t>
            </a:r>
            <a:r>
              <a:rPr lang="zh-CHS" altLang="en-US">
                <a:latin typeface="微软雅黑" charset="0"/>
              </a:rPr>
              <a:t>到</a:t>
            </a:r>
            <a:r>
              <a:rPr lang="en-US" altLang="zh-CHS">
                <a:latin typeface="微软雅黑" charset="0"/>
              </a:rPr>
              <a:t>04</a:t>
            </a:r>
            <a:r>
              <a:rPr lang="zh-CHS" altLang="en-US">
                <a:latin typeface="微软雅黑" charset="0"/>
              </a:rPr>
              <a:t>分别代表了幼儿健康，妇女健康，疾病控制，疾病管理，这每个小类又可以往下继续分类。</a:t>
            </a:r>
            <a:endParaRPr lang="en-US" altLang="zh-CHS">
              <a:latin typeface="微软雅黑" charset="0"/>
            </a:endParaRPr>
          </a:p>
          <a:p>
            <a:r>
              <a:rPr lang="zh-CHS" altLang="en-US">
                <a:latin typeface="微软雅黑" charset="0"/>
              </a:rPr>
              <a:t>可见这些电子医疗数据的分类还是比较细致的，数据量也是比较大的。</a:t>
            </a:r>
            <a:endParaRPr lang="zh-CHS" altLang="zh-CHS">
              <a:latin typeface="微软雅黑" charset="0"/>
            </a:endParaRPr>
          </a:p>
        </p:txBody>
      </p:sp>
      <p:sp>
        <p:nvSpPr>
          <p:cNvPr id="491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78E59C36-4893-8249-A728-F55C2A6B6972}" type="slidenum">
              <a:rPr lang="en-US" altLang="zh-CHS">
                <a:latin typeface="微软雅黑" charset="0"/>
                <a:ea typeface="微软雅黑" charset="0"/>
              </a:rPr>
              <a:pPr/>
              <a:t>17</a:t>
            </a:fld>
            <a:endParaRPr lang="en-US" altLang="zh-CHS">
              <a:latin typeface="微软雅黑" charset="0"/>
              <a:ea typeface="微软雅黑" charset="0"/>
            </a:endParaRPr>
          </a:p>
        </p:txBody>
      </p:sp>
    </p:spTree>
    <p:extLst>
      <p:ext uri="{BB962C8B-B14F-4D97-AF65-F5344CB8AC3E}">
        <p14:creationId xmlns:p14="http://schemas.microsoft.com/office/powerpoint/2010/main" val="2922180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12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HS" altLang="en-US">
                <a:latin typeface="微软雅黑" charset="0"/>
              </a:rPr>
              <a:t>将上面的电子医疗数据映射到</a:t>
            </a:r>
            <a:r>
              <a:rPr lang="en-US" altLang="zh-CHS">
                <a:latin typeface="微软雅黑" charset="0"/>
              </a:rPr>
              <a:t>Hbase</a:t>
            </a:r>
            <a:r>
              <a:rPr lang="zh-CHS" altLang="en-US">
                <a:latin typeface="微软雅黑" charset="0"/>
              </a:rPr>
              <a:t>的四维坐标系统上，我们将用户</a:t>
            </a:r>
            <a:r>
              <a:rPr lang="en-US" altLang="zh-CHS">
                <a:latin typeface="微软雅黑" charset="0"/>
              </a:rPr>
              <a:t>ID</a:t>
            </a:r>
            <a:r>
              <a:rPr lang="zh-CHS" altLang="en-US">
                <a:latin typeface="微软雅黑" charset="0"/>
              </a:rPr>
              <a:t>作为数据库的行键，每行表示某个用户相关的所有电子医疗数据。</a:t>
            </a:r>
            <a:endParaRPr lang="en-US" altLang="zh-CHS">
              <a:latin typeface="微软雅黑" charset="0"/>
            </a:endParaRPr>
          </a:p>
          <a:p>
            <a:r>
              <a:rPr lang="zh-CHS" altLang="en-US">
                <a:latin typeface="微软雅黑" charset="0"/>
              </a:rPr>
              <a:t>将</a:t>
            </a:r>
            <a:r>
              <a:rPr lang="en-US" altLang="zh-CHS">
                <a:latin typeface="微软雅黑" charset="0"/>
              </a:rPr>
              <a:t>EHR</a:t>
            </a:r>
            <a:r>
              <a:rPr lang="zh-CHS" altLang="en-US">
                <a:latin typeface="微软雅黑" charset="0"/>
              </a:rPr>
              <a:t>的前三阶进行一个组合构成了</a:t>
            </a:r>
            <a:r>
              <a:rPr lang="en-US" altLang="zh-CHS">
                <a:latin typeface="微软雅黑" charset="0"/>
              </a:rPr>
              <a:t>Hbase</a:t>
            </a:r>
            <a:r>
              <a:rPr lang="zh-CHS" altLang="en-US">
                <a:latin typeface="微软雅黑" charset="0"/>
              </a:rPr>
              <a:t>模型的列族，图中的</a:t>
            </a:r>
            <a:r>
              <a:rPr lang="en-US" altLang="zh-CHS">
                <a:latin typeface="微软雅黑" charset="0"/>
              </a:rPr>
              <a:t>B01.01</a:t>
            </a:r>
            <a:r>
              <a:rPr lang="zh-CHS" altLang="en-US">
                <a:latin typeface="微软雅黑" charset="0"/>
              </a:rPr>
              <a:t>就表示公共健康分类下的幼儿健康分类下的出生医学证明。</a:t>
            </a:r>
            <a:endParaRPr lang="en-US" altLang="zh-CHS">
              <a:latin typeface="微软雅黑" charset="0"/>
            </a:endParaRPr>
          </a:p>
          <a:p>
            <a:r>
              <a:rPr lang="zh-CHS" altLang="en-US">
                <a:latin typeface="微软雅黑" charset="0"/>
              </a:rPr>
              <a:t>将</a:t>
            </a:r>
            <a:r>
              <a:rPr lang="en-US" altLang="zh-CHS">
                <a:latin typeface="微软雅黑" charset="0"/>
              </a:rPr>
              <a:t>EHR</a:t>
            </a:r>
            <a:r>
              <a:rPr lang="zh-CHS" altLang="en-US">
                <a:latin typeface="微软雅黑" charset="0"/>
              </a:rPr>
              <a:t>的前四阶进行组合构成</a:t>
            </a:r>
            <a:r>
              <a:rPr lang="en-US" altLang="zh-CHS">
                <a:latin typeface="微软雅黑" charset="0"/>
              </a:rPr>
              <a:t>Hbase</a:t>
            </a:r>
            <a:r>
              <a:rPr lang="zh-CHS" altLang="en-US">
                <a:latin typeface="微软雅黑" charset="0"/>
              </a:rPr>
              <a:t>模型的列限定符，比如说</a:t>
            </a:r>
            <a:r>
              <a:rPr lang="en-US" altLang="zh-CHS">
                <a:latin typeface="微软雅黑" charset="0"/>
              </a:rPr>
              <a:t>B01.01.01</a:t>
            </a:r>
            <a:r>
              <a:rPr lang="zh-CHS" altLang="en-US">
                <a:latin typeface="微软雅黑" charset="0"/>
              </a:rPr>
              <a:t>表示公共健康 幼儿健康 出生医学证明 新生儿性别 信息。</a:t>
            </a:r>
            <a:endParaRPr lang="en-US" altLang="zh-CHS">
              <a:latin typeface="微软雅黑" charset="0"/>
            </a:endParaRPr>
          </a:p>
          <a:p>
            <a:r>
              <a:rPr lang="zh-CHS" altLang="en-US">
                <a:latin typeface="微软雅黑" charset="0"/>
              </a:rPr>
              <a:t>因为电子医疗数据一共分为四阶，所以我们对其进行了这样的映射。</a:t>
            </a:r>
            <a:endParaRPr lang="zh-CHS" altLang="zh-CHS">
              <a:latin typeface="微软雅黑" charset="0"/>
            </a:endParaRPr>
          </a:p>
        </p:txBody>
      </p:sp>
      <p:sp>
        <p:nvSpPr>
          <p:cNvPr id="512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C92F963B-AB8A-004D-A367-111C30FB7D86}" type="slidenum">
              <a:rPr lang="en-US" altLang="zh-CHS">
                <a:latin typeface="微软雅黑" charset="0"/>
                <a:ea typeface="微软雅黑" charset="0"/>
              </a:rPr>
              <a:pPr/>
              <a:t>18</a:t>
            </a:fld>
            <a:endParaRPr lang="en-US" altLang="zh-CHS">
              <a:latin typeface="微软雅黑" charset="0"/>
              <a:ea typeface="微软雅黑" charset="0"/>
            </a:endParaRPr>
          </a:p>
        </p:txBody>
      </p:sp>
    </p:spTree>
    <p:extLst>
      <p:ext uri="{BB962C8B-B14F-4D97-AF65-F5344CB8AC3E}">
        <p14:creationId xmlns:p14="http://schemas.microsoft.com/office/powerpoint/2010/main" val="116147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32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HS" altLang="en-US">
                <a:latin typeface="微软雅黑" charset="0"/>
              </a:rPr>
              <a:t>经过刚才的映射，我们得到一个非常庞大的表，同时需要注意，并不是表格中的每一个单元格都保存了数据。</a:t>
            </a:r>
            <a:endParaRPr lang="en-US" altLang="zh-CHS">
              <a:latin typeface="微软雅黑" charset="0"/>
            </a:endParaRPr>
          </a:p>
          <a:p>
            <a:r>
              <a:rPr lang="zh-CHS" altLang="en-US">
                <a:latin typeface="微软雅黑" charset="0"/>
              </a:rPr>
              <a:t>例如</a:t>
            </a:r>
            <a:r>
              <a:rPr lang="en-US" altLang="zh-CHS">
                <a:latin typeface="微软雅黑" charset="0"/>
              </a:rPr>
              <a:t>B02</a:t>
            </a:r>
            <a:r>
              <a:rPr lang="zh-CHS" altLang="en-US">
                <a:latin typeface="微软雅黑" charset="0"/>
              </a:rPr>
              <a:t>代表的是公共健康下的妇女健康数据，如果行键标志的用户为男性，如图，那么灰色单元格部分就为空，不存储任何数据。</a:t>
            </a:r>
            <a:endParaRPr lang="en-US" altLang="zh-CHS">
              <a:latin typeface="微软雅黑" charset="0"/>
            </a:endParaRPr>
          </a:p>
          <a:p>
            <a:r>
              <a:rPr lang="zh-CHS" altLang="en-US">
                <a:latin typeface="微软雅黑" charset="0"/>
              </a:rPr>
              <a:t>在这样一张大表中，类似的情况还有很多，我们将会得到一个非常稀疏的数据大表，利用</a:t>
            </a:r>
            <a:r>
              <a:rPr lang="en-US" altLang="zh-CHS">
                <a:latin typeface="微软雅黑" charset="0"/>
              </a:rPr>
              <a:t>Hbase</a:t>
            </a:r>
            <a:r>
              <a:rPr lang="zh-CHS" altLang="en-US">
                <a:latin typeface="微软雅黑" charset="0"/>
              </a:rPr>
              <a:t>不存空数据的特点，因此我们节省了很大的硬盘空间。</a:t>
            </a:r>
            <a:endParaRPr lang="zh-CHS" altLang="zh-CHS">
              <a:latin typeface="微软雅黑" charset="0"/>
            </a:endParaRPr>
          </a:p>
        </p:txBody>
      </p:sp>
      <p:sp>
        <p:nvSpPr>
          <p:cNvPr id="532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79EBAAB1-9395-6645-9AE3-4BA2B8C16C2D}" type="slidenum">
              <a:rPr lang="en-US" altLang="zh-CHS">
                <a:latin typeface="微软雅黑" charset="0"/>
                <a:ea typeface="微软雅黑" charset="0"/>
              </a:rPr>
              <a:pPr/>
              <a:t>19</a:t>
            </a:fld>
            <a:endParaRPr lang="en-US" altLang="zh-CHS">
              <a:latin typeface="微软雅黑" charset="0"/>
              <a:ea typeface="微软雅黑" charset="0"/>
            </a:endParaRPr>
          </a:p>
        </p:txBody>
      </p:sp>
    </p:spTree>
    <p:extLst>
      <p:ext uri="{BB962C8B-B14F-4D97-AF65-F5344CB8AC3E}">
        <p14:creationId xmlns:p14="http://schemas.microsoft.com/office/powerpoint/2010/main" val="16629817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HS" altLang="en-US">
                <a:latin typeface="微软雅黑" charset="0"/>
              </a:rPr>
              <a:t>总结一下将电子医疗数据与</a:t>
            </a:r>
            <a:r>
              <a:rPr lang="en-US" altLang="zh-CHS">
                <a:latin typeface="微软雅黑" charset="0"/>
              </a:rPr>
              <a:t>Hbase</a:t>
            </a:r>
            <a:r>
              <a:rPr lang="zh-CHS" altLang="en-US">
                <a:latin typeface="微软雅黑" charset="0"/>
              </a:rPr>
              <a:t>结合的优越性。</a:t>
            </a:r>
            <a:endParaRPr lang="en-US" altLang="zh-CHS">
              <a:latin typeface="微软雅黑" charset="0"/>
            </a:endParaRPr>
          </a:p>
          <a:p>
            <a:r>
              <a:rPr lang="zh-CHS" altLang="en-US">
                <a:latin typeface="微软雅黑" charset="0"/>
              </a:rPr>
              <a:t>第一，当数据量增加超过一定阈值的时候，某个存储域已经不能满足这样的存储空间要求时，</a:t>
            </a:r>
            <a:r>
              <a:rPr lang="en-US" altLang="zh-CHS">
                <a:latin typeface="微软雅黑" charset="0"/>
              </a:rPr>
              <a:t>Hbase</a:t>
            </a:r>
            <a:r>
              <a:rPr lang="zh-CHS" altLang="en-US">
                <a:latin typeface="微软雅黑" charset="0"/>
              </a:rPr>
              <a:t>后台机制将自动由靠</a:t>
            </a:r>
            <a:r>
              <a:rPr lang="en-US" altLang="zh-CHS">
                <a:latin typeface="微软雅黑" charset="0"/>
              </a:rPr>
              <a:t>Hmaster</a:t>
            </a:r>
            <a:r>
              <a:rPr lang="zh-CHS" altLang="en-US">
                <a:latin typeface="微软雅黑" charset="0"/>
              </a:rPr>
              <a:t>和</a:t>
            </a:r>
            <a:r>
              <a:rPr lang="en-US" altLang="zh-CHS">
                <a:latin typeface="微软雅黑" charset="0"/>
              </a:rPr>
              <a:t>HregionServer</a:t>
            </a:r>
            <a:r>
              <a:rPr lang="zh-CHS" altLang="en-US">
                <a:latin typeface="微软雅黑" charset="0"/>
              </a:rPr>
              <a:t>等控制点进行负载平衡操作，拓展合理的数据存储节点来提供足够的存储空间和计算能力，这个过程对用户来讲是完全透明的，不需要用户的任何人工干预。</a:t>
            </a:r>
            <a:endParaRPr lang="en-US" altLang="zh-CHS">
              <a:latin typeface="微软雅黑" charset="0"/>
            </a:endParaRPr>
          </a:p>
          <a:p>
            <a:r>
              <a:rPr lang="zh-CHS" altLang="en-US">
                <a:latin typeface="微软雅黑" charset="0"/>
              </a:rPr>
              <a:t>第二，数据量的增长并不会给用户对数据库的读写带来任何性能上的负面影响。</a:t>
            </a:r>
            <a:endParaRPr lang="en-US" altLang="zh-CHS">
              <a:latin typeface="微软雅黑" charset="0"/>
            </a:endParaRPr>
          </a:p>
          <a:p>
            <a:r>
              <a:rPr lang="zh-CHS" altLang="en-US">
                <a:latin typeface="微软雅黑" charset="0"/>
              </a:rPr>
              <a:t>第三，可扩展性优越，存储能力随着数据存储节点服务器的加入而增强，读写的吞吐率随着区域服务器的加入而提高，理论上来讲是没有上限的。而且，到目前为止，一直也没有任何官方数据说明它的扩展上限。</a:t>
            </a:r>
            <a:endParaRPr lang="en-US" altLang="zh-CHS">
              <a:latin typeface="微软雅黑" charset="0"/>
            </a:endParaRPr>
          </a:p>
          <a:p>
            <a:endParaRPr lang="en-US" altLang="zh-CHS">
              <a:latin typeface="微软雅黑" charset="0"/>
            </a:endParaRPr>
          </a:p>
          <a:p>
            <a:r>
              <a:rPr lang="zh-CHS" altLang="en-US">
                <a:latin typeface="微软雅黑" charset="0"/>
              </a:rPr>
              <a:t>好，以上是我的部分，大致介绍的</a:t>
            </a:r>
            <a:r>
              <a:rPr lang="en-US" altLang="zh-CHS">
                <a:latin typeface="微软雅黑" charset="0"/>
              </a:rPr>
              <a:t>Hbase</a:t>
            </a:r>
            <a:r>
              <a:rPr lang="zh-CHS" altLang="en-US">
                <a:latin typeface="微软雅黑" charset="0"/>
              </a:rPr>
              <a:t>的部分特性，以及它的一个应用场景。</a:t>
            </a:r>
            <a:endParaRPr lang="en-US" altLang="zh-CHS">
              <a:latin typeface="微软雅黑" charset="0"/>
            </a:endParaRPr>
          </a:p>
        </p:txBody>
      </p:sp>
      <p:sp>
        <p:nvSpPr>
          <p:cNvPr id="553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5AC55D1E-9114-D742-BABB-DFF70C61F70B}" type="slidenum">
              <a:rPr lang="en-US" altLang="zh-CHS">
                <a:latin typeface="微软雅黑" charset="0"/>
                <a:ea typeface="微软雅黑" charset="0"/>
              </a:rPr>
              <a:pPr/>
              <a:t>20</a:t>
            </a:fld>
            <a:endParaRPr lang="en-US" altLang="zh-CHS">
              <a:latin typeface="微软雅黑" charset="0"/>
              <a:ea typeface="微软雅黑" charset="0"/>
            </a:endParaRPr>
          </a:p>
        </p:txBody>
      </p:sp>
    </p:spTree>
    <p:extLst>
      <p:ext uri="{BB962C8B-B14F-4D97-AF65-F5344CB8AC3E}">
        <p14:creationId xmlns:p14="http://schemas.microsoft.com/office/powerpoint/2010/main" val="246247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zh-CHS" altLang="en-US" dirty="0" smtClean="0"/>
              <a:t>接下来我们会分别讲解四篇关于</a:t>
            </a:r>
            <a:r>
              <a:rPr kumimoji="1" lang="en-US" altLang="zh-CHS" dirty="0" err="1" smtClean="0"/>
              <a:t>HBase</a:t>
            </a:r>
            <a:r>
              <a:rPr kumimoji="1" lang="zh-CHS" altLang="en-US" dirty="0" smtClean="0"/>
              <a:t>的论文。</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CHS" altLang="en-US" dirty="0" smtClean="0"/>
              <a:t>第一篇是一个</a:t>
            </a:r>
            <a:r>
              <a:rPr lang="zh-CHS" altLang="en-US" dirty="0" smtClean="0"/>
              <a:t>基于</a:t>
            </a:r>
            <a:r>
              <a:rPr lang="en-US" altLang="zh-CHS" dirty="0" err="1" smtClean="0"/>
              <a:t>HBase</a:t>
            </a:r>
            <a:r>
              <a:rPr lang="zh-CHS" altLang="en-US" dirty="0" smtClean="0"/>
              <a:t>的电子医疗数据分布式存储模型，由魏明伟同学介绍。</a:t>
            </a:r>
          </a:p>
          <a:p>
            <a:pPr marL="0" marR="0" indent="0" algn="l" defTabSz="914400" rtl="0" eaLnBrk="0" fontAlgn="base" latinLnBrk="0" hangingPunct="0">
              <a:lnSpc>
                <a:spcPct val="100000"/>
              </a:lnSpc>
              <a:spcBef>
                <a:spcPct val="30000"/>
              </a:spcBef>
              <a:spcAft>
                <a:spcPct val="0"/>
              </a:spcAft>
              <a:buClrTx/>
              <a:buSzTx/>
              <a:buFontTx/>
              <a:buNone/>
              <a:tabLst/>
              <a:defRPr/>
            </a:pPr>
            <a:r>
              <a:rPr lang="zh-CHS" altLang="en-US" dirty="0" smtClean="0"/>
              <a:t>第二篇一个基于</a:t>
            </a:r>
            <a:r>
              <a:rPr lang="en-US" altLang="zh-CHS" dirty="0" err="1" smtClean="0"/>
              <a:t>HBase</a:t>
            </a:r>
            <a:r>
              <a:rPr lang="zh-CHS" altLang="en-US" dirty="0" smtClean="0"/>
              <a:t>和</a:t>
            </a:r>
            <a:r>
              <a:rPr lang="en-US" altLang="zh-CHS" dirty="0" err="1" smtClean="0"/>
              <a:t>MapReduce</a:t>
            </a:r>
            <a:r>
              <a:rPr lang="zh-CHS" altLang="en-US" dirty="0" smtClean="0"/>
              <a:t>的可扩展</a:t>
            </a:r>
            <a:r>
              <a:rPr lang="en-US" altLang="zh-CHS" dirty="0" smtClean="0"/>
              <a:t>RDF</a:t>
            </a:r>
            <a:r>
              <a:rPr lang="zh-CHS" altLang="en-US" dirty="0" smtClean="0"/>
              <a:t>存储模型，由我来介绍。</a:t>
            </a:r>
          </a:p>
          <a:p>
            <a:pPr marL="0" marR="0" indent="0" algn="l" defTabSz="914400" rtl="0" eaLnBrk="0" fontAlgn="base" latinLnBrk="0" hangingPunct="0">
              <a:lnSpc>
                <a:spcPct val="100000"/>
              </a:lnSpc>
              <a:spcBef>
                <a:spcPct val="30000"/>
              </a:spcBef>
              <a:spcAft>
                <a:spcPct val="0"/>
              </a:spcAft>
              <a:buClrTx/>
              <a:buSzTx/>
              <a:buFontTx/>
              <a:buNone/>
              <a:tabLst/>
              <a:defRPr/>
            </a:pPr>
            <a:r>
              <a:rPr lang="zh-CHS" altLang="en-US" dirty="0" smtClean="0"/>
              <a:t>第三篇是一个高性能计算（HPC）环境下基于HBase的Lucene全文索引实验，由杨俊豪同学介绍。</a:t>
            </a:r>
          </a:p>
          <a:p>
            <a:pPr marL="0" marR="0" indent="0" algn="l" defTabSz="914400" rtl="0" eaLnBrk="0" fontAlgn="base" latinLnBrk="0" hangingPunct="0">
              <a:lnSpc>
                <a:spcPct val="100000"/>
              </a:lnSpc>
              <a:spcBef>
                <a:spcPct val="30000"/>
              </a:spcBef>
              <a:spcAft>
                <a:spcPct val="0"/>
              </a:spcAft>
              <a:buClrTx/>
              <a:buSzTx/>
              <a:buFontTx/>
              <a:buNone/>
              <a:tabLst/>
              <a:defRPr/>
            </a:pPr>
            <a:r>
              <a:rPr lang="zh-CHS" altLang="en-US" dirty="0" smtClean="0"/>
              <a:t>第四篇是关于开源实现</a:t>
            </a:r>
            <a:r>
              <a:rPr lang="en-US" altLang="zh-CHS" dirty="0" err="1" smtClean="0"/>
              <a:t>BigTable</a:t>
            </a:r>
            <a:r>
              <a:rPr lang="zh-CHS" altLang="en-US" dirty="0" smtClean="0"/>
              <a:t>的两个数据库，</a:t>
            </a:r>
            <a:r>
              <a:rPr lang="en-US" altLang="zh-CHS" dirty="0" err="1" smtClean="0"/>
              <a:t>HBase</a:t>
            </a:r>
            <a:r>
              <a:rPr lang="zh-CHS" altLang="en-US" dirty="0" smtClean="0"/>
              <a:t>和</a:t>
            </a:r>
            <a:r>
              <a:rPr lang="en-US" altLang="zh-CHS" dirty="0" err="1" smtClean="0"/>
              <a:t>Hypertable</a:t>
            </a:r>
            <a:r>
              <a:rPr lang="zh-CHS" altLang="en-US" dirty="0" smtClean="0"/>
              <a:t>的性能分析和对比。</a:t>
            </a:r>
          </a:p>
        </p:txBody>
      </p:sp>
      <p:sp>
        <p:nvSpPr>
          <p:cNvPr id="4" name="幻灯片编号占位符 3"/>
          <p:cNvSpPr>
            <a:spLocks noGrp="1"/>
          </p:cNvSpPr>
          <p:nvPr>
            <p:ph type="sldNum" sz="quarter" idx="10"/>
          </p:nvPr>
        </p:nvSpPr>
        <p:spPr/>
        <p:txBody>
          <a:bodyPr/>
          <a:lstStyle/>
          <a:p>
            <a:fld id="{B26D1F3D-E1EE-BB4D-9AE4-8CA24582E27E}" type="slidenum">
              <a:rPr lang="en-US" altLang="zh-CHS" smtClean="0"/>
              <a:pPr/>
              <a:t>2</a:t>
            </a:fld>
            <a:endParaRPr lang="en-US" altLang="zh-CHS"/>
          </a:p>
        </p:txBody>
      </p:sp>
    </p:spTree>
    <p:extLst>
      <p:ext uri="{BB962C8B-B14F-4D97-AF65-F5344CB8AC3E}">
        <p14:creationId xmlns:p14="http://schemas.microsoft.com/office/powerpoint/2010/main" val="19607098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9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HS" altLang="en-US" dirty="0" smtClean="0">
                <a:latin typeface="微软雅黑" charset="0"/>
              </a:rPr>
              <a:t>大家好，今天我要给大家讲得是一篇关于</a:t>
            </a:r>
            <a:r>
              <a:rPr lang="en-US" altLang="zh-CHS" dirty="0" smtClean="0">
                <a:latin typeface="微软雅黑" charset="0"/>
              </a:rPr>
              <a:t>RDF</a:t>
            </a:r>
            <a:r>
              <a:rPr lang="zh-CHS" altLang="en-US" dirty="0" smtClean="0">
                <a:latin typeface="微软雅黑" charset="0"/>
              </a:rPr>
              <a:t>存储的论文，基于</a:t>
            </a:r>
            <a:r>
              <a:rPr lang="en-US" altLang="zh-CHS" dirty="0" err="1" smtClean="0">
                <a:latin typeface="微软雅黑" charset="0"/>
              </a:rPr>
              <a:t>Hbase</a:t>
            </a:r>
            <a:r>
              <a:rPr lang="zh-CHS" altLang="en-US" dirty="0" smtClean="0">
                <a:latin typeface="微软雅黑" charset="0"/>
              </a:rPr>
              <a:t>和</a:t>
            </a:r>
            <a:r>
              <a:rPr lang="en-US" altLang="zh-CHS" dirty="0" err="1" smtClean="0">
                <a:latin typeface="微软雅黑" charset="0"/>
              </a:rPr>
              <a:t>MapReduce</a:t>
            </a:r>
            <a:r>
              <a:rPr lang="zh-CHS" altLang="en-US" dirty="0" smtClean="0">
                <a:latin typeface="微软雅黑" charset="0"/>
              </a:rPr>
              <a:t>的可扩展</a:t>
            </a:r>
            <a:r>
              <a:rPr lang="en-US" altLang="zh-CHS" dirty="0" smtClean="0">
                <a:latin typeface="微软雅黑" charset="0"/>
              </a:rPr>
              <a:t>RDF</a:t>
            </a:r>
            <a:r>
              <a:rPr lang="zh-CHS" altLang="en-US" dirty="0" smtClean="0">
                <a:latin typeface="微软雅黑" charset="0"/>
              </a:rPr>
              <a:t>存储模型。主要是使用</a:t>
            </a:r>
            <a:r>
              <a:rPr lang="en-US" altLang="zh-CHS" dirty="0" err="1" smtClean="0">
                <a:latin typeface="微软雅黑" charset="0"/>
              </a:rPr>
              <a:t>HBase</a:t>
            </a:r>
            <a:r>
              <a:rPr lang="zh-CHS" altLang="en-US" dirty="0" smtClean="0">
                <a:latin typeface="微软雅黑" charset="0"/>
              </a:rPr>
              <a:t>来存储</a:t>
            </a:r>
            <a:r>
              <a:rPr lang="en-US" altLang="zh-CHS" dirty="0" smtClean="0">
                <a:latin typeface="微软雅黑" charset="0"/>
              </a:rPr>
              <a:t>RDF</a:t>
            </a:r>
            <a:r>
              <a:rPr lang="zh-CHS" altLang="en-US" dirty="0" smtClean="0">
                <a:latin typeface="微软雅黑" charset="0"/>
              </a:rPr>
              <a:t>数据，并通过</a:t>
            </a:r>
            <a:r>
              <a:rPr lang="en-US" altLang="zh-CHS" dirty="0" err="1" smtClean="0">
                <a:latin typeface="微软雅黑" charset="0"/>
              </a:rPr>
              <a:t>MapReduce</a:t>
            </a:r>
            <a:r>
              <a:rPr lang="zh-CHS" altLang="en-US" dirty="0" smtClean="0">
                <a:latin typeface="微软雅黑" charset="0"/>
              </a:rPr>
              <a:t>来进行查询处理。</a:t>
            </a:r>
            <a:endParaRPr lang="zh-CHS" altLang="en-US" dirty="0">
              <a:latin typeface="微软雅黑" charset="0"/>
            </a:endParaRPr>
          </a:p>
        </p:txBody>
      </p:sp>
      <p:sp>
        <p:nvSpPr>
          <p:cNvPr id="399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4EFACD63-2A4A-9944-9C7F-32674F232E1A}" type="slidenum">
              <a:rPr lang="en-US" altLang="zh-CHS">
                <a:latin typeface="微软雅黑" charset="0"/>
                <a:ea typeface="微软雅黑" charset="0"/>
              </a:rPr>
              <a:pPr/>
              <a:t>23</a:t>
            </a:fld>
            <a:endParaRPr lang="en-US" altLang="zh-CHS">
              <a:latin typeface="微软雅黑" charset="0"/>
              <a:ea typeface="微软雅黑" charset="0"/>
            </a:endParaRPr>
          </a:p>
        </p:txBody>
      </p:sp>
    </p:spTree>
    <p:extLst>
      <p:ext uri="{BB962C8B-B14F-4D97-AF65-F5344CB8AC3E}">
        <p14:creationId xmlns:p14="http://schemas.microsoft.com/office/powerpoint/2010/main" val="846930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spcBef>
                <a:spcPct val="0"/>
              </a:spcBef>
              <a:buFont typeface="+mj-lt" charset="0"/>
              <a:buNone/>
            </a:pPr>
            <a:r>
              <a:rPr lang="zh-CHS" altLang="en-US" dirty="0" smtClean="0">
                <a:latin typeface="微软雅黑" charset="0"/>
                <a:ea typeface="微软雅黑" charset="0"/>
              </a:rPr>
              <a:t>以下我会从下面几个方面进行讲解，首先介绍以下这篇文章的一个动机以及贡献，然后再介绍以下相关的预备知识，接着再介绍以下基于</a:t>
            </a:r>
            <a:r>
              <a:rPr lang="en-US" altLang="zh-CHS" dirty="0" err="1" smtClean="0">
                <a:latin typeface="微软雅黑" charset="0"/>
                <a:ea typeface="微软雅黑" charset="0"/>
              </a:rPr>
              <a:t>Hbase</a:t>
            </a:r>
            <a:r>
              <a:rPr lang="zh-CHS" altLang="en-US" dirty="0" smtClean="0">
                <a:latin typeface="微软雅黑" charset="0"/>
                <a:ea typeface="微软雅黑" charset="0"/>
              </a:rPr>
              <a:t>的存储</a:t>
            </a:r>
            <a:r>
              <a:rPr lang="en-US" altLang="zh-CHS" dirty="0" smtClean="0">
                <a:latin typeface="微软雅黑" charset="0"/>
                <a:ea typeface="微软雅黑" charset="0"/>
              </a:rPr>
              <a:t>RDF</a:t>
            </a:r>
            <a:r>
              <a:rPr lang="zh-CHS" altLang="en-US" dirty="0" smtClean="0">
                <a:latin typeface="微软雅黑" charset="0"/>
                <a:ea typeface="微软雅黑" charset="0"/>
              </a:rPr>
              <a:t>的存储方案以及通过</a:t>
            </a:r>
            <a:r>
              <a:rPr lang="en-US" altLang="zh-CHS" dirty="0" err="1" smtClean="0">
                <a:latin typeface="微软雅黑" charset="0"/>
                <a:ea typeface="微软雅黑" charset="0"/>
              </a:rPr>
              <a:t>MapReduce</a:t>
            </a:r>
            <a:r>
              <a:rPr lang="zh-CHS" altLang="en-US" dirty="0" smtClean="0">
                <a:latin typeface="微软雅黑" charset="0"/>
                <a:ea typeface="微软雅黑" charset="0"/>
              </a:rPr>
              <a:t>做到查询处理。最后再做一个总结。</a:t>
            </a:r>
            <a:endParaRPr lang="zh-CHS" altLang="en-US" dirty="0">
              <a:latin typeface="微软雅黑" charset="0"/>
              <a:ea typeface="微软雅黑" charset="0"/>
            </a:endParaRPr>
          </a:p>
        </p:txBody>
      </p:sp>
      <p:sp>
        <p:nvSpPr>
          <p:cNvPr id="40963" name="Slide Image Placeholder 5"/>
          <p:cNvSpPr>
            <a:spLocks noGrp="1" noRot="1" noChangeAspect="1" noTextEdit="1"/>
          </p:cNvSpPr>
          <p:nvPr>
            <p:ph type="sldImg"/>
          </p:nvPr>
        </p:nvSpPr>
        <p:spPr bwMode="auto">
          <a:xfrm>
            <a:off x="533400" y="460375"/>
            <a:ext cx="3144838" cy="23590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Tree>
    <p:extLst>
      <p:ext uri="{BB962C8B-B14F-4D97-AF65-F5344CB8AC3E}">
        <p14:creationId xmlns:p14="http://schemas.microsoft.com/office/powerpoint/2010/main" val="16816927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9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HS" altLang="en-US" dirty="0" smtClean="0">
                <a:latin typeface="微软雅黑" charset="0"/>
              </a:rPr>
              <a:t>首先介绍一下这篇文章的动机。</a:t>
            </a:r>
            <a:r>
              <a:rPr lang="en-US" altLang="zh-CHS" dirty="0" smtClean="0">
                <a:latin typeface="微软雅黑" charset="0"/>
              </a:rPr>
              <a:t>RDF</a:t>
            </a:r>
            <a:r>
              <a:rPr lang="zh-CHS" altLang="en-US" dirty="0" smtClean="0">
                <a:latin typeface="微软雅黑" charset="0"/>
              </a:rPr>
              <a:t>是资源描述框架，是</a:t>
            </a:r>
            <a:r>
              <a:rPr lang="zh-CHS" altLang="en-US" sz="1200" b="0" i="0" kern="1200" dirty="0" smtClean="0">
                <a:solidFill>
                  <a:schemeClr val="tx1"/>
                </a:solidFill>
                <a:effectLst/>
                <a:latin typeface="微软雅黑" pitchFamily="34" charset="-122"/>
                <a:ea typeface="+mn-ea"/>
                <a:cs typeface="+mn-cs"/>
              </a:rPr>
              <a:t>一种用于描述</a:t>
            </a:r>
            <a:r>
              <a:rPr lang="en-US" altLang="zh-CHS" sz="1200" b="0" i="0" kern="1200" dirty="0" smtClean="0">
                <a:solidFill>
                  <a:schemeClr val="tx1"/>
                </a:solidFill>
                <a:effectLst/>
                <a:latin typeface="微软雅黑" pitchFamily="34" charset="-122"/>
                <a:ea typeface="+mn-ea"/>
                <a:cs typeface="+mn-cs"/>
              </a:rPr>
              <a:t>Web</a:t>
            </a:r>
            <a:r>
              <a:rPr lang="zh-CHS" altLang="en-US" sz="1200" b="0" i="0" kern="1200" dirty="0" smtClean="0">
                <a:solidFill>
                  <a:schemeClr val="tx1"/>
                </a:solidFill>
                <a:effectLst/>
                <a:latin typeface="微软雅黑" pitchFamily="34" charset="-122"/>
                <a:ea typeface="+mn-ea"/>
                <a:cs typeface="+mn-cs"/>
              </a:rPr>
              <a:t>资源的标记语言，后面我们会讲到。随着语义网的概念的提出，</a:t>
            </a:r>
            <a:r>
              <a:rPr lang="en-US" altLang="zh-CHS" sz="1200" b="0" i="0" kern="1200" dirty="0" smtClean="0">
                <a:solidFill>
                  <a:schemeClr val="tx1"/>
                </a:solidFill>
                <a:effectLst/>
                <a:latin typeface="微软雅黑" pitchFamily="34" charset="-122"/>
                <a:ea typeface="+mn-ea"/>
                <a:cs typeface="+mn-cs"/>
              </a:rPr>
              <a:t>RDF </a:t>
            </a:r>
            <a:r>
              <a:rPr lang="zh-CHS" altLang="en-US" sz="1200" b="0" i="0" kern="1200" dirty="0" smtClean="0">
                <a:solidFill>
                  <a:schemeClr val="tx1"/>
                </a:solidFill>
                <a:effectLst/>
                <a:latin typeface="微软雅黑" pitchFamily="34" charset="-122"/>
                <a:ea typeface="+mn-ea"/>
                <a:cs typeface="+mn-cs"/>
              </a:rPr>
              <a:t>语言作为语义网活动的组成部分，被应用于越来越多的领域中。因此</a:t>
            </a:r>
            <a:r>
              <a:rPr lang="en-US" altLang="zh-CHS" sz="1200" b="0" i="0" kern="1200" dirty="0" smtClean="0">
                <a:solidFill>
                  <a:schemeClr val="tx1"/>
                </a:solidFill>
                <a:effectLst/>
                <a:latin typeface="微软雅黑" pitchFamily="34" charset="-122"/>
                <a:ea typeface="+mn-ea"/>
                <a:cs typeface="+mn-cs"/>
              </a:rPr>
              <a:t>RDF</a:t>
            </a:r>
            <a:r>
              <a:rPr lang="zh-CHS" altLang="en-US" sz="1200" b="0" i="0" kern="1200" dirty="0" smtClean="0">
                <a:solidFill>
                  <a:schemeClr val="tx1"/>
                </a:solidFill>
                <a:effectLst/>
                <a:latin typeface="微软雅黑" pitchFamily="34" charset="-122"/>
                <a:ea typeface="+mn-ea"/>
                <a:cs typeface="+mn-cs"/>
              </a:rPr>
              <a:t>数据不断增长，</a:t>
            </a:r>
            <a:r>
              <a:rPr lang="en-US" altLang="zh-CHS" sz="1200" b="0" i="0" kern="1200" dirty="0" smtClean="0">
                <a:solidFill>
                  <a:schemeClr val="tx1"/>
                </a:solidFill>
                <a:effectLst/>
                <a:latin typeface="微软雅黑" pitchFamily="34" charset="-122"/>
                <a:ea typeface="+mn-ea"/>
                <a:cs typeface="+mn-cs"/>
              </a:rPr>
              <a:t>RDF</a:t>
            </a:r>
            <a:r>
              <a:rPr lang="zh-CHS" altLang="en-US" sz="1200" b="0" i="0" kern="1200" dirty="0" smtClean="0">
                <a:solidFill>
                  <a:schemeClr val="tx1"/>
                </a:solidFill>
                <a:effectLst/>
                <a:latin typeface="微软雅黑" pitchFamily="34" charset="-122"/>
                <a:ea typeface="+mn-ea"/>
                <a:cs typeface="+mn-cs"/>
              </a:rPr>
              <a:t>的存储就要求有非常好的可扩展性和高效率性，而传统的</a:t>
            </a:r>
            <a:r>
              <a:rPr lang="en-US" altLang="zh-CHS" sz="1200" b="0" i="0" kern="1200" dirty="0" smtClean="0">
                <a:solidFill>
                  <a:schemeClr val="tx1"/>
                </a:solidFill>
                <a:effectLst/>
                <a:latin typeface="微软雅黑" pitchFamily="34" charset="-122"/>
                <a:ea typeface="+mn-ea"/>
                <a:cs typeface="+mn-cs"/>
              </a:rPr>
              <a:t>RDF</a:t>
            </a:r>
            <a:r>
              <a:rPr lang="zh-CHS" altLang="en-US" sz="1200" b="0" i="0" kern="1200" dirty="0" smtClean="0">
                <a:solidFill>
                  <a:schemeClr val="tx1"/>
                </a:solidFill>
                <a:effectLst/>
                <a:latin typeface="微软雅黑" pitchFamily="34" charset="-122"/>
                <a:ea typeface="+mn-ea"/>
                <a:cs typeface="+mn-cs"/>
              </a:rPr>
              <a:t>存储系统已经无法满足用户的数据管理需求。若使用分布式和并行处理的模型可以解决</a:t>
            </a:r>
            <a:r>
              <a:rPr lang="en-US" altLang="zh-CHS" sz="1200" b="0" i="0" kern="1200" dirty="0" smtClean="0">
                <a:solidFill>
                  <a:schemeClr val="tx1"/>
                </a:solidFill>
                <a:effectLst/>
                <a:latin typeface="微软雅黑" pitchFamily="34" charset="-122"/>
                <a:ea typeface="+mn-ea"/>
                <a:cs typeface="+mn-cs"/>
              </a:rPr>
              <a:t>RDF</a:t>
            </a:r>
            <a:r>
              <a:rPr lang="zh-CHS" altLang="en-US" sz="1200" b="0" i="0" kern="1200" dirty="0" smtClean="0">
                <a:solidFill>
                  <a:schemeClr val="tx1"/>
                </a:solidFill>
                <a:effectLst/>
                <a:latin typeface="微软雅黑" pitchFamily="34" charset="-122"/>
                <a:ea typeface="+mn-ea"/>
                <a:cs typeface="+mn-cs"/>
              </a:rPr>
              <a:t>数据爆炸性增长的问题。</a:t>
            </a:r>
          </a:p>
          <a:p>
            <a:pPr marL="0" marR="0" indent="0" algn="l" defTabSz="914400" rtl="0" eaLnBrk="0" fontAlgn="base" latinLnBrk="0" hangingPunct="0">
              <a:lnSpc>
                <a:spcPct val="100000"/>
              </a:lnSpc>
              <a:spcBef>
                <a:spcPct val="30000"/>
              </a:spcBef>
              <a:spcAft>
                <a:spcPct val="0"/>
              </a:spcAft>
              <a:buClrTx/>
              <a:buSzTx/>
              <a:buFontTx/>
              <a:buNone/>
              <a:tabLst/>
              <a:defRPr/>
            </a:pPr>
            <a:r>
              <a:rPr lang="zh-CHS" altLang="en-US" dirty="0" smtClean="0">
                <a:latin typeface="微软雅黑" charset="0"/>
              </a:rPr>
              <a:t>而</a:t>
            </a:r>
            <a:r>
              <a:rPr lang="en-US" altLang="zh-CHS" dirty="0" err="1" smtClean="0">
                <a:latin typeface="微软雅黑" charset="0"/>
              </a:rPr>
              <a:t>Hbase</a:t>
            </a:r>
            <a:r>
              <a:rPr lang="zh-CHS" altLang="en-US" dirty="0" smtClean="0">
                <a:latin typeface="微软雅黑" charset="0"/>
              </a:rPr>
              <a:t>就是一个分布式的，面向列的数据库模型，具有强大的处理海量数据的能力，刚才我们组的同学也已经介绍过了。</a:t>
            </a:r>
          </a:p>
          <a:p>
            <a:pPr marL="0" marR="0" indent="0" algn="l" defTabSz="914400" rtl="0" eaLnBrk="0" fontAlgn="base" latinLnBrk="0" hangingPunct="0">
              <a:lnSpc>
                <a:spcPct val="100000"/>
              </a:lnSpc>
              <a:spcBef>
                <a:spcPct val="30000"/>
              </a:spcBef>
              <a:spcAft>
                <a:spcPct val="0"/>
              </a:spcAft>
              <a:buClrTx/>
              <a:buSzTx/>
              <a:buFontTx/>
              <a:buNone/>
              <a:tabLst/>
              <a:defRPr/>
            </a:pPr>
            <a:r>
              <a:rPr lang="zh-CHS" altLang="en-US" dirty="0" smtClean="0">
                <a:latin typeface="微软雅黑" charset="0"/>
              </a:rPr>
              <a:t>此外</a:t>
            </a:r>
            <a:r>
              <a:rPr lang="en-US" altLang="zh-CHS" sz="1200" b="0" i="0" kern="1200" dirty="0" err="1" smtClean="0">
                <a:solidFill>
                  <a:schemeClr val="tx1"/>
                </a:solidFill>
                <a:effectLst/>
                <a:latin typeface="微软雅黑" pitchFamily="34" charset="-122"/>
                <a:ea typeface="+mn-ea"/>
                <a:cs typeface="+mn-cs"/>
              </a:rPr>
              <a:t>MapReduce</a:t>
            </a:r>
            <a:r>
              <a:rPr lang="zh-CHS" altLang="en-US" sz="1200" b="0" i="0" kern="1200" dirty="0" smtClean="0">
                <a:solidFill>
                  <a:schemeClr val="tx1"/>
                </a:solidFill>
                <a:effectLst/>
                <a:latin typeface="微软雅黑" pitchFamily="34" charset="-122"/>
                <a:ea typeface="+mn-ea"/>
                <a:cs typeface="+mn-cs"/>
              </a:rPr>
              <a:t>是</a:t>
            </a:r>
            <a:r>
              <a:rPr lang="en-US" altLang="zh-CHS" sz="1200" b="0" i="0" kern="1200" dirty="0" smtClean="0">
                <a:solidFill>
                  <a:schemeClr val="tx1"/>
                </a:solidFill>
                <a:effectLst/>
                <a:latin typeface="微软雅黑" pitchFamily="34" charset="-122"/>
                <a:ea typeface="+mn-ea"/>
                <a:cs typeface="+mn-cs"/>
              </a:rPr>
              <a:t>Google</a:t>
            </a:r>
            <a:r>
              <a:rPr lang="zh-CHS" altLang="en-US" sz="1200" b="0" i="0" kern="1200" dirty="0" smtClean="0">
                <a:solidFill>
                  <a:schemeClr val="tx1"/>
                </a:solidFill>
                <a:effectLst/>
                <a:latin typeface="微软雅黑" pitchFamily="34" charset="-122"/>
                <a:ea typeface="+mn-ea"/>
                <a:cs typeface="+mn-cs"/>
              </a:rPr>
              <a:t>提出的一种编程模型，用于大规模数据集的并行运算。</a:t>
            </a:r>
            <a:r>
              <a:rPr lang="en-US" altLang="zh-CHS" sz="1200" b="0" i="0" kern="1200" dirty="0" smtClean="0">
                <a:solidFill>
                  <a:schemeClr val="tx1"/>
                </a:solidFill>
                <a:effectLst/>
                <a:latin typeface="微软雅黑" pitchFamily="34" charset="-122"/>
                <a:ea typeface="+mn-ea"/>
                <a:cs typeface="+mn-cs"/>
              </a:rPr>
              <a:t>Hadoop</a:t>
            </a:r>
            <a:r>
              <a:rPr lang="zh-CHS" altLang="en-US" sz="1200" b="0" i="0" kern="1200" dirty="0" smtClean="0">
                <a:solidFill>
                  <a:schemeClr val="tx1"/>
                </a:solidFill>
                <a:effectLst/>
                <a:latin typeface="微软雅黑" pitchFamily="34" charset="-122"/>
                <a:ea typeface="+mn-ea"/>
                <a:cs typeface="+mn-cs"/>
              </a:rPr>
              <a:t>中最核心的设计就是：</a:t>
            </a:r>
            <a:r>
              <a:rPr lang="en-US" altLang="zh-CHS" sz="1200" b="0" i="0" kern="1200" dirty="0" smtClean="0">
                <a:solidFill>
                  <a:schemeClr val="tx1"/>
                </a:solidFill>
                <a:effectLst/>
                <a:latin typeface="微软雅黑" pitchFamily="34" charset="-122"/>
                <a:ea typeface="+mn-ea"/>
                <a:cs typeface="+mn-cs"/>
              </a:rPr>
              <a:t>HDFS</a:t>
            </a:r>
            <a:r>
              <a:rPr lang="zh-CHS" altLang="en-US" sz="1200" b="0" i="0" kern="1200" dirty="0" smtClean="0">
                <a:solidFill>
                  <a:schemeClr val="tx1"/>
                </a:solidFill>
                <a:effectLst/>
                <a:latin typeface="微软雅黑" pitchFamily="34" charset="-122"/>
                <a:ea typeface="+mn-ea"/>
                <a:cs typeface="+mn-cs"/>
              </a:rPr>
              <a:t>和</a:t>
            </a:r>
            <a:r>
              <a:rPr lang="en-US" altLang="zh-CHS" sz="1200" b="0" i="0" kern="1200" dirty="0" err="1" smtClean="0">
                <a:solidFill>
                  <a:schemeClr val="tx1"/>
                </a:solidFill>
                <a:effectLst/>
                <a:latin typeface="微软雅黑" pitchFamily="34" charset="-122"/>
                <a:ea typeface="+mn-ea"/>
                <a:cs typeface="+mn-cs"/>
              </a:rPr>
              <a:t>MapReduce</a:t>
            </a:r>
            <a:r>
              <a:rPr lang="zh-CHS" altLang="en-US" sz="1200" b="0" i="0" kern="1200" dirty="0" smtClean="0">
                <a:solidFill>
                  <a:schemeClr val="tx1"/>
                </a:solidFill>
                <a:effectLst/>
                <a:latin typeface="微软雅黑" pitchFamily="34" charset="-122"/>
                <a:ea typeface="+mn-ea"/>
                <a:cs typeface="+mn-cs"/>
              </a:rPr>
              <a:t>。</a:t>
            </a:r>
            <a:r>
              <a:rPr lang="en-US" altLang="zh-CHS" sz="1200" b="0" i="0" kern="1200" dirty="0" smtClean="0">
                <a:solidFill>
                  <a:schemeClr val="tx1"/>
                </a:solidFill>
                <a:effectLst/>
                <a:latin typeface="微软雅黑" pitchFamily="34" charset="-122"/>
                <a:ea typeface="+mn-ea"/>
                <a:cs typeface="+mn-cs"/>
              </a:rPr>
              <a:t>HDFS</a:t>
            </a:r>
            <a:r>
              <a:rPr lang="zh-CHS" altLang="en-US" sz="1200" b="0" i="0" kern="1200" dirty="0" smtClean="0">
                <a:solidFill>
                  <a:schemeClr val="tx1"/>
                </a:solidFill>
                <a:effectLst/>
                <a:latin typeface="微软雅黑" pitchFamily="34" charset="-122"/>
                <a:ea typeface="+mn-ea"/>
                <a:cs typeface="+mn-cs"/>
              </a:rPr>
              <a:t>为海量的数据提供了存储，则</a:t>
            </a:r>
            <a:r>
              <a:rPr lang="en-US" altLang="zh-CHS" sz="1200" b="0" i="0" kern="1200" dirty="0" err="1" smtClean="0">
                <a:solidFill>
                  <a:schemeClr val="tx1"/>
                </a:solidFill>
                <a:effectLst/>
                <a:latin typeface="微软雅黑" pitchFamily="34" charset="-122"/>
                <a:ea typeface="+mn-ea"/>
                <a:cs typeface="+mn-cs"/>
              </a:rPr>
              <a:t>MapReduce</a:t>
            </a:r>
            <a:r>
              <a:rPr lang="zh-CHS" altLang="en-US" sz="1200" b="0" i="0" kern="1200" dirty="0" smtClean="0">
                <a:solidFill>
                  <a:schemeClr val="tx1"/>
                </a:solidFill>
                <a:effectLst/>
                <a:latin typeface="微软雅黑" pitchFamily="34" charset="-122"/>
                <a:ea typeface="+mn-ea"/>
                <a:cs typeface="+mn-cs"/>
              </a:rPr>
              <a:t>为海量的数据提供了计算。</a:t>
            </a:r>
            <a:endParaRPr lang="zh-CHS" altLang="en-US" dirty="0">
              <a:latin typeface="微软雅黑" charset="0"/>
            </a:endParaRPr>
          </a:p>
        </p:txBody>
      </p:sp>
      <p:sp>
        <p:nvSpPr>
          <p:cNvPr id="399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4EFACD63-2A4A-9944-9C7F-32674F232E1A}" type="slidenum">
              <a:rPr lang="en-US" altLang="zh-CHS">
                <a:latin typeface="微软雅黑" charset="0"/>
                <a:ea typeface="微软雅黑" charset="0"/>
              </a:rPr>
              <a:pPr/>
              <a:t>25</a:t>
            </a:fld>
            <a:endParaRPr lang="en-US" altLang="zh-CHS">
              <a:latin typeface="微软雅黑" charset="0"/>
              <a:ea typeface="微软雅黑" charset="0"/>
            </a:endParaRPr>
          </a:p>
        </p:txBody>
      </p:sp>
    </p:spTree>
    <p:extLst>
      <p:ext uri="{BB962C8B-B14F-4D97-AF65-F5344CB8AC3E}">
        <p14:creationId xmlns:p14="http://schemas.microsoft.com/office/powerpoint/2010/main" val="17132582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9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HS" altLang="en-US" dirty="0" smtClean="0">
                <a:latin typeface="微软雅黑" charset="0"/>
              </a:rPr>
              <a:t>而这篇文章中提出了一个基于</a:t>
            </a:r>
            <a:r>
              <a:rPr lang="en-US" altLang="zh-CHS" dirty="0" err="1" smtClean="0">
                <a:latin typeface="微软雅黑" charset="0"/>
              </a:rPr>
              <a:t>HBase</a:t>
            </a:r>
            <a:r>
              <a:rPr lang="zh-CHS" altLang="en-US" dirty="0" smtClean="0">
                <a:latin typeface="微软雅黑" charset="0"/>
              </a:rPr>
              <a:t>的用于存储</a:t>
            </a:r>
            <a:r>
              <a:rPr lang="en-US" altLang="zh-CHS" dirty="0" smtClean="0">
                <a:latin typeface="微软雅黑" charset="0"/>
              </a:rPr>
              <a:t>RDF</a:t>
            </a:r>
            <a:r>
              <a:rPr lang="zh-CHS" altLang="en-US" dirty="0" smtClean="0">
                <a:latin typeface="微软雅黑" charset="0"/>
              </a:rPr>
              <a:t>数据的存储模型，并且考虑到了</a:t>
            </a:r>
            <a:r>
              <a:rPr lang="en-US" altLang="zh-CHS" dirty="0" smtClean="0">
                <a:latin typeface="微软雅黑" charset="0"/>
              </a:rPr>
              <a:t>RDF</a:t>
            </a:r>
            <a:r>
              <a:rPr lang="zh-CHS" altLang="en-US" dirty="0" smtClean="0">
                <a:latin typeface="微软雅黑" charset="0"/>
              </a:rPr>
              <a:t>数据模型和</a:t>
            </a:r>
            <a:r>
              <a:rPr lang="en-US" altLang="zh-CHS" dirty="0" err="1" smtClean="0">
                <a:latin typeface="微软雅黑" charset="0"/>
              </a:rPr>
              <a:t>HBase</a:t>
            </a:r>
            <a:r>
              <a:rPr lang="zh-CHS" altLang="en-US" dirty="0" smtClean="0">
                <a:latin typeface="微软雅黑" charset="0"/>
              </a:rPr>
              <a:t>结构的特性。</a:t>
            </a:r>
          </a:p>
          <a:p>
            <a:pPr marL="0" marR="0" indent="0" algn="l" defTabSz="914400" rtl="0" eaLnBrk="0" fontAlgn="base" latinLnBrk="0" hangingPunct="0">
              <a:lnSpc>
                <a:spcPct val="100000"/>
              </a:lnSpc>
              <a:spcBef>
                <a:spcPct val="30000"/>
              </a:spcBef>
              <a:spcAft>
                <a:spcPct val="0"/>
              </a:spcAft>
              <a:buClrTx/>
              <a:buSzTx/>
              <a:buFontTx/>
              <a:buNone/>
              <a:tabLst/>
              <a:defRPr/>
            </a:pPr>
            <a:r>
              <a:rPr lang="zh-CHS" altLang="en-US" dirty="0" smtClean="0">
                <a:latin typeface="微软雅黑" charset="0"/>
              </a:rPr>
              <a:t>此外也提出了一个基于</a:t>
            </a:r>
            <a:r>
              <a:rPr lang="en-US" altLang="zh-CHS" dirty="0" err="1" smtClean="0">
                <a:latin typeface="微软雅黑" charset="0"/>
              </a:rPr>
              <a:t>MapReduce</a:t>
            </a:r>
            <a:r>
              <a:rPr lang="zh-CHS" altLang="en-US" dirty="0" smtClean="0">
                <a:latin typeface="微软雅黑" charset="0"/>
              </a:rPr>
              <a:t>分布式计算模型的</a:t>
            </a:r>
            <a:r>
              <a:rPr lang="en-US" altLang="zh-CHS" dirty="0" smtClean="0">
                <a:latin typeface="微软雅黑" charset="0"/>
              </a:rPr>
              <a:t>SPARQL</a:t>
            </a:r>
            <a:r>
              <a:rPr lang="zh-CHS" altLang="en-US" dirty="0" smtClean="0">
                <a:latin typeface="微软雅黑" charset="0"/>
              </a:rPr>
              <a:t>基本图模式查询和处理算法。（有疑问。。。</a:t>
            </a:r>
            <a:r>
              <a:rPr lang="en-US" altLang="zh-CHS" dirty="0" smtClean="0">
                <a:latin typeface="微软雅黑" charset="0"/>
              </a:rPr>
              <a:t>RDF</a:t>
            </a:r>
            <a:r>
              <a:rPr lang="zh-CHS" altLang="en-US" dirty="0" smtClean="0">
                <a:latin typeface="微软雅黑" charset="0"/>
              </a:rPr>
              <a:t>数据都存在了</a:t>
            </a:r>
            <a:r>
              <a:rPr lang="en-US" altLang="zh-CHS" dirty="0" err="1" smtClean="0">
                <a:latin typeface="微软雅黑" charset="0"/>
              </a:rPr>
              <a:t>Hbase</a:t>
            </a:r>
            <a:r>
              <a:rPr lang="zh-CHS" altLang="en-US" dirty="0" smtClean="0">
                <a:latin typeface="微软雅黑" charset="0"/>
              </a:rPr>
              <a:t>上了，</a:t>
            </a:r>
            <a:r>
              <a:rPr lang="en-US" altLang="zh-CHS" dirty="0" smtClean="0">
                <a:latin typeface="微软雅黑" charset="0"/>
              </a:rPr>
              <a:t>SPARQL</a:t>
            </a:r>
            <a:r>
              <a:rPr lang="zh-CHS" altLang="en-US" dirty="0" smtClean="0">
                <a:latin typeface="微软雅黑" charset="0"/>
              </a:rPr>
              <a:t>怎么查询的，</a:t>
            </a:r>
            <a:r>
              <a:rPr lang="en-US" altLang="zh-CHS" dirty="0" smtClean="0">
                <a:latin typeface="微软雅黑" charset="0"/>
              </a:rPr>
              <a:t>SPARQL</a:t>
            </a:r>
            <a:r>
              <a:rPr lang="zh-CHS" altLang="en-US" dirty="0" smtClean="0">
                <a:latin typeface="微软雅黑" charset="0"/>
              </a:rPr>
              <a:t>不是查</a:t>
            </a:r>
            <a:r>
              <a:rPr lang="en-US" altLang="zh-CHS" dirty="0" err="1" smtClean="0">
                <a:latin typeface="微软雅黑" charset="0"/>
              </a:rPr>
              <a:t>rdf</a:t>
            </a:r>
            <a:r>
              <a:rPr lang="zh-CHS" altLang="en-US" dirty="0" smtClean="0">
                <a:latin typeface="微软雅黑" charset="0"/>
              </a:rPr>
              <a:t>的</a:t>
            </a:r>
            <a:r>
              <a:rPr lang="en-US" altLang="zh-CHS" dirty="0" smtClean="0">
                <a:latin typeface="微软雅黑" charset="0"/>
              </a:rPr>
              <a:t>xml</a:t>
            </a:r>
            <a:r>
              <a:rPr lang="zh-CHS" altLang="en-US" dirty="0" smtClean="0">
                <a:latin typeface="微软雅黑" charset="0"/>
              </a:rPr>
              <a:t>格式的数据吗？？？好像懂了，根本没有使用</a:t>
            </a:r>
            <a:r>
              <a:rPr lang="en-US" altLang="zh-CHS" dirty="0" smtClean="0">
                <a:latin typeface="微软雅黑" charset="0"/>
              </a:rPr>
              <a:t>SPARQL</a:t>
            </a:r>
            <a:r>
              <a:rPr lang="zh-CHS" altLang="en-US" dirty="0" smtClean="0">
                <a:latin typeface="微软雅黑" charset="0"/>
              </a:rPr>
              <a:t>进行查询，而是对</a:t>
            </a:r>
            <a:r>
              <a:rPr lang="en-US" altLang="zh-CHS" dirty="0" smtClean="0">
                <a:latin typeface="微软雅黑" charset="0"/>
              </a:rPr>
              <a:t>SPARQL</a:t>
            </a:r>
            <a:r>
              <a:rPr lang="zh-CHS" altLang="en-US" dirty="0" smtClean="0">
                <a:latin typeface="微软雅黑" charset="0"/>
              </a:rPr>
              <a:t>的三元组模式进行分解，每一组三元组模式都是通过</a:t>
            </a:r>
            <a:r>
              <a:rPr lang="en-US" altLang="zh-CHS" dirty="0" err="1" smtClean="0">
                <a:latin typeface="微软雅黑" charset="0"/>
              </a:rPr>
              <a:t>Hbase</a:t>
            </a:r>
            <a:r>
              <a:rPr lang="en-US" altLang="zh-CHS" baseline="0" dirty="0" smtClean="0">
                <a:latin typeface="微软雅黑" charset="0"/>
              </a:rPr>
              <a:t> shell</a:t>
            </a:r>
            <a:r>
              <a:rPr lang="zh-CHS" altLang="en-US" baseline="0" dirty="0" smtClean="0">
                <a:latin typeface="微软雅黑" charset="0"/>
              </a:rPr>
              <a:t>进行查询得到的结果，并且是根据三元组模式的不同对应响应不同的表，后面会讲到，建立了六张表</a:t>
            </a:r>
            <a:r>
              <a:rPr lang="zh-CHS" altLang="en-US" dirty="0" smtClean="0">
                <a:latin typeface="微软雅黑" charset="0"/>
              </a:rPr>
              <a:t>）</a:t>
            </a:r>
            <a:endParaRPr lang="zh-CHS" altLang="en-US" dirty="0">
              <a:latin typeface="微软雅黑" charset="0"/>
            </a:endParaRPr>
          </a:p>
        </p:txBody>
      </p:sp>
      <p:sp>
        <p:nvSpPr>
          <p:cNvPr id="399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4EFACD63-2A4A-9944-9C7F-32674F232E1A}" type="slidenum">
              <a:rPr lang="en-US" altLang="zh-CHS">
                <a:latin typeface="微软雅黑" charset="0"/>
                <a:ea typeface="微软雅黑" charset="0"/>
              </a:rPr>
              <a:pPr/>
              <a:t>26</a:t>
            </a:fld>
            <a:endParaRPr lang="en-US" altLang="zh-CHS">
              <a:latin typeface="微软雅黑" charset="0"/>
              <a:ea typeface="微软雅黑" charset="0"/>
            </a:endParaRPr>
          </a:p>
        </p:txBody>
      </p:sp>
    </p:spTree>
    <p:extLst>
      <p:ext uri="{BB962C8B-B14F-4D97-AF65-F5344CB8AC3E}">
        <p14:creationId xmlns:p14="http://schemas.microsoft.com/office/powerpoint/2010/main" val="2707545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9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HS" altLang="en-US" dirty="0" smtClean="0">
                <a:latin typeface="微软雅黑" charset="0"/>
              </a:rPr>
              <a:t>下面讲解一下这篇文章用到的相关预备知识。包括</a:t>
            </a:r>
            <a:r>
              <a:rPr lang="en-US" altLang="zh-CHS" dirty="0" smtClean="0">
                <a:latin typeface="微软雅黑" charset="0"/>
              </a:rPr>
              <a:t>RDF</a:t>
            </a:r>
            <a:r>
              <a:rPr lang="zh-CHS" altLang="en-US" dirty="0" smtClean="0">
                <a:latin typeface="微软雅黑" charset="0"/>
              </a:rPr>
              <a:t>，</a:t>
            </a:r>
            <a:r>
              <a:rPr lang="en-US" altLang="zh-CHS" dirty="0" smtClean="0">
                <a:latin typeface="微软雅黑" charset="0"/>
              </a:rPr>
              <a:t>SPARQL</a:t>
            </a:r>
            <a:r>
              <a:rPr lang="zh-CHS" altLang="en-US" dirty="0" smtClean="0">
                <a:latin typeface="微软雅黑" charset="0"/>
              </a:rPr>
              <a:t>，</a:t>
            </a:r>
            <a:r>
              <a:rPr lang="en-US" altLang="zh-CHS" dirty="0" err="1" smtClean="0">
                <a:latin typeface="微软雅黑" charset="0"/>
              </a:rPr>
              <a:t>Hbase</a:t>
            </a:r>
            <a:r>
              <a:rPr lang="zh-CHS" altLang="en-US" dirty="0" smtClean="0">
                <a:latin typeface="微软雅黑" charset="0"/>
              </a:rPr>
              <a:t>，</a:t>
            </a:r>
            <a:r>
              <a:rPr lang="en-US" altLang="zh-CHS" dirty="0" err="1" smtClean="0">
                <a:latin typeface="微软雅黑" charset="0"/>
              </a:rPr>
              <a:t>MapReduce</a:t>
            </a:r>
            <a:r>
              <a:rPr lang="zh-CHS" altLang="en-US" dirty="0" smtClean="0">
                <a:latin typeface="微软雅黑" charset="0"/>
              </a:rPr>
              <a:t>。其中</a:t>
            </a:r>
            <a:r>
              <a:rPr lang="en-US" altLang="zh-CHS" dirty="0" smtClean="0">
                <a:latin typeface="微软雅黑" charset="0"/>
              </a:rPr>
              <a:t>RDF</a:t>
            </a:r>
            <a:r>
              <a:rPr lang="zh-CHS" altLang="en-US" dirty="0" smtClean="0">
                <a:latin typeface="微软雅黑" charset="0"/>
              </a:rPr>
              <a:t>是指资源描述框架，而</a:t>
            </a:r>
            <a:r>
              <a:rPr lang="en-US" altLang="zh-CHS" dirty="0" smtClean="0">
                <a:latin typeface="微软雅黑" charset="0"/>
              </a:rPr>
              <a:t>SPARQL</a:t>
            </a:r>
            <a:r>
              <a:rPr lang="zh-CHS" altLang="en-US" dirty="0" smtClean="0">
                <a:latin typeface="微软雅黑" charset="0"/>
              </a:rPr>
              <a:t>是</a:t>
            </a:r>
            <a:r>
              <a:rPr lang="en-US" altLang="zh-CHS" dirty="0" smtClean="0">
                <a:latin typeface="微软雅黑" charset="0"/>
              </a:rPr>
              <a:t>RDF</a:t>
            </a:r>
            <a:r>
              <a:rPr lang="zh-CHS" altLang="en-US" dirty="0" smtClean="0">
                <a:latin typeface="微软雅黑" charset="0"/>
              </a:rPr>
              <a:t>的查询语言。</a:t>
            </a:r>
            <a:r>
              <a:rPr lang="en-US" altLang="zh-CHS" dirty="0" err="1" smtClean="0">
                <a:latin typeface="微软雅黑" charset="0"/>
              </a:rPr>
              <a:t>HBase</a:t>
            </a:r>
            <a:r>
              <a:rPr lang="zh-CHS" altLang="en-US" dirty="0" smtClean="0">
                <a:latin typeface="微软雅黑" charset="0"/>
              </a:rPr>
              <a:t>是</a:t>
            </a:r>
            <a:r>
              <a:rPr lang="en-US" altLang="zh-CHS" dirty="0" smtClean="0">
                <a:latin typeface="微软雅黑" charset="0"/>
              </a:rPr>
              <a:t>Hadoop</a:t>
            </a:r>
            <a:r>
              <a:rPr lang="zh-CHS" altLang="en-US" dirty="0" smtClean="0">
                <a:latin typeface="微软雅黑" charset="0"/>
              </a:rPr>
              <a:t>的数据库，是</a:t>
            </a:r>
            <a:r>
              <a:rPr lang="en-US" altLang="zh-CHS" dirty="0" smtClean="0">
                <a:latin typeface="微软雅黑" charset="0"/>
              </a:rPr>
              <a:t>Hadoop</a:t>
            </a:r>
            <a:r>
              <a:rPr lang="zh-CHS" altLang="en-US" dirty="0" smtClean="0">
                <a:latin typeface="微软雅黑" charset="0"/>
              </a:rPr>
              <a:t>的子项目，</a:t>
            </a:r>
            <a:r>
              <a:rPr lang="en-US" altLang="zh-CHS" dirty="0" err="1" smtClean="0">
                <a:latin typeface="微软雅黑" charset="0"/>
              </a:rPr>
              <a:t>MapReduce</a:t>
            </a:r>
            <a:r>
              <a:rPr lang="zh-CHS" altLang="en-US" dirty="0" smtClean="0">
                <a:latin typeface="微软雅黑" charset="0"/>
              </a:rPr>
              <a:t>是</a:t>
            </a:r>
            <a:r>
              <a:rPr lang="en-US" altLang="zh-CHS" dirty="0" smtClean="0">
                <a:latin typeface="微软雅黑" charset="0"/>
              </a:rPr>
              <a:t>Google</a:t>
            </a:r>
            <a:r>
              <a:rPr lang="zh-CHS" altLang="en-US" dirty="0" smtClean="0">
                <a:latin typeface="微软雅黑" charset="0"/>
              </a:rPr>
              <a:t>提出的一种编程模型，用于大规模数据集的并行计算，同时在</a:t>
            </a:r>
            <a:r>
              <a:rPr lang="en-US" altLang="zh-CHS" dirty="0" smtClean="0">
                <a:latin typeface="微软雅黑" charset="0"/>
              </a:rPr>
              <a:t>Hadoop</a:t>
            </a:r>
            <a:r>
              <a:rPr lang="zh-CHS" altLang="en-US" dirty="0" smtClean="0">
                <a:latin typeface="微软雅黑" charset="0"/>
              </a:rPr>
              <a:t>上作为其分布式计算框架提供并行计算。</a:t>
            </a:r>
          </a:p>
          <a:p>
            <a:pPr marL="0" marR="0" indent="0" algn="l" defTabSz="914400" rtl="0" eaLnBrk="0" fontAlgn="base" latinLnBrk="0" hangingPunct="0">
              <a:lnSpc>
                <a:spcPct val="100000"/>
              </a:lnSpc>
              <a:spcBef>
                <a:spcPct val="30000"/>
              </a:spcBef>
              <a:spcAft>
                <a:spcPct val="0"/>
              </a:spcAft>
              <a:buClrTx/>
              <a:buSzTx/>
              <a:buFontTx/>
              <a:buNone/>
              <a:tabLst/>
              <a:defRPr/>
            </a:pPr>
            <a:r>
              <a:rPr lang="zh-CHS" altLang="en-US" dirty="0" smtClean="0">
                <a:latin typeface="微软雅黑" charset="0"/>
              </a:rPr>
              <a:t>而在这篇文章中，采用</a:t>
            </a:r>
            <a:r>
              <a:rPr lang="en-US" altLang="zh-CHS" dirty="0" err="1" smtClean="0">
                <a:latin typeface="微软雅黑" charset="0"/>
              </a:rPr>
              <a:t>Hbase</a:t>
            </a:r>
            <a:r>
              <a:rPr lang="zh-CHS" altLang="en-US" dirty="0" smtClean="0">
                <a:latin typeface="微软雅黑" charset="0"/>
              </a:rPr>
              <a:t>来存储</a:t>
            </a:r>
            <a:r>
              <a:rPr lang="en-US" altLang="zh-CHS" dirty="0" smtClean="0">
                <a:latin typeface="微软雅黑" charset="0"/>
              </a:rPr>
              <a:t>RDF</a:t>
            </a:r>
            <a:r>
              <a:rPr lang="zh-CHS" altLang="en-US" dirty="0" smtClean="0">
                <a:latin typeface="微软雅黑" charset="0"/>
              </a:rPr>
              <a:t>数据，并结合</a:t>
            </a:r>
            <a:r>
              <a:rPr lang="en-US" altLang="zh-CHS" dirty="0" smtClean="0">
                <a:latin typeface="微软雅黑" charset="0"/>
              </a:rPr>
              <a:t>SPARQL</a:t>
            </a:r>
            <a:r>
              <a:rPr lang="zh-CHS" altLang="en-US" dirty="0" smtClean="0">
                <a:latin typeface="微软雅黑" charset="0"/>
              </a:rPr>
              <a:t>和</a:t>
            </a:r>
            <a:r>
              <a:rPr lang="en-US" altLang="zh-CHS" dirty="0" err="1" smtClean="0">
                <a:latin typeface="微软雅黑" charset="0"/>
              </a:rPr>
              <a:t>MapReduce</a:t>
            </a:r>
            <a:r>
              <a:rPr lang="zh-CHS" altLang="en-US" dirty="0" smtClean="0">
                <a:latin typeface="微软雅黑" charset="0"/>
              </a:rPr>
              <a:t>，提出了一个基于</a:t>
            </a:r>
            <a:r>
              <a:rPr lang="en-US" altLang="zh-CHS" dirty="0" err="1" smtClean="0">
                <a:latin typeface="微软雅黑" charset="0"/>
              </a:rPr>
              <a:t>MapReduce</a:t>
            </a:r>
            <a:r>
              <a:rPr lang="zh-CHS" altLang="en-US" dirty="0" smtClean="0">
                <a:latin typeface="微软雅黑" charset="0"/>
              </a:rPr>
              <a:t>分布式计算模型的对</a:t>
            </a:r>
            <a:r>
              <a:rPr lang="en-US" altLang="zh-CHS" dirty="0" smtClean="0">
                <a:latin typeface="微软雅黑" charset="0"/>
              </a:rPr>
              <a:t>SPARQL</a:t>
            </a:r>
            <a:r>
              <a:rPr lang="zh-CHS" altLang="en-US" dirty="0" smtClean="0">
                <a:latin typeface="微软雅黑" charset="0"/>
              </a:rPr>
              <a:t>基本图模式查询的处理算法。</a:t>
            </a:r>
            <a:endParaRPr lang="zh-CHS" altLang="en-US" dirty="0">
              <a:latin typeface="微软雅黑" charset="0"/>
            </a:endParaRPr>
          </a:p>
        </p:txBody>
      </p:sp>
      <p:sp>
        <p:nvSpPr>
          <p:cNvPr id="399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4EFACD63-2A4A-9944-9C7F-32674F232E1A}" type="slidenum">
              <a:rPr lang="en-US" altLang="zh-CHS">
                <a:latin typeface="微软雅黑" charset="0"/>
                <a:ea typeface="微软雅黑" charset="0"/>
              </a:rPr>
              <a:pPr/>
              <a:t>27</a:t>
            </a:fld>
            <a:endParaRPr lang="en-US" altLang="zh-CHS">
              <a:latin typeface="微软雅黑" charset="0"/>
              <a:ea typeface="微软雅黑" charset="0"/>
            </a:endParaRPr>
          </a:p>
        </p:txBody>
      </p:sp>
    </p:spTree>
    <p:extLst>
      <p:ext uri="{BB962C8B-B14F-4D97-AF65-F5344CB8AC3E}">
        <p14:creationId xmlns:p14="http://schemas.microsoft.com/office/powerpoint/2010/main" val="2432681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9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HS" altLang="zh-CHS" sz="1200" kern="1200" dirty="0" smtClean="0">
                <a:solidFill>
                  <a:schemeClr val="tx1"/>
                </a:solidFill>
                <a:effectLst/>
                <a:latin typeface="微软雅黑" pitchFamily="34" charset="-122"/>
                <a:ea typeface="+mn-ea"/>
                <a:cs typeface="+mn-cs"/>
              </a:rPr>
              <a:t>资源描述框架</a:t>
            </a:r>
            <a:r>
              <a:rPr lang="en-US" altLang="zh-CHS" sz="1200" kern="1200" dirty="0" smtClean="0">
                <a:solidFill>
                  <a:schemeClr val="tx1"/>
                </a:solidFill>
                <a:effectLst/>
                <a:latin typeface="微软雅黑" pitchFamily="34" charset="-122"/>
                <a:ea typeface="+mn-ea"/>
                <a:cs typeface="+mn-cs"/>
              </a:rPr>
              <a:t>(Resource Description Framework, </a:t>
            </a:r>
            <a:r>
              <a:rPr lang="zh-CHS" altLang="zh-CHS" sz="1200" kern="1200" dirty="0" smtClean="0">
                <a:solidFill>
                  <a:schemeClr val="tx1"/>
                </a:solidFill>
                <a:effectLst/>
                <a:latin typeface="微软雅黑" pitchFamily="34" charset="-122"/>
                <a:ea typeface="+mn-ea"/>
                <a:cs typeface="+mn-cs"/>
              </a:rPr>
              <a:t>简称</a:t>
            </a:r>
            <a:r>
              <a:rPr lang="en-US" altLang="zh-CHS" sz="1200" kern="1200" dirty="0" smtClean="0">
                <a:solidFill>
                  <a:schemeClr val="tx1"/>
                </a:solidFill>
                <a:effectLst/>
                <a:latin typeface="微软雅黑" pitchFamily="34" charset="-122"/>
                <a:ea typeface="+mn-ea"/>
                <a:cs typeface="+mn-cs"/>
              </a:rPr>
              <a:t> RDF)</a:t>
            </a:r>
            <a:r>
              <a:rPr lang="zh-CHS" altLang="zh-CHS" sz="1200" kern="1200" dirty="0" smtClean="0">
                <a:solidFill>
                  <a:schemeClr val="tx1"/>
                </a:solidFill>
                <a:effectLst/>
                <a:latin typeface="微软雅黑" pitchFamily="34" charset="-122"/>
                <a:ea typeface="+mn-ea"/>
                <a:cs typeface="+mn-cs"/>
              </a:rPr>
              <a:t>是一个用于表达关于万维网</a:t>
            </a:r>
            <a:r>
              <a:rPr lang="en-US" altLang="zh-CHS" sz="1200" kern="1200" dirty="0" smtClean="0">
                <a:solidFill>
                  <a:schemeClr val="tx1"/>
                </a:solidFill>
                <a:effectLst/>
                <a:latin typeface="微软雅黑" pitchFamily="34" charset="-122"/>
                <a:ea typeface="+mn-ea"/>
                <a:cs typeface="+mn-cs"/>
              </a:rPr>
              <a:t>(World Wide Web)</a:t>
            </a:r>
            <a:r>
              <a:rPr lang="zh-CHS" altLang="zh-CHS" sz="1200" kern="1200" dirty="0" smtClean="0">
                <a:solidFill>
                  <a:schemeClr val="tx1"/>
                </a:solidFill>
                <a:effectLst/>
                <a:latin typeface="微软雅黑" pitchFamily="34" charset="-122"/>
                <a:ea typeface="+mn-ea"/>
                <a:cs typeface="+mn-cs"/>
              </a:rPr>
              <a:t>上的资源的信息的语言</a:t>
            </a:r>
            <a:r>
              <a:rPr lang="zh-CHS" altLang="en-US" sz="1200" kern="1200" dirty="0" smtClean="0">
                <a:solidFill>
                  <a:schemeClr val="tx1"/>
                </a:solidFill>
                <a:effectLst/>
                <a:latin typeface="微软雅黑" pitchFamily="34" charset="-122"/>
                <a:ea typeface="+mn-ea"/>
                <a:cs typeface="+mn-cs"/>
              </a:rPr>
              <a:t>。</a:t>
            </a:r>
            <a:r>
              <a:rPr lang="zh-CHS" altLang="zh-CHS" sz="1200" kern="1200" dirty="0" smtClean="0">
                <a:solidFill>
                  <a:schemeClr val="tx1"/>
                </a:solidFill>
                <a:effectLst/>
                <a:latin typeface="微软雅黑" pitchFamily="34" charset="-122"/>
                <a:ea typeface="+mn-ea"/>
                <a:cs typeface="+mn-cs"/>
              </a:rPr>
              <a:t>它专门用于表达关于</a:t>
            </a:r>
            <a:r>
              <a:rPr lang="en-US" altLang="zh-CHS" sz="1200" kern="1200" dirty="0" smtClean="0">
                <a:solidFill>
                  <a:schemeClr val="tx1"/>
                </a:solidFill>
                <a:effectLst/>
                <a:latin typeface="微软雅黑" pitchFamily="34" charset="-122"/>
                <a:ea typeface="+mn-ea"/>
                <a:cs typeface="+mn-cs"/>
              </a:rPr>
              <a:t>Web</a:t>
            </a:r>
            <a:r>
              <a:rPr lang="zh-CHS" altLang="zh-CHS" sz="1200" kern="1200" dirty="0" smtClean="0">
                <a:solidFill>
                  <a:schemeClr val="tx1"/>
                </a:solidFill>
                <a:effectLst/>
                <a:latin typeface="微软雅黑" pitchFamily="34" charset="-122"/>
                <a:ea typeface="+mn-ea"/>
                <a:cs typeface="+mn-cs"/>
              </a:rPr>
              <a:t>资源的元数据</a:t>
            </a:r>
            <a:r>
              <a:rPr lang="en-US" altLang="zh-CHS" sz="1200" kern="1200" dirty="0" smtClean="0">
                <a:solidFill>
                  <a:schemeClr val="tx1"/>
                </a:solidFill>
                <a:effectLst/>
                <a:latin typeface="微软雅黑" pitchFamily="34" charset="-122"/>
                <a:ea typeface="+mn-ea"/>
                <a:cs typeface="+mn-cs"/>
              </a:rPr>
              <a:t>, </a:t>
            </a:r>
            <a:r>
              <a:rPr lang="zh-CHS" altLang="zh-CHS" sz="1200" kern="1200" dirty="0" smtClean="0">
                <a:solidFill>
                  <a:schemeClr val="tx1"/>
                </a:solidFill>
                <a:effectLst/>
                <a:latin typeface="微软雅黑" pitchFamily="34" charset="-122"/>
                <a:ea typeface="+mn-ea"/>
                <a:cs typeface="+mn-cs"/>
              </a:rPr>
              <a:t>比如</a:t>
            </a:r>
            <a:r>
              <a:rPr lang="en-US" altLang="zh-CHS" sz="1200" kern="1200" dirty="0" smtClean="0">
                <a:solidFill>
                  <a:schemeClr val="tx1"/>
                </a:solidFill>
                <a:effectLst/>
                <a:latin typeface="微软雅黑" pitchFamily="34" charset="-122"/>
                <a:ea typeface="+mn-ea"/>
                <a:cs typeface="+mn-cs"/>
              </a:rPr>
              <a:t>Web</a:t>
            </a:r>
            <a:r>
              <a:rPr lang="zh-CHS" altLang="zh-CHS" sz="1200" kern="1200" dirty="0" smtClean="0">
                <a:solidFill>
                  <a:schemeClr val="tx1"/>
                </a:solidFill>
                <a:effectLst/>
                <a:latin typeface="微软雅黑" pitchFamily="34" charset="-122"/>
                <a:ea typeface="+mn-ea"/>
                <a:cs typeface="+mn-cs"/>
              </a:rPr>
              <a:t>页面的标题、作者和修改时间，</a:t>
            </a:r>
            <a:r>
              <a:rPr lang="en-US" altLang="zh-CHS" sz="1200" kern="1200" dirty="0" smtClean="0">
                <a:solidFill>
                  <a:schemeClr val="tx1"/>
                </a:solidFill>
                <a:effectLst/>
                <a:latin typeface="微软雅黑" pitchFamily="34" charset="-122"/>
                <a:ea typeface="+mn-ea"/>
                <a:cs typeface="+mn-cs"/>
              </a:rPr>
              <a:t>Web</a:t>
            </a:r>
            <a:r>
              <a:rPr lang="zh-CHS" altLang="zh-CHS" sz="1200" kern="1200" dirty="0" smtClean="0">
                <a:solidFill>
                  <a:schemeClr val="tx1"/>
                </a:solidFill>
                <a:effectLst/>
                <a:latin typeface="微软雅黑" pitchFamily="34" charset="-122"/>
                <a:ea typeface="+mn-ea"/>
                <a:cs typeface="+mn-cs"/>
              </a:rPr>
              <a:t>文档的版权和许可信息，某个被共享资源的可用计划表等。</a:t>
            </a:r>
            <a:endParaRPr lang="zh-CHS" altLang="en-US" sz="1200" kern="1200" dirty="0" smtClean="0">
              <a:solidFill>
                <a:schemeClr val="tx1"/>
              </a:solidFill>
              <a:effectLst/>
              <a:latin typeface="微软雅黑" pitchFamily="34" charset="-122"/>
              <a:ea typeface="+mn-ea"/>
              <a:cs typeface="+mn-cs"/>
            </a:endParaRPr>
          </a:p>
          <a:p>
            <a:r>
              <a:rPr lang="en-US" altLang="zh-CHS" sz="1200" b="0" i="0" kern="1200" dirty="0" smtClean="0">
                <a:solidFill>
                  <a:schemeClr val="tx1"/>
                </a:solidFill>
                <a:effectLst/>
                <a:latin typeface="微软雅黑" pitchFamily="34" charset="-122"/>
                <a:ea typeface="+mn-ea"/>
                <a:cs typeface="+mn-cs"/>
              </a:rPr>
              <a:t>RDF </a:t>
            </a:r>
            <a:r>
              <a:rPr lang="zh-CHS" altLang="en-US" sz="1200" b="0" i="0" kern="1200" dirty="0" smtClean="0">
                <a:solidFill>
                  <a:schemeClr val="tx1"/>
                </a:solidFill>
                <a:effectLst/>
                <a:latin typeface="微软雅黑" pitchFamily="34" charset="-122"/>
                <a:ea typeface="+mn-ea"/>
                <a:cs typeface="+mn-cs"/>
              </a:rPr>
              <a:t>使用 </a:t>
            </a:r>
            <a:r>
              <a:rPr lang="en-US" altLang="zh-CHS" sz="1200" b="0" i="0" kern="1200" dirty="0" smtClean="0">
                <a:solidFill>
                  <a:schemeClr val="tx1"/>
                </a:solidFill>
                <a:effectLst/>
                <a:latin typeface="微软雅黑" pitchFamily="34" charset="-122"/>
                <a:ea typeface="+mn-ea"/>
                <a:cs typeface="+mn-cs"/>
              </a:rPr>
              <a:t>Web </a:t>
            </a:r>
            <a:r>
              <a:rPr lang="zh-CHS" altLang="en-US" sz="1200" b="0" i="0" kern="1200" dirty="0" smtClean="0">
                <a:solidFill>
                  <a:schemeClr val="tx1"/>
                </a:solidFill>
                <a:effectLst/>
                <a:latin typeface="微软雅黑" pitchFamily="34" charset="-122"/>
                <a:ea typeface="+mn-ea"/>
                <a:cs typeface="+mn-cs"/>
              </a:rPr>
              <a:t>标识符来标识事物，并通过属性和属性值来描述资源。</a:t>
            </a:r>
          </a:p>
          <a:p>
            <a:pPr marL="0" marR="0" indent="0" algn="l" defTabSz="914400" rtl="0" eaLnBrk="0" fontAlgn="base" latinLnBrk="0" hangingPunct="0">
              <a:lnSpc>
                <a:spcPct val="100000"/>
              </a:lnSpc>
              <a:spcBef>
                <a:spcPct val="30000"/>
              </a:spcBef>
              <a:spcAft>
                <a:spcPct val="0"/>
              </a:spcAft>
              <a:buClrTx/>
              <a:buSzTx/>
              <a:buFontTx/>
              <a:buNone/>
              <a:tabLst/>
              <a:defRPr/>
            </a:pPr>
            <a:r>
              <a:rPr lang="zh-CHS" altLang="en-US" sz="1200" b="0" i="0" kern="1200" dirty="0" smtClean="0">
                <a:solidFill>
                  <a:schemeClr val="tx1"/>
                </a:solidFill>
                <a:effectLst/>
                <a:latin typeface="微软雅黑" pitchFamily="34" charset="-122"/>
                <a:ea typeface="+mn-ea"/>
                <a:cs typeface="+mn-cs"/>
              </a:rPr>
              <a:t>对资源、属性和属性值的解释：</a:t>
            </a:r>
          </a:p>
          <a:p>
            <a:pPr marL="0" marR="0" indent="0" algn="l" defTabSz="914400" rtl="0" eaLnBrk="0" fontAlgn="base" latinLnBrk="0" hangingPunct="0">
              <a:lnSpc>
                <a:spcPct val="100000"/>
              </a:lnSpc>
              <a:spcBef>
                <a:spcPct val="30000"/>
              </a:spcBef>
              <a:spcAft>
                <a:spcPct val="0"/>
              </a:spcAft>
              <a:buClrTx/>
              <a:buSzTx/>
              <a:buFontTx/>
              <a:buNone/>
              <a:tabLst/>
              <a:defRPr/>
            </a:pPr>
            <a:r>
              <a:rPr lang="zh-CHS" altLang="en-US" sz="1200" b="1" i="0" kern="1200" dirty="0" smtClean="0">
                <a:solidFill>
                  <a:schemeClr val="tx1"/>
                </a:solidFill>
                <a:effectLst/>
                <a:latin typeface="微软雅黑" pitchFamily="34" charset="-122"/>
                <a:ea typeface="+mn-ea"/>
                <a:cs typeface="+mn-cs"/>
              </a:rPr>
              <a:t>资源</a:t>
            </a:r>
            <a:r>
              <a:rPr lang="zh-CHS" altLang="en-US" sz="1200" b="0" i="0" kern="1200" dirty="0" smtClean="0">
                <a:solidFill>
                  <a:schemeClr val="tx1"/>
                </a:solidFill>
                <a:effectLst/>
                <a:latin typeface="微软雅黑" pitchFamily="34" charset="-122"/>
                <a:ea typeface="+mn-ea"/>
                <a:cs typeface="+mn-cs"/>
              </a:rPr>
              <a:t>是可拥有 </a:t>
            </a:r>
            <a:r>
              <a:rPr lang="en-US" altLang="zh-CHS" sz="1200" b="0" i="0" kern="1200" dirty="0" smtClean="0">
                <a:solidFill>
                  <a:schemeClr val="tx1"/>
                </a:solidFill>
                <a:effectLst/>
                <a:latin typeface="微软雅黑" pitchFamily="34" charset="-122"/>
                <a:ea typeface="+mn-ea"/>
                <a:cs typeface="+mn-cs"/>
              </a:rPr>
              <a:t>URI </a:t>
            </a:r>
            <a:r>
              <a:rPr lang="zh-CHS" altLang="en-US" sz="1200" b="0" i="0" kern="1200" dirty="0" smtClean="0">
                <a:solidFill>
                  <a:schemeClr val="tx1"/>
                </a:solidFill>
                <a:effectLst/>
                <a:latin typeface="微软雅黑" pitchFamily="34" charset="-122"/>
                <a:ea typeface="+mn-ea"/>
                <a:cs typeface="+mn-cs"/>
              </a:rPr>
              <a:t>的任何事物，比如 </a:t>
            </a:r>
            <a:r>
              <a:rPr lang="en-US" altLang="zh-CHS" sz="1200" b="0" i="0" kern="1200" dirty="0" smtClean="0">
                <a:solidFill>
                  <a:schemeClr val="tx1"/>
                </a:solidFill>
                <a:effectLst/>
                <a:latin typeface="微软雅黑" pitchFamily="34" charset="-122"/>
                <a:ea typeface="+mn-ea"/>
                <a:cs typeface="+mn-cs"/>
              </a:rPr>
              <a:t>"http://www.w3school.com.cn/</a:t>
            </a:r>
            <a:r>
              <a:rPr lang="en-US" altLang="zh-CHS" sz="1200" b="0" i="0" kern="1200" dirty="0" err="1" smtClean="0">
                <a:solidFill>
                  <a:schemeClr val="tx1"/>
                </a:solidFill>
                <a:effectLst/>
                <a:latin typeface="微软雅黑" pitchFamily="34" charset="-122"/>
                <a:ea typeface="+mn-ea"/>
                <a:cs typeface="+mn-cs"/>
              </a:rPr>
              <a:t>rdf</a:t>
            </a:r>
            <a:r>
              <a:rPr lang="en-US" altLang="zh-CHS" sz="1200" b="0" i="0" kern="1200" dirty="0" smtClean="0">
                <a:solidFill>
                  <a:schemeClr val="tx1"/>
                </a:solidFill>
                <a:effectLst/>
                <a:latin typeface="微软雅黑" pitchFamily="34" charset="-122"/>
                <a:ea typeface="+mn-ea"/>
                <a:cs typeface="+mn-cs"/>
              </a:rPr>
              <a:t>"</a:t>
            </a:r>
          </a:p>
          <a:p>
            <a:r>
              <a:rPr lang="zh-CHS" altLang="en-US" sz="1200" b="1" i="0" kern="1200" dirty="0" smtClean="0">
                <a:solidFill>
                  <a:schemeClr val="tx1"/>
                </a:solidFill>
                <a:effectLst/>
                <a:latin typeface="微软雅黑" pitchFamily="34" charset="-122"/>
                <a:ea typeface="+mn-ea"/>
                <a:cs typeface="+mn-cs"/>
              </a:rPr>
              <a:t>属性</a:t>
            </a:r>
            <a:r>
              <a:rPr lang="zh-CHS" altLang="en-US" sz="1200" b="0" i="0" kern="1200" dirty="0" smtClean="0">
                <a:solidFill>
                  <a:schemeClr val="tx1"/>
                </a:solidFill>
                <a:effectLst/>
                <a:latin typeface="微软雅黑" pitchFamily="34" charset="-122"/>
                <a:ea typeface="+mn-ea"/>
                <a:cs typeface="+mn-cs"/>
              </a:rPr>
              <a:t>是拥有名称的资源，比如 </a:t>
            </a:r>
            <a:r>
              <a:rPr lang="en-US" altLang="zh-CHS" sz="1200" b="0" i="0" kern="1200" dirty="0" smtClean="0">
                <a:solidFill>
                  <a:schemeClr val="tx1"/>
                </a:solidFill>
                <a:effectLst/>
                <a:latin typeface="微软雅黑" pitchFamily="34" charset="-122"/>
                <a:ea typeface="+mn-ea"/>
                <a:cs typeface="+mn-cs"/>
              </a:rPr>
              <a:t>"author" </a:t>
            </a:r>
            <a:r>
              <a:rPr lang="zh-CHS" altLang="en-US" sz="1200" b="0" i="0" kern="1200" dirty="0" smtClean="0">
                <a:solidFill>
                  <a:schemeClr val="tx1"/>
                </a:solidFill>
                <a:effectLst/>
                <a:latin typeface="微软雅黑" pitchFamily="34" charset="-122"/>
                <a:ea typeface="+mn-ea"/>
                <a:cs typeface="+mn-cs"/>
              </a:rPr>
              <a:t>或 </a:t>
            </a:r>
            <a:r>
              <a:rPr lang="en-US" altLang="zh-CHS" sz="1200" b="0" i="0" kern="1200" dirty="0" smtClean="0">
                <a:solidFill>
                  <a:schemeClr val="tx1"/>
                </a:solidFill>
                <a:effectLst/>
                <a:latin typeface="微软雅黑" pitchFamily="34" charset="-122"/>
                <a:ea typeface="+mn-ea"/>
                <a:cs typeface="+mn-cs"/>
              </a:rPr>
              <a:t>"homepage"</a:t>
            </a:r>
          </a:p>
          <a:p>
            <a:r>
              <a:rPr lang="zh-CHS" altLang="en-US" sz="1200" b="1" i="0" kern="1200" dirty="0" smtClean="0">
                <a:solidFill>
                  <a:schemeClr val="tx1"/>
                </a:solidFill>
                <a:effectLst/>
                <a:latin typeface="微软雅黑" pitchFamily="34" charset="-122"/>
                <a:ea typeface="+mn-ea"/>
                <a:cs typeface="+mn-cs"/>
              </a:rPr>
              <a:t>属性值</a:t>
            </a:r>
            <a:r>
              <a:rPr lang="zh-CHS" altLang="en-US" sz="1200" b="0" i="0" kern="1200" dirty="0" smtClean="0">
                <a:solidFill>
                  <a:schemeClr val="tx1"/>
                </a:solidFill>
                <a:effectLst/>
                <a:latin typeface="微软雅黑" pitchFamily="34" charset="-122"/>
                <a:ea typeface="+mn-ea"/>
                <a:cs typeface="+mn-cs"/>
              </a:rPr>
              <a:t>是某个属性的值，比如 </a:t>
            </a:r>
            <a:r>
              <a:rPr lang="en-US" altLang="zh-CHS" sz="1200" b="0" i="0" kern="1200" dirty="0" smtClean="0">
                <a:solidFill>
                  <a:schemeClr val="tx1"/>
                </a:solidFill>
                <a:effectLst/>
                <a:latin typeface="微软雅黑" pitchFamily="34" charset="-122"/>
                <a:ea typeface="+mn-ea"/>
                <a:cs typeface="+mn-cs"/>
              </a:rPr>
              <a:t>“David” </a:t>
            </a:r>
            <a:r>
              <a:rPr lang="zh-CHS" altLang="en-US" sz="1200" b="0" i="0" kern="1200" dirty="0" smtClean="0">
                <a:solidFill>
                  <a:schemeClr val="tx1"/>
                </a:solidFill>
                <a:effectLst/>
                <a:latin typeface="微软雅黑" pitchFamily="34" charset="-122"/>
                <a:ea typeface="+mn-ea"/>
                <a:cs typeface="+mn-cs"/>
              </a:rPr>
              <a:t>或 </a:t>
            </a:r>
            <a:r>
              <a:rPr lang="en-US" altLang="zh-CHS" sz="1200" b="0" i="0" kern="1200" dirty="0" smtClean="0">
                <a:solidFill>
                  <a:schemeClr val="tx1"/>
                </a:solidFill>
                <a:effectLst/>
                <a:latin typeface="微软雅黑" pitchFamily="34" charset="-122"/>
                <a:ea typeface="+mn-ea"/>
                <a:cs typeface="+mn-cs"/>
              </a:rPr>
              <a:t>“http://www.w3school.com.cn” </a:t>
            </a:r>
            <a:r>
              <a:rPr lang="zh-CHS" altLang="en-US" sz="1200" b="0" i="0" kern="1200" dirty="0" smtClean="0">
                <a:solidFill>
                  <a:schemeClr val="tx1"/>
                </a:solidFill>
                <a:effectLst/>
                <a:latin typeface="微软雅黑" pitchFamily="34" charset="-122"/>
                <a:ea typeface="+mn-ea"/>
                <a:cs typeface="+mn-cs"/>
              </a:rPr>
              <a:t>（请注意一个属性值可以是另外一个资源）</a:t>
            </a:r>
          </a:p>
          <a:p>
            <a:r>
              <a:rPr lang="en-US" altLang="zh-CHS" sz="1200" b="1" i="0" kern="1200" dirty="0" smtClean="0">
                <a:solidFill>
                  <a:schemeClr val="tx1"/>
                </a:solidFill>
                <a:effectLst/>
                <a:latin typeface="微软雅黑" pitchFamily="34" charset="-122"/>
                <a:ea typeface="+mn-ea"/>
                <a:cs typeface="+mn-cs"/>
              </a:rPr>
              <a:t>RDF </a:t>
            </a:r>
            <a:r>
              <a:rPr lang="zh-CHS" altLang="en-US" sz="1200" b="1" i="0" kern="1200" dirty="0" smtClean="0">
                <a:solidFill>
                  <a:schemeClr val="tx1"/>
                </a:solidFill>
                <a:effectLst/>
                <a:latin typeface="微软雅黑" pitchFamily="34" charset="-122"/>
                <a:ea typeface="+mn-ea"/>
                <a:cs typeface="+mn-cs"/>
              </a:rPr>
              <a:t>陈述</a:t>
            </a:r>
          </a:p>
          <a:p>
            <a:r>
              <a:rPr lang="zh-CHS" altLang="en-US" sz="1200" b="0" i="0" kern="1200" dirty="0" smtClean="0">
                <a:solidFill>
                  <a:schemeClr val="tx1"/>
                </a:solidFill>
                <a:effectLst/>
                <a:latin typeface="微软雅黑" pitchFamily="34" charset="-122"/>
                <a:ea typeface="+mn-ea"/>
                <a:cs typeface="+mn-cs"/>
              </a:rPr>
              <a:t>资源、属性和属性值的组合可形成一个</a:t>
            </a:r>
            <a:r>
              <a:rPr lang="zh-CHS" altLang="en-US" sz="1200" b="1" i="0" kern="1200" dirty="0" smtClean="0">
                <a:solidFill>
                  <a:schemeClr val="tx1"/>
                </a:solidFill>
                <a:effectLst/>
                <a:latin typeface="微软雅黑" pitchFamily="34" charset="-122"/>
                <a:ea typeface="+mn-ea"/>
                <a:cs typeface="+mn-cs"/>
              </a:rPr>
              <a:t>陈述</a:t>
            </a:r>
            <a:r>
              <a:rPr lang="zh-CHS" altLang="en-US" sz="1200" b="0" i="0" kern="1200" dirty="0" smtClean="0">
                <a:solidFill>
                  <a:schemeClr val="tx1"/>
                </a:solidFill>
                <a:effectLst/>
                <a:latin typeface="微软雅黑" pitchFamily="34" charset="-122"/>
                <a:ea typeface="+mn-ea"/>
                <a:cs typeface="+mn-cs"/>
              </a:rPr>
              <a:t>（被称为陈述的</a:t>
            </a:r>
            <a:r>
              <a:rPr lang="zh-CHS" altLang="en-US" sz="1200" b="1" i="0" kern="1200" dirty="0" smtClean="0">
                <a:solidFill>
                  <a:schemeClr val="tx1"/>
                </a:solidFill>
                <a:effectLst/>
                <a:latin typeface="微软雅黑" pitchFamily="34" charset="-122"/>
                <a:ea typeface="+mn-ea"/>
                <a:cs typeface="+mn-cs"/>
              </a:rPr>
              <a:t>主体</a:t>
            </a:r>
            <a:r>
              <a:rPr lang="zh-CHS" altLang="en-US" sz="1200" b="0" i="0" kern="1200" dirty="0" smtClean="0">
                <a:solidFill>
                  <a:schemeClr val="tx1"/>
                </a:solidFill>
                <a:effectLst/>
                <a:latin typeface="微软雅黑" pitchFamily="34" charset="-122"/>
                <a:ea typeface="+mn-ea"/>
                <a:cs typeface="+mn-cs"/>
              </a:rPr>
              <a:t>、</a:t>
            </a:r>
            <a:r>
              <a:rPr lang="zh-CHS" altLang="en-US" sz="1200" b="1" i="0" kern="1200" dirty="0" smtClean="0">
                <a:solidFill>
                  <a:schemeClr val="tx1"/>
                </a:solidFill>
                <a:effectLst/>
                <a:latin typeface="微软雅黑" pitchFamily="34" charset="-122"/>
                <a:ea typeface="+mn-ea"/>
                <a:cs typeface="+mn-cs"/>
              </a:rPr>
              <a:t>谓语</a:t>
            </a:r>
            <a:r>
              <a:rPr lang="zh-CHS" altLang="en-US" sz="1200" b="0" i="0" kern="1200" dirty="0" smtClean="0">
                <a:solidFill>
                  <a:schemeClr val="tx1"/>
                </a:solidFill>
                <a:effectLst/>
                <a:latin typeface="微软雅黑" pitchFamily="34" charset="-122"/>
                <a:ea typeface="+mn-ea"/>
                <a:cs typeface="+mn-cs"/>
              </a:rPr>
              <a:t>和</a:t>
            </a:r>
            <a:r>
              <a:rPr lang="zh-CHS" altLang="en-US" sz="1200" b="1" i="0" kern="1200" dirty="0" smtClean="0">
                <a:solidFill>
                  <a:schemeClr val="tx1"/>
                </a:solidFill>
                <a:effectLst/>
                <a:latin typeface="微软雅黑" pitchFamily="34" charset="-122"/>
                <a:ea typeface="+mn-ea"/>
                <a:cs typeface="+mn-cs"/>
              </a:rPr>
              <a:t>客体</a:t>
            </a:r>
            <a:r>
              <a:rPr lang="zh-CHS" altLang="en-US" sz="1200" b="0" i="0" kern="1200" dirty="0" smtClean="0">
                <a:solidFill>
                  <a:schemeClr val="tx1"/>
                </a:solidFill>
                <a:effectLst/>
                <a:latin typeface="微软雅黑" pitchFamily="34" charset="-122"/>
                <a:ea typeface="+mn-ea"/>
                <a:cs typeface="+mn-cs"/>
              </a:rPr>
              <a:t>）。</a:t>
            </a:r>
          </a:p>
          <a:p>
            <a:r>
              <a:rPr lang="zh-CHS" altLang="en-US" sz="1200" b="0" i="0" kern="1200" dirty="0" smtClean="0">
                <a:solidFill>
                  <a:schemeClr val="tx1"/>
                </a:solidFill>
                <a:effectLst/>
                <a:latin typeface="微软雅黑" pitchFamily="34" charset="-122"/>
                <a:ea typeface="+mn-ea"/>
                <a:cs typeface="+mn-cs"/>
              </a:rPr>
              <a:t>请看一些陈述的具体例子，来加深理解：</a:t>
            </a:r>
          </a:p>
          <a:p>
            <a:r>
              <a:rPr lang="zh-CHS" altLang="en-US" sz="1200" b="0" i="0" kern="1200" dirty="0" smtClean="0">
                <a:solidFill>
                  <a:schemeClr val="tx1"/>
                </a:solidFill>
                <a:effectLst/>
                <a:latin typeface="微软雅黑" pitchFamily="34" charset="-122"/>
                <a:ea typeface="+mn-ea"/>
                <a:cs typeface="+mn-cs"/>
              </a:rPr>
              <a:t>陈述：</a:t>
            </a:r>
            <a:r>
              <a:rPr lang="en-US" altLang="zh-CHS" sz="1200" b="0" i="0" kern="1200" dirty="0" smtClean="0">
                <a:solidFill>
                  <a:schemeClr val="tx1"/>
                </a:solidFill>
                <a:effectLst/>
                <a:latin typeface="微软雅黑" pitchFamily="34" charset="-122"/>
                <a:ea typeface="+mn-ea"/>
                <a:cs typeface="+mn-cs"/>
              </a:rPr>
              <a:t>"The author of http://www.w3school.com.cn/</a:t>
            </a:r>
            <a:r>
              <a:rPr lang="en-US" altLang="zh-CHS" sz="1200" b="0" i="0" kern="1200" dirty="0" err="1" smtClean="0">
                <a:solidFill>
                  <a:schemeClr val="tx1"/>
                </a:solidFill>
                <a:effectLst/>
                <a:latin typeface="微软雅黑" pitchFamily="34" charset="-122"/>
                <a:ea typeface="+mn-ea"/>
                <a:cs typeface="+mn-cs"/>
              </a:rPr>
              <a:t>rdf</a:t>
            </a:r>
            <a:r>
              <a:rPr lang="en-US" altLang="zh-CHS" sz="1200" b="0" i="0" kern="1200" dirty="0" smtClean="0">
                <a:solidFill>
                  <a:schemeClr val="tx1"/>
                </a:solidFill>
                <a:effectLst/>
                <a:latin typeface="微软雅黑" pitchFamily="34" charset="-122"/>
                <a:ea typeface="+mn-ea"/>
                <a:cs typeface="+mn-cs"/>
              </a:rPr>
              <a:t> is David."</a:t>
            </a:r>
          </a:p>
          <a:p>
            <a:r>
              <a:rPr lang="zh-CHS" altLang="en-US" sz="1200" b="0" i="0" kern="1200" dirty="0" smtClean="0">
                <a:solidFill>
                  <a:schemeClr val="tx1"/>
                </a:solidFill>
                <a:effectLst/>
                <a:latin typeface="微软雅黑" pitchFamily="34" charset="-122"/>
                <a:ea typeface="+mn-ea"/>
                <a:cs typeface="+mn-cs"/>
              </a:rPr>
              <a:t>陈述的主体是：</a:t>
            </a:r>
            <a:r>
              <a:rPr lang="en-US" altLang="zh-CHS" sz="1200" b="0" i="0" kern="1200" dirty="0" smtClean="0">
                <a:solidFill>
                  <a:schemeClr val="tx1"/>
                </a:solidFill>
                <a:effectLst/>
                <a:latin typeface="微软雅黑" pitchFamily="34" charset="-122"/>
                <a:ea typeface="+mn-ea"/>
                <a:cs typeface="+mn-cs"/>
              </a:rPr>
              <a:t>http://www.w3school.com.cn/</a:t>
            </a:r>
            <a:r>
              <a:rPr lang="en-US" altLang="zh-CHS" sz="1200" b="0" i="0" kern="1200" dirty="0" err="1" smtClean="0">
                <a:solidFill>
                  <a:schemeClr val="tx1"/>
                </a:solidFill>
                <a:effectLst/>
                <a:latin typeface="微软雅黑" pitchFamily="34" charset="-122"/>
                <a:ea typeface="+mn-ea"/>
                <a:cs typeface="+mn-cs"/>
              </a:rPr>
              <a:t>rdf</a:t>
            </a:r>
            <a:endParaRPr lang="en-US" altLang="zh-CHS" sz="1200" b="0" i="0" kern="1200" dirty="0" smtClean="0">
              <a:solidFill>
                <a:schemeClr val="tx1"/>
              </a:solidFill>
              <a:effectLst/>
              <a:latin typeface="微软雅黑" pitchFamily="34" charset="-122"/>
              <a:ea typeface="+mn-ea"/>
              <a:cs typeface="+mn-cs"/>
            </a:endParaRPr>
          </a:p>
          <a:p>
            <a:r>
              <a:rPr lang="zh-CHS" altLang="en-US" sz="1200" b="0" i="0" kern="1200" dirty="0" smtClean="0">
                <a:solidFill>
                  <a:schemeClr val="tx1"/>
                </a:solidFill>
                <a:effectLst/>
                <a:latin typeface="微软雅黑" pitchFamily="34" charset="-122"/>
                <a:ea typeface="+mn-ea"/>
                <a:cs typeface="+mn-cs"/>
              </a:rPr>
              <a:t>谓语是：</a:t>
            </a:r>
            <a:r>
              <a:rPr lang="en-US" altLang="zh-CHS" sz="1200" b="0" i="0" kern="1200" dirty="0" smtClean="0">
                <a:solidFill>
                  <a:schemeClr val="tx1"/>
                </a:solidFill>
                <a:effectLst/>
                <a:latin typeface="微软雅黑" pitchFamily="34" charset="-122"/>
                <a:ea typeface="+mn-ea"/>
                <a:cs typeface="+mn-cs"/>
              </a:rPr>
              <a:t>author</a:t>
            </a:r>
          </a:p>
          <a:p>
            <a:r>
              <a:rPr lang="zh-CHS" altLang="en-US" sz="1200" b="0" i="0" kern="1200" dirty="0" smtClean="0">
                <a:solidFill>
                  <a:schemeClr val="tx1"/>
                </a:solidFill>
                <a:effectLst/>
                <a:latin typeface="微软雅黑" pitchFamily="34" charset="-122"/>
                <a:ea typeface="+mn-ea"/>
                <a:cs typeface="+mn-cs"/>
              </a:rPr>
              <a:t>客体是：</a:t>
            </a:r>
            <a:r>
              <a:rPr lang="en-US" altLang="zh-CHS" sz="1200" b="0" i="0" kern="1200" dirty="0" smtClean="0">
                <a:solidFill>
                  <a:schemeClr val="tx1"/>
                </a:solidFill>
                <a:effectLst/>
                <a:latin typeface="微软雅黑" pitchFamily="34" charset="-122"/>
                <a:ea typeface="+mn-ea"/>
                <a:cs typeface="+mn-cs"/>
              </a:rPr>
              <a:t>David</a:t>
            </a:r>
          </a:p>
          <a:p>
            <a:r>
              <a:rPr lang="en-US" altLang="zh-CHS" sz="1200" b="0" i="0" kern="1200" dirty="0" smtClean="0">
                <a:solidFill>
                  <a:schemeClr val="tx1"/>
                </a:solidFill>
                <a:effectLst/>
                <a:latin typeface="微软雅黑" pitchFamily="34" charset="-122"/>
                <a:ea typeface="+mn-ea"/>
                <a:cs typeface="+mn-cs"/>
              </a:rPr>
              <a:t>RDF</a:t>
            </a:r>
            <a:r>
              <a:rPr lang="zh-CHS" altLang="en-US" sz="1200" b="0" i="0" kern="1200" dirty="0" smtClean="0">
                <a:solidFill>
                  <a:schemeClr val="tx1"/>
                </a:solidFill>
                <a:effectLst/>
                <a:latin typeface="微软雅黑" pitchFamily="34" charset="-122"/>
                <a:ea typeface="+mn-ea"/>
                <a:cs typeface="+mn-cs"/>
              </a:rPr>
              <a:t>图模式</a:t>
            </a:r>
          </a:p>
        </p:txBody>
      </p:sp>
      <p:sp>
        <p:nvSpPr>
          <p:cNvPr id="399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4EFACD63-2A4A-9944-9C7F-32674F232E1A}" type="slidenum">
              <a:rPr lang="en-US" altLang="zh-CHS">
                <a:latin typeface="微软雅黑" charset="0"/>
                <a:ea typeface="微软雅黑" charset="0"/>
              </a:rPr>
              <a:pPr/>
              <a:t>28</a:t>
            </a:fld>
            <a:endParaRPr lang="en-US" altLang="zh-CHS">
              <a:latin typeface="微软雅黑" charset="0"/>
              <a:ea typeface="微软雅黑" charset="0"/>
            </a:endParaRPr>
          </a:p>
        </p:txBody>
      </p:sp>
    </p:spTree>
    <p:extLst>
      <p:ext uri="{BB962C8B-B14F-4D97-AF65-F5344CB8AC3E}">
        <p14:creationId xmlns:p14="http://schemas.microsoft.com/office/powerpoint/2010/main" val="2027907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9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HS" dirty="0" err="1" smtClean="0">
                <a:latin typeface="微软雅黑" charset="0"/>
              </a:rPr>
              <a:t>Hbase</a:t>
            </a:r>
            <a:r>
              <a:rPr lang="zh-CHS" altLang="en-US" dirty="0" smtClean="0">
                <a:latin typeface="微软雅黑" charset="0"/>
              </a:rPr>
              <a:t>，是一个对</a:t>
            </a:r>
            <a:r>
              <a:rPr lang="en-US" altLang="zh-CHS" dirty="0" err="1" smtClean="0">
                <a:latin typeface="微软雅黑" charset="0"/>
              </a:rPr>
              <a:t>BigTable</a:t>
            </a:r>
            <a:r>
              <a:rPr lang="zh-CHS" altLang="en-US" dirty="0" smtClean="0">
                <a:latin typeface="微软雅黑" charset="0"/>
              </a:rPr>
              <a:t>的开源实现项目，是</a:t>
            </a:r>
            <a:r>
              <a:rPr lang="en-US" altLang="zh-CHS" dirty="0" err="1" smtClean="0">
                <a:latin typeface="微软雅黑" charset="0"/>
              </a:rPr>
              <a:t>hadoop</a:t>
            </a:r>
            <a:r>
              <a:rPr lang="zh-CHS" altLang="en-US" dirty="0" smtClean="0">
                <a:latin typeface="微软雅黑" charset="0"/>
              </a:rPr>
              <a:t>的子项目，一个分布式的，面向列的数据库，数据是以键值对的形式进行定位的，包含了四维坐标，第一维是行键</a:t>
            </a:r>
            <a:r>
              <a:rPr lang="en-US" altLang="zh-CHS" dirty="0" err="1" smtClean="0">
                <a:latin typeface="微软雅黑" charset="0"/>
              </a:rPr>
              <a:t>rowkey</a:t>
            </a:r>
            <a:r>
              <a:rPr lang="zh-CHS" altLang="en-US" dirty="0" smtClean="0">
                <a:latin typeface="微软雅黑" charset="0"/>
              </a:rPr>
              <a:t>，它定位了每一行的数据，每行数据是以行键的字典序进行排序的。</a:t>
            </a:r>
            <a:endParaRPr lang="en-US" altLang="zh-CHS" dirty="0" smtClean="0">
              <a:latin typeface="微软雅黑" charset="0"/>
            </a:endParaRPr>
          </a:p>
          <a:p>
            <a:r>
              <a:rPr lang="zh-CHS" altLang="en-US" dirty="0" smtClean="0">
                <a:latin typeface="微软雅黑" charset="0"/>
              </a:rPr>
              <a:t>第二维是列族</a:t>
            </a:r>
            <a:r>
              <a:rPr lang="en-US" altLang="zh-CHS" dirty="0" smtClean="0">
                <a:latin typeface="微软雅黑" charset="0"/>
              </a:rPr>
              <a:t>column family</a:t>
            </a:r>
            <a:r>
              <a:rPr lang="zh-CHS" altLang="en-US" dirty="0" smtClean="0">
                <a:latin typeface="微软雅黑" charset="0"/>
              </a:rPr>
              <a:t>，每个列族下还可以包含多个列，物理存储时是以列族为单位进行存储。</a:t>
            </a:r>
            <a:endParaRPr lang="en-US" altLang="zh-CHS" dirty="0" smtClean="0">
              <a:latin typeface="微软雅黑" charset="0"/>
            </a:endParaRPr>
          </a:p>
          <a:p>
            <a:r>
              <a:rPr lang="zh-CHS" altLang="en-US" dirty="0" smtClean="0">
                <a:latin typeface="微软雅黑" charset="0"/>
              </a:rPr>
              <a:t>第三维是列</a:t>
            </a:r>
            <a:r>
              <a:rPr lang="en-US" altLang="zh-CHS" dirty="0" smtClean="0">
                <a:latin typeface="微软雅黑" charset="0"/>
              </a:rPr>
              <a:t>column</a:t>
            </a:r>
            <a:r>
              <a:rPr lang="zh-CHS" altLang="en-US" dirty="0" smtClean="0">
                <a:latin typeface="微软雅黑" charset="0"/>
              </a:rPr>
              <a:t>。</a:t>
            </a:r>
            <a:endParaRPr lang="en-US" altLang="zh-CHS" dirty="0" smtClean="0">
              <a:latin typeface="微软雅黑" charset="0"/>
            </a:endParaRPr>
          </a:p>
          <a:p>
            <a:r>
              <a:rPr lang="zh-CHS" altLang="en-US" dirty="0" smtClean="0">
                <a:latin typeface="微软雅黑" charset="0"/>
              </a:rPr>
              <a:t>第四维是时间戳，或者叫版本信息</a:t>
            </a:r>
          </a:p>
          <a:p>
            <a:r>
              <a:rPr lang="zh-CHS" altLang="en-US" dirty="0" smtClean="0">
                <a:latin typeface="微软雅黑" charset="0"/>
              </a:rPr>
              <a:t>不必细讲了</a:t>
            </a:r>
            <a:endParaRPr lang="zh-CHS" altLang="en-US" dirty="0">
              <a:latin typeface="微软雅黑" charset="0"/>
            </a:endParaRPr>
          </a:p>
        </p:txBody>
      </p:sp>
      <p:sp>
        <p:nvSpPr>
          <p:cNvPr id="399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4EFACD63-2A4A-9944-9C7F-32674F232E1A}" type="slidenum">
              <a:rPr lang="en-US" altLang="zh-CHS">
                <a:latin typeface="微软雅黑" charset="0"/>
                <a:ea typeface="微软雅黑" charset="0"/>
              </a:rPr>
              <a:pPr/>
              <a:t>29</a:t>
            </a:fld>
            <a:endParaRPr lang="en-US" altLang="zh-CHS">
              <a:latin typeface="微软雅黑" charset="0"/>
              <a:ea typeface="微软雅黑" charset="0"/>
            </a:endParaRPr>
          </a:p>
        </p:txBody>
      </p:sp>
    </p:spTree>
    <p:extLst>
      <p:ext uri="{BB962C8B-B14F-4D97-AF65-F5344CB8AC3E}">
        <p14:creationId xmlns:p14="http://schemas.microsoft.com/office/powerpoint/2010/main" val="13883915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9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HS" sz="1200" b="0" i="0" kern="1200" dirty="0" err="1" smtClean="0">
                <a:solidFill>
                  <a:schemeClr val="tx1"/>
                </a:solidFill>
                <a:effectLst/>
                <a:latin typeface="微软雅黑" pitchFamily="34" charset="-122"/>
                <a:ea typeface="+mn-ea"/>
                <a:cs typeface="+mn-cs"/>
              </a:rPr>
              <a:t>SparQL</a:t>
            </a:r>
            <a:r>
              <a:rPr lang="en-US" altLang="zh-CHS" sz="1200" b="0" i="0" kern="1200" dirty="0" smtClean="0">
                <a:solidFill>
                  <a:schemeClr val="tx1"/>
                </a:solidFill>
                <a:effectLst/>
                <a:latin typeface="微软雅黑" pitchFamily="34" charset="-122"/>
                <a:ea typeface="+mn-ea"/>
                <a:cs typeface="+mn-cs"/>
              </a:rPr>
              <a:t>(Simple Protocol and RDF Query Language)</a:t>
            </a:r>
            <a:r>
              <a:rPr lang="zh-CHS" altLang="en-US" sz="1200" b="0" i="0" kern="1200" dirty="0" smtClean="0">
                <a:solidFill>
                  <a:schemeClr val="tx1"/>
                </a:solidFill>
                <a:effectLst/>
                <a:latin typeface="微软雅黑" pitchFamily="34" charset="-122"/>
                <a:ea typeface="+mn-ea"/>
                <a:cs typeface="+mn-cs"/>
              </a:rPr>
              <a:t>，是为</a:t>
            </a:r>
            <a:r>
              <a:rPr lang="en-US" altLang="zh-CHS" sz="1200" b="0" i="0" u="none" strike="noStrike" kern="1200" dirty="0" smtClean="0">
                <a:solidFill>
                  <a:schemeClr val="tx1"/>
                </a:solidFill>
                <a:effectLst/>
                <a:latin typeface="微软雅黑" pitchFamily="34" charset="-122"/>
                <a:ea typeface="+mn-ea"/>
                <a:cs typeface="+mn-cs"/>
              </a:rPr>
              <a:t>RDF</a:t>
            </a:r>
            <a:r>
              <a:rPr lang="zh-CHS" altLang="en-US" sz="1200" b="0" i="0" kern="1200" dirty="0" smtClean="0">
                <a:solidFill>
                  <a:schemeClr val="tx1"/>
                </a:solidFill>
                <a:effectLst/>
                <a:latin typeface="微软雅黑" pitchFamily="34" charset="-122"/>
                <a:ea typeface="+mn-ea"/>
                <a:cs typeface="+mn-cs"/>
              </a:rPr>
              <a:t>开发的一种查询语言和数据获取协议，它是为</a:t>
            </a:r>
            <a:r>
              <a:rPr lang="en-US" altLang="zh-CHS" sz="1200" b="0" i="0" kern="1200" dirty="0" smtClean="0">
                <a:solidFill>
                  <a:schemeClr val="tx1"/>
                </a:solidFill>
                <a:effectLst/>
                <a:latin typeface="微软雅黑" pitchFamily="34" charset="-122"/>
                <a:ea typeface="+mn-ea"/>
                <a:cs typeface="+mn-cs"/>
              </a:rPr>
              <a:t>W3C</a:t>
            </a:r>
            <a:r>
              <a:rPr lang="zh-CHS" altLang="en-US" sz="1200" b="0" i="0" kern="1200" dirty="0" smtClean="0">
                <a:solidFill>
                  <a:schemeClr val="tx1"/>
                </a:solidFill>
                <a:effectLst/>
                <a:latin typeface="微软雅黑" pitchFamily="34" charset="-122"/>
                <a:ea typeface="+mn-ea"/>
                <a:cs typeface="+mn-cs"/>
              </a:rPr>
              <a:t>所开发的</a:t>
            </a:r>
            <a:r>
              <a:rPr lang="en-US" altLang="zh-CHS" sz="1200" b="0" i="0" kern="1200" dirty="0" smtClean="0">
                <a:solidFill>
                  <a:schemeClr val="tx1"/>
                </a:solidFill>
                <a:effectLst/>
                <a:latin typeface="微软雅黑" pitchFamily="34" charset="-122"/>
                <a:ea typeface="+mn-ea"/>
                <a:cs typeface="+mn-cs"/>
              </a:rPr>
              <a:t>RDF</a:t>
            </a:r>
            <a:r>
              <a:rPr lang="zh-CHS" altLang="en-US" sz="1200" b="0" i="0" kern="1200" dirty="0" smtClean="0">
                <a:solidFill>
                  <a:schemeClr val="tx1"/>
                </a:solidFill>
                <a:effectLst/>
                <a:latin typeface="微软雅黑" pitchFamily="34" charset="-122"/>
                <a:ea typeface="+mn-ea"/>
                <a:cs typeface="+mn-cs"/>
              </a:rPr>
              <a:t>数据模型所定义，但是可以用于任何可以用</a:t>
            </a:r>
            <a:r>
              <a:rPr lang="en-US" altLang="zh-CHS" sz="1200" b="0" i="0" kern="1200" dirty="0" smtClean="0">
                <a:solidFill>
                  <a:schemeClr val="tx1"/>
                </a:solidFill>
                <a:effectLst/>
                <a:latin typeface="微软雅黑" pitchFamily="34" charset="-122"/>
                <a:ea typeface="+mn-ea"/>
                <a:cs typeface="+mn-cs"/>
              </a:rPr>
              <a:t>RDF</a:t>
            </a:r>
            <a:r>
              <a:rPr lang="zh-CHS" altLang="en-US" sz="1200" b="0" i="0" kern="1200" dirty="0" smtClean="0">
                <a:solidFill>
                  <a:schemeClr val="tx1"/>
                </a:solidFill>
                <a:effectLst/>
                <a:latin typeface="微软雅黑" pitchFamily="34" charset="-122"/>
                <a:ea typeface="+mn-ea"/>
                <a:cs typeface="+mn-cs"/>
              </a:rPr>
              <a:t>来表示的信息资源。</a:t>
            </a:r>
            <a:r>
              <a:rPr lang="en-US" altLang="zh-CHS" sz="1200" b="0" i="0" kern="1200" dirty="0" smtClean="0">
                <a:solidFill>
                  <a:schemeClr val="tx1"/>
                </a:solidFill>
                <a:effectLst/>
                <a:latin typeface="微软雅黑" pitchFamily="34" charset="-122"/>
                <a:ea typeface="+mn-ea"/>
                <a:cs typeface="+mn-cs"/>
              </a:rPr>
              <a:t>SPARQL </a:t>
            </a:r>
            <a:r>
              <a:rPr lang="zh-CHS" altLang="en-US" sz="1200" b="0" i="0" kern="1200" dirty="0" smtClean="0">
                <a:solidFill>
                  <a:schemeClr val="tx1"/>
                </a:solidFill>
                <a:effectLst/>
                <a:latin typeface="微软雅黑" pitchFamily="34" charset="-122"/>
                <a:ea typeface="+mn-ea"/>
                <a:cs typeface="+mn-cs"/>
              </a:rPr>
              <a:t>拥有针对各种平台和语言的实现；一般有面向 </a:t>
            </a:r>
            <a:r>
              <a:rPr lang="en-US" altLang="zh-CHS" sz="1200" b="0" i="0" kern="1200" dirty="0" smtClean="0">
                <a:solidFill>
                  <a:schemeClr val="tx1"/>
                </a:solidFill>
                <a:effectLst/>
                <a:latin typeface="微软雅黑" pitchFamily="34" charset="-122"/>
                <a:ea typeface="+mn-ea"/>
                <a:cs typeface="+mn-cs"/>
              </a:rPr>
              <a:t>Java </a:t>
            </a:r>
            <a:r>
              <a:rPr lang="zh-CHS" altLang="en-US" sz="1200" b="0" i="0" kern="1200" dirty="0" smtClean="0">
                <a:solidFill>
                  <a:schemeClr val="tx1"/>
                </a:solidFill>
                <a:effectLst/>
                <a:latin typeface="微软雅黑" pitchFamily="34" charset="-122"/>
                <a:ea typeface="+mn-ea"/>
                <a:cs typeface="+mn-cs"/>
              </a:rPr>
              <a:t>平台的 </a:t>
            </a:r>
            <a:r>
              <a:rPr lang="en-US" altLang="zh-CHS" sz="1200" b="0" i="0" kern="1200" dirty="0" smtClean="0">
                <a:solidFill>
                  <a:schemeClr val="tx1"/>
                </a:solidFill>
                <a:effectLst/>
                <a:latin typeface="微软雅黑" pitchFamily="34" charset="-122"/>
                <a:ea typeface="+mn-ea"/>
                <a:cs typeface="+mn-cs"/>
              </a:rPr>
              <a:t>Jena </a:t>
            </a:r>
            <a:r>
              <a:rPr lang="zh-CHS" altLang="en-US" sz="1200" b="0" i="0" kern="1200" dirty="0" smtClean="0">
                <a:solidFill>
                  <a:schemeClr val="tx1"/>
                </a:solidFill>
                <a:effectLst/>
                <a:latin typeface="微软雅黑" pitchFamily="34" charset="-122"/>
                <a:ea typeface="+mn-ea"/>
                <a:cs typeface="+mn-cs"/>
              </a:rPr>
              <a:t>语义 </a:t>
            </a:r>
            <a:r>
              <a:rPr lang="en-US" altLang="zh-CHS" sz="1200" b="0" i="0" kern="1200" dirty="0" smtClean="0">
                <a:solidFill>
                  <a:schemeClr val="tx1"/>
                </a:solidFill>
                <a:effectLst/>
                <a:latin typeface="微软雅黑" pitchFamily="34" charset="-122"/>
                <a:ea typeface="+mn-ea"/>
                <a:cs typeface="+mn-cs"/>
              </a:rPr>
              <a:t>Web </a:t>
            </a:r>
            <a:r>
              <a:rPr lang="zh-CHS" altLang="en-US" sz="1200" b="0" i="0" kern="1200" dirty="0" smtClean="0">
                <a:solidFill>
                  <a:schemeClr val="tx1"/>
                </a:solidFill>
                <a:effectLst/>
                <a:latin typeface="微软雅黑" pitchFamily="34" charset="-122"/>
                <a:ea typeface="+mn-ea"/>
                <a:cs typeface="+mn-cs"/>
              </a:rPr>
              <a:t>工具包。</a:t>
            </a:r>
          </a:p>
          <a:p>
            <a:r>
              <a:rPr lang="zh-CHS" altLang="en-US" sz="1200" b="0" i="0" kern="1200" dirty="0" smtClean="0">
                <a:solidFill>
                  <a:schemeClr val="tx1"/>
                </a:solidFill>
                <a:effectLst/>
                <a:latin typeface="微软雅黑" pitchFamily="34" charset="-122"/>
                <a:ea typeface="+mn-ea"/>
                <a:cs typeface="+mn-cs"/>
              </a:rPr>
              <a:t>现在，我们来看一个针对博客模型的非常简单的 </a:t>
            </a:r>
            <a:r>
              <a:rPr lang="en-US" altLang="zh-CHS" sz="1200" b="0" i="0" kern="1200" dirty="0" smtClean="0">
                <a:solidFill>
                  <a:schemeClr val="tx1"/>
                </a:solidFill>
                <a:effectLst/>
                <a:latin typeface="微软雅黑" pitchFamily="34" charset="-122"/>
                <a:ea typeface="+mn-ea"/>
                <a:cs typeface="+mn-cs"/>
              </a:rPr>
              <a:t>SPARQL </a:t>
            </a:r>
            <a:r>
              <a:rPr lang="zh-CHS" altLang="en-US" sz="1200" b="0" i="0" kern="1200" dirty="0" smtClean="0">
                <a:solidFill>
                  <a:schemeClr val="tx1"/>
                </a:solidFill>
                <a:effectLst/>
                <a:latin typeface="微软雅黑" pitchFamily="34" charset="-122"/>
                <a:ea typeface="+mn-ea"/>
                <a:cs typeface="+mn-cs"/>
              </a:rPr>
              <a:t>查询。比方说以下这个查询“根据名为 </a:t>
            </a:r>
            <a:r>
              <a:rPr lang="en-US" altLang="zh-CHS" sz="1200" b="0" i="0" kern="1200" dirty="0" smtClean="0">
                <a:solidFill>
                  <a:schemeClr val="tx1"/>
                </a:solidFill>
                <a:effectLst/>
                <a:latin typeface="微软雅黑" pitchFamily="34" charset="-122"/>
                <a:ea typeface="+mn-ea"/>
                <a:cs typeface="+mn-cs"/>
              </a:rPr>
              <a:t>Jon </a:t>
            </a:r>
            <a:r>
              <a:rPr lang="en-US" altLang="zh-CHS" sz="1200" b="0" i="0" kern="1200" dirty="0" err="1" smtClean="0">
                <a:solidFill>
                  <a:schemeClr val="tx1"/>
                </a:solidFill>
                <a:effectLst/>
                <a:latin typeface="微软雅黑" pitchFamily="34" charset="-122"/>
                <a:ea typeface="+mn-ea"/>
                <a:cs typeface="+mn-cs"/>
              </a:rPr>
              <a:t>Foobar</a:t>
            </a:r>
            <a:r>
              <a:rPr lang="en-US" altLang="zh-CHS" sz="1200" b="0" i="0" kern="1200" dirty="0" smtClean="0">
                <a:solidFill>
                  <a:schemeClr val="tx1"/>
                </a:solidFill>
                <a:effectLst/>
                <a:latin typeface="微软雅黑" pitchFamily="34" charset="-122"/>
                <a:ea typeface="+mn-ea"/>
                <a:cs typeface="+mn-cs"/>
              </a:rPr>
              <a:t> </a:t>
            </a:r>
            <a:r>
              <a:rPr lang="zh-CHS" altLang="en-US" sz="1200" b="0" i="0" kern="1200" dirty="0" smtClean="0">
                <a:solidFill>
                  <a:schemeClr val="tx1"/>
                </a:solidFill>
                <a:effectLst/>
                <a:latin typeface="微软雅黑" pitchFamily="34" charset="-122"/>
                <a:ea typeface="+mn-ea"/>
                <a:cs typeface="+mn-cs"/>
              </a:rPr>
              <a:t>的人查找 </a:t>
            </a:r>
            <a:r>
              <a:rPr lang="en-US" altLang="zh-CHS" sz="1200" b="0" i="0" kern="1200" dirty="0" smtClean="0">
                <a:solidFill>
                  <a:schemeClr val="tx1"/>
                </a:solidFill>
                <a:effectLst/>
                <a:latin typeface="微软雅黑" pitchFamily="34" charset="-122"/>
                <a:ea typeface="+mn-ea"/>
                <a:cs typeface="+mn-cs"/>
              </a:rPr>
              <a:t>blog </a:t>
            </a:r>
            <a:r>
              <a:rPr lang="zh-CHS" altLang="en-US" sz="1200" b="0" i="0" kern="1200" dirty="0" smtClean="0">
                <a:solidFill>
                  <a:schemeClr val="tx1"/>
                </a:solidFill>
                <a:effectLst/>
                <a:latin typeface="微软雅黑" pitchFamily="34" charset="-122"/>
                <a:ea typeface="+mn-ea"/>
                <a:cs typeface="+mn-cs"/>
              </a:rPr>
              <a:t>的 </a:t>
            </a:r>
            <a:r>
              <a:rPr lang="en-US" altLang="zh-CHS" sz="1200" b="0" i="0" kern="1200" dirty="0" smtClean="0">
                <a:solidFill>
                  <a:schemeClr val="tx1"/>
                </a:solidFill>
                <a:effectLst/>
                <a:latin typeface="微软雅黑" pitchFamily="34" charset="-122"/>
                <a:ea typeface="+mn-ea"/>
                <a:cs typeface="+mn-cs"/>
              </a:rPr>
              <a:t>URL”</a:t>
            </a:r>
            <a:endParaRPr lang="zh-CHS" altLang="en-US" sz="1200" b="0" i="0" kern="1200" dirty="0" smtClean="0">
              <a:solidFill>
                <a:schemeClr val="tx1"/>
              </a:solidFill>
              <a:effectLst/>
              <a:latin typeface="微软雅黑" pitchFamily="34" charset="-122"/>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HS" altLang="en-US" sz="1200" b="0" i="0" kern="1200" dirty="0" smtClean="0">
                <a:solidFill>
                  <a:schemeClr val="tx1"/>
                </a:solidFill>
                <a:effectLst/>
                <a:latin typeface="微软雅黑" pitchFamily="34" charset="-122"/>
                <a:ea typeface="+mn-ea"/>
                <a:cs typeface="+mn-cs"/>
              </a:rPr>
              <a:t>查询的第一行只是为 </a:t>
            </a:r>
            <a:r>
              <a:rPr lang="en-US" altLang="zh-CHS" sz="1200" b="0" i="0" kern="1200" dirty="0" smtClean="0">
                <a:solidFill>
                  <a:schemeClr val="tx1"/>
                </a:solidFill>
                <a:effectLst/>
                <a:latin typeface="微软雅黑" pitchFamily="34" charset="-122"/>
                <a:ea typeface="+mn-ea"/>
                <a:cs typeface="+mn-cs"/>
              </a:rPr>
              <a:t>FOAF </a:t>
            </a:r>
            <a:r>
              <a:rPr lang="zh-CHS" altLang="en-US" sz="1200" b="0" i="0" kern="1200" dirty="0" smtClean="0">
                <a:solidFill>
                  <a:schemeClr val="tx1"/>
                </a:solidFill>
                <a:effectLst/>
                <a:latin typeface="微软雅黑" pitchFamily="34" charset="-122"/>
                <a:ea typeface="+mn-ea"/>
                <a:cs typeface="+mn-cs"/>
              </a:rPr>
              <a:t>定义 </a:t>
            </a:r>
            <a:r>
              <a:rPr lang="en-US" altLang="zh-CHS" dirty="0" smtClean="0"/>
              <a:t>PREFIX</a:t>
            </a:r>
            <a:r>
              <a:rPr lang="zh-CHS" altLang="en-US" sz="1200" b="0" i="0" kern="1200" dirty="0" smtClean="0">
                <a:solidFill>
                  <a:schemeClr val="tx1"/>
                </a:solidFill>
                <a:effectLst/>
                <a:latin typeface="微软雅黑" pitchFamily="34" charset="-122"/>
                <a:ea typeface="+mn-ea"/>
                <a:cs typeface="+mn-cs"/>
              </a:rPr>
              <a:t>，这样就不必每次都用完整名称引用它。</a:t>
            </a:r>
            <a:r>
              <a:rPr lang="en-US" altLang="zh-CHS" dirty="0" smtClean="0"/>
              <a:t>SELECT</a:t>
            </a:r>
            <a:r>
              <a:rPr lang="zh-CHS" altLang="en-US" sz="1200" b="0" i="0" kern="1200" dirty="0" smtClean="0">
                <a:solidFill>
                  <a:schemeClr val="tx1"/>
                </a:solidFill>
                <a:effectLst/>
                <a:latin typeface="微软雅黑" pitchFamily="34" charset="-122"/>
                <a:ea typeface="+mn-ea"/>
                <a:cs typeface="+mn-cs"/>
              </a:rPr>
              <a:t> 子句指定查询应当返回的内容，在这个例子中，返回的是名为 </a:t>
            </a:r>
            <a:r>
              <a:rPr lang="en-US" altLang="zh-CHS" dirty="0" err="1" smtClean="0"/>
              <a:t>url</a:t>
            </a:r>
            <a:r>
              <a:rPr lang="zh-CHS" altLang="en-US" sz="1200" b="0" i="0" kern="1200" dirty="0" smtClean="0">
                <a:solidFill>
                  <a:schemeClr val="tx1"/>
                </a:solidFill>
                <a:effectLst/>
                <a:latin typeface="微软雅黑" pitchFamily="34" charset="-122"/>
                <a:ea typeface="+mn-ea"/>
                <a:cs typeface="+mn-cs"/>
              </a:rPr>
              <a:t> 的变量。</a:t>
            </a:r>
            <a:r>
              <a:rPr lang="en-US" altLang="zh-CHS" dirty="0" smtClean="0"/>
              <a:t>FROM</a:t>
            </a:r>
            <a:r>
              <a:rPr lang="zh-CHS" altLang="en-US" sz="1200" b="0" i="0" kern="1200" dirty="0" smtClean="0">
                <a:solidFill>
                  <a:schemeClr val="tx1"/>
                </a:solidFill>
                <a:effectLst/>
                <a:latin typeface="微软雅黑" pitchFamily="34" charset="-122"/>
                <a:ea typeface="+mn-ea"/>
                <a:cs typeface="+mn-cs"/>
              </a:rPr>
              <a:t> 是一个可选的子句，它提供了将要使用的数据集的 </a:t>
            </a:r>
            <a:r>
              <a:rPr lang="en-US" altLang="zh-CHS" sz="1200" b="0" i="0" kern="1200" dirty="0" smtClean="0">
                <a:solidFill>
                  <a:schemeClr val="tx1"/>
                </a:solidFill>
                <a:effectLst/>
                <a:latin typeface="微软雅黑" pitchFamily="34" charset="-122"/>
                <a:ea typeface="+mn-ea"/>
                <a:cs typeface="+mn-cs"/>
              </a:rPr>
              <a:t>URI</a:t>
            </a:r>
            <a:r>
              <a:rPr lang="zh-CHS" altLang="en-US" sz="1200" b="0" i="0" kern="1200" dirty="0" smtClean="0">
                <a:solidFill>
                  <a:schemeClr val="tx1"/>
                </a:solidFill>
                <a:effectLst/>
                <a:latin typeface="微软雅黑" pitchFamily="34" charset="-122"/>
                <a:ea typeface="+mn-ea"/>
                <a:cs typeface="+mn-cs"/>
              </a:rPr>
              <a:t>。在这里，它只是指向一个本地文件，但是它也可以指向 </a:t>
            </a:r>
            <a:r>
              <a:rPr lang="en-US" altLang="zh-CHS" sz="1200" b="0" i="0" kern="1200" dirty="0" smtClean="0">
                <a:solidFill>
                  <a:schemeClr val="tx1"/>
                </a:solidFill>
                <a:effectLst/>
                <a:latin typeface="微软雅黑" pitchFamily="34" charset="-122"/>
                <a:ea typeface="+mn-ea"/>
                <a:cs typeface="+mn-cs"/>
              </a:rPr>
              <a:t>Web </a:t>
            </a:r>
            <a:r>
              <a:rPr lang="zh-CHS" altLang="en-US" sz="1200" b="0" i="0" kern="1200" dirty="0" smtClean="0">
                <a:solidFill>
                  <a:schemeClr val="tx1"/>
                </a:solidFill>
                <a:effectLst/>
                <a:latin typeface="微软雅黑" pitchFamily="34" charset="-122"/>
                <a:ea typeface="+mn-ea"/>
                <a:cs typeface="+mn-cs"/>
              </a:rPr>
              <a:t>其他地方的某一个图的 </a:t>
            </a:r>
            <a:r>
              <a:rPr lang="en-US" altLang="zh-CHS" sz="1200" b="0" i="0" kern="1200" dirty="0" smtClean="0">
                <a:solidFill>
                  <a:schemeClr val="tx1"/>
                </a:solidFill>
                <a:effectLst/>
                <a:latin typeface="微软雅黑" pitchFamily="34" charset="-122"/>
                <a:ea typeface="+mn-ea"/>
                <a:cs typeface="+mn-cs"/>
              </a:rPr>
              <a:t>URL</a:t>
            </a:r>
            <a:r>
              <a:rPr lang="zh-CHS" altLang="en-US" sz="1200" b="0" i="0" kern="1200" dirty="0" smtClean="0">
                <a:solidFill>
                  <a:schemeClr val="tx1"/>
                </a:solidFill>
                <a:effectLst/>
                <a:latin typeface="微软雅黑" pitchFamily="34" charset="-122"/>
                <a:ea typeface="+mn-ea"/>
                <a:cs typeface="+mn-cs"/>
              </a:rPr>
              <a:t>。最后，</a:t>
            </a:r>
            <a:r>
              <a:rPr lang="en-US" altLang="zh-CHS" dirty="0" smtClean="0"/>
              <a:t>WHERE</a:t>
            </a:r>
            <a:r>
              <a:rPr lang="zh-CHS" altLang="en-US" sz="1200" b="0" i="0" kern="1200" dirty="0" smtClean="0">
                <a:solidFill>
                  <a:schemeClr val="tx1"/>
                </a:solidFill>
                <a:effectLst/>
                <a:latin typeface="微软雅黑" pitchFamily="34" charset="-122"/>
                <a:ea typeface="+mn-ea"/>
                <a:cs typeface="+mn-cs"/>
              </a:rPr>
              <a:t> 子句由一组三元模式组成，用基于 </a:t>
            </a:r>
            <a:r>
              <a:rPr lang="en-US" altLang="zh-CHS" sz="1200" b="0" i="0" kern="1200" dirty="0" smtClean="0">
                <a:solidFill>
                  <a:schemeClr val="tx1"/>
                </a:solidFill>
                <a:effectLst/>
                <a:latin typeface="微软雅黑" pitchFamily="34" charset="-122"/>
                <a:ea typeface="+mn-ea"/>
                <a:cs typeface="+mn-cs"/>
              </a:rPr>
              <a:t>Turtle </a:t>
            </a:r>
            <a:r>
              <a:rPr lang="zh-CHS" altLang="en-US" sz="1200" b="0" i="0" kern="1200" dirty="0" smtClean="0">
                <a:solidFill>
                  <a:schemeClr val="tx1"/>
                </a:solidFill>
                <a:effectLst/>
                <a:latin typeface="微软雅黑" pitchFamily="34" charset="-122"/>
                <a:ea typeface="+mn-ea"/>
                <a:cs typeface="+mn-cs"/>
              </a:rPr>
              <a:t>的语法表示。这些三元模式共同构成了所谓的</a:t>
            </a:r>
            <a:r>
              <a:rPr lang="zh-CHS" altLang="en-US" sz="1200" b="0" i="1" kern="1200" dirty="0" smtClean="0">
                <a:solidFill>
                  <a:schemeClr val="tx1"/>
                </a:solidFill>
                <a:effectLst/>
                <a:latin typeface="微软雅黑" pitchFamily="34" charset="-122"/>
                <a:ea typeface="+mn-ea"/>
                <a:cs typeface="+mn-cs"/>
              </a:rPr>
              <a:t>图形模式</a:t>
            </a:r>
            <a:r>
              <a:rPr lang="zh-CHS" altLang="en-US" sz="1200" b="0" i="0" kern="1200" dirty="0" smtClean="0">
                <a:solidFill>
                  <a:schemeClr val="tx1"/>
                </a:solidFill>
                <a:effectLst/>
                <a:latin typeface="微软雅黑" pitchFamily="34" charset="-122"/>
                <a:ea typeface="+mn-ea"/>
                <a:cs typeface="+mn-cs"/>
              </a:rPr>
              <a:t>。</a:t>
            </a:r>
            <a:endParaRPr lang="zh-CHS" altLang="en-US" dirty="0">
              <a:latin typeface="微软雅黑" charset="0"/>
            </a:endParaRPr>
          </a:p>
        </p:txBody>
      </p:sp>
      <p:sp>
        <p:nvSpPr>
          <p:cNvPr id="399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4EFACD63-2A4A-9944-9C7F-32674F232E1A}" type="slidenum">
              <a:rPr lang="en-US" altLang="zh-CHS">
                <a:latin typeface="微软雅黑" charset="0"/>
                <a:ea typeface="微软雅黑" charset="0"/>
              </a:rPr>
              <a:pPr/>
              <a:t>30</a:t>
            </a:fld>
            <a:endParaRPr lang="en-US" altLang="zh-CHS">
              <a:latin typeface="微软雅黑" charset="0"/>
              <a:ea typeface="微软雅黑" charset="0"/>
            </a:endParaRPr>
          </a:p>
        </p:txBody>
      </p:sp>
    </p:spTree>
    <p:extLst>
      <p:ext uri="{BB962C8B-B14F-4D97-AF65-F5344CB8AC3E}">
        <p14:creationId xmlns:p14="http://schemas.microsoft.com/office/powerpoint/2010/main" val="20649454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9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HS" altLang="en-US" dirty="0" smtClean="0">
                <a:latin typeface="微软雅黑" charset="0"/>
              </a:rPr>
              <a:t>而对于</a:t>
            </a:r>
            <a:r>
              <a:rPr lang="en-US" altLang="zh-CHS" dirty="0" err="1" smtClean="0">
                <a:latin typeface="微软雅黑" charset="0"/>
              </a:rPr>
              <a:t>MapReduce</a:t>
            </a:r>
            <a:r>
              <a:rPr lang="zh-CHS" altLang="en-US" dirty="0" smtClean="0">
                <a:latin typeface="微软雅黑" charset="0"/>
              </a:rPr>
              <a:t>，它是</a:t>
            </a:r>
            <a:r>
              <a:rPr lang="en-US" altLang="zh-CHS" dirty="0" smtClean="0">
                <a:latin typeface="微软雅黑" charset="0"/>
              </a:rPr>
              <a:t>Google</a:t>
            </a:r>
            <a:r>
              <a:rPr lang="zh-CHS" altLang="en-US" dirty="0" smtClean="0">
                <a:latin typeface="微软雅黑" charset="0"/>
              </a:rPr>
              <a:t>提出的一种编程模型，用于大规模数据集的并行计算，同时在</a:t>
            </a:r>
            <a:r>
              <a:rPr lang="en-US" altLang="zh-CHS" dirty="0" smtClean="0">
                <a:latin typeface="微软雅黑" charset="0"/>
              </a:rPr>
              <a:t>Hadoop</a:t>
            </a:r>
            <a:r>
              <a:rPr lang="zh-CHS" altLang="en-US" dirty="0" smtClean="0">
                <a:latin typeface="微软雅黑" charset="0"/>
              </a:rPr>
              <a:t>上作为其分布式计算框架提供并行计算。上次课也有组的同学介绍了</a:t>
            </a:r>
            <a:r>
              <a:rPr lang="en-US" altLang="zh-CHS" dirty="0" err="1" smtClean="0">
                <a:latin typeface="微软雅黑" charset="0"/>
              </a:rPr>
              <a:t>MapReduce</a:t>
            </a:r>
            <a:r>
              <a:rPr lang="zh-CHS" altLang="en-US" dirty="0" smtClean="0">
                <a:latin typeface="微软雅黑" charset="0"/>
              </a:rPr>
              <a:t>。这里做一个简单介绍。</a:t>
            </a:r>
            <a:endParaRPr lang="zh-CHS" altLang="en-US" dirty="0">
              <a:latin typeface="微软雅黑"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HS" dirty="0" err="1" smtClean="0">
                <a:latin typeface="微软雅黑" charset="0"/>
              </a:rPr>
              <a:t>MapReduce</a:t>
            </a:r>
            <a:r>
              <a:rPr lang="zh-CHS" altLang="en-US" dirty="0" smtClean="0">
                <a:latin typeface="微软雅黑" charset="0"/>
              </a:rPr>
              <a:t>主要有两个阶段，</a:t>
            </a:r>
            <a:r>
              <a:rPr lang="en-US" altLang="zh-CHS" dirty="0" smtClean="0">
                <a:latin typeface="微软雅黑" charset="0"/>
              </a:rPr>
              <a:t>Map</a:t>
            </a:r>
            <a:r>
              <a:rPr lang="zh-CHS" altLang="en-US" dirty="0" smtClean="0">
                <a:latin typeface="微软雅黑" charset="0"/>
              </a:rPr>
              <a:t>阶段，也就是计算工作，</a:t>
            </a:r>
            <a:r>
              <a:rPr lang="en-US" altLang="zh-CHS" dirty="0" smtClean="0">
                <a:latin typeface="微软雅黑" charset="0"/>
              </a:rPr>
              <a:t>Reduce</a:t>
            </a:r>
            <a:r>
              <a:rPr lang="zh-CHS" altLang="en-US" dirty="0" smtClean="0">
                <a:latin typeface="微软雅黑" charset="0"/>
              </a:rPr>
              <a:t>阶段，也就是聚合工作。</a:t>
            </a:r>
          </a:p>
          <a:p>
            <a:pPr marL="0" marR="0" indent="0" algn="l" defTabSz="914400" rtl="0" eaLnBrk="0" fontAlgn="base" latinLnBrk="0" hangingPunct="0">
              <a:lnSpc>
                <a:spcPct val="100000"/>
              </a:lnSpc>
              <a:spcBef>
                <a:spcPct val="30000"/>
              </a:spcBef>
              <a:spcAft>
                <a:spcPct val="0"/>
              </a:spcAft>
              <a:buClrTx/>
              <a:buSzTx/>
              <a:buFontTx/>
              <a:buNone/>
              <a:tabLst/>
              <a:defRPr/>
            </a:pPr>
            <a:r>
              <a:rPr lang="zh-CHS" altLang="en-US" dirty="0" smtClean="0">
                <a:latin typeface="微软雅黑" charset="0"/>
              </a:rPr>
              <a:t>首先用户通过用户程序输入文件或数据，将输入文件划分为</a:t>
            </a:r>
            <a:r>
              <a:rPr lang="en-US" altLang="zh-CHS" dirty="0" smtClean="0">
                <a:latin typeface="微软雅黑" charset="0"/>
              </a:rPr>
              <a:t>M</a:t>
            </a:r>
            <a:r>
              <a:rPr lang="zh-CHS" altLang="en-US" dirty="0" smtClean="0">
                <a:latin typeface="微软雅黑" charset="0"/>
              </a:rPr>
              <a:t>份，</a:t>
            </a:r>
            <a:r>
              <a:rPr lang="en-US" altLang="zh-CHS" dirty="0" smtClean="0">
                <a:latin typeface="微软雅黑" charset="0"/>
              </a:rPr>
              <a:t>M</a:t>
            </a:r>
            <a:r>
              <a:rPr lang="zh-CHS" altLang="en-US" dirty="0" smtClean="0">
                <a:latin typeface="微软雅黑" charset="0"/>
              </a:rPr>
              <a:t>可由用户自定义。</a:t>
            </a:r>
          </a:p>
          <a:p>
            <a:pPr marL="0" marR="0" indent="0" algn="l" defTabSz="914400" rtl="0" eaLnBrk="0" fontAlgn="base" latinLnBrk="0" hangingPunct="0">
              <a:lnSpc>
                <a:spcPct val="100000"/>
              </a:lnSpc>
              <a:spcBef>
                <a:spcPct val="30000"/>
              </a:spcBef>
              <a:spcAft>
                <a:spcPct val="0"/>
              </a:spcAft>
              <a:buClrTx/>
              <a:buSzTx/>
              <a:buFontTx/>
              <a:buNone/>
              <a:tabLst/>
              <a:defRPr/>
            </a:pPr>
            <a:r>
              <a:rPr lang="zh-CHS" altLang="en-US" dirty="0" smtClean="0">
                <a:latin typeface="微软雅黑" charset="0"/>
              </a:rPr>
              <a:t>然后会有一个</a:t>
            </a:r>
            <a:r>
              <a:rPr lang="en-US" altLang="zh-CHS" dirty="0" smtClean="0">
                <a:latin typeface="微软雅黑" charset="0"/>
              </a:rPr>
              <a:t>Master</a:t>
            </a:r>
            <a:r>
              <a:rPr lang="zh-CHS" altLang="en-US" dirty="0" smtClean="0">
                <a:latin typeface="微软雅黑" charset="0"/>
              </a:rPr>
              <a:t>节点负责调度其他</a:t>
            </a:r>
            <a:r>
              <a:rPr lang="en-US" altLang="zh-CHS" dirty="0" smtClean="0">
                <a:latin typeface="微软雅黑" charset="0"/>
              </a:rPr>
              <a:t>worker</a:t>
            </a:r>
            <a:r>
              <a:rPr lang="zh-CHS" altLang="en-US" dirty="0" smtClean="0">
                <a:latin typeface="微软雅黑" charset="0"/>
              </a:rPr>
              <a:t>节点进行工作，分配</a:t>
            </a:r>
            <a:r>
              <a:rPr lang="en-US" altLang="zh-CHS" dirty="0" smtClean="0">
                <a:latin typeface="微软雅黑" charset="0"/>
              </a:rPr>
              <a:t>Map</a:t>
            </a:r>
            <a:r>
              <a:rPr lang="zh-CHS" altLang="en-US" dirty="0" smtClean="0">
                <a:latin typeface="微软雅黑" charset="0"/>
              </a:rPr>
              <a:t>作业或</a:t>
            </a:r>
            <a:r>
              <a:rPr lang="en-US" altLang="zh-CHS" dirty="0" smtClean="0">
                <a:latin typeface="微软雅黑" charset="0"/>
              </a:rPr>
              <a:t>Reduce</a:t>
            </a:r>
            <a:r>
              <a:rPr lang="zh-CHS" altLang="en-US" dirty="0" smtClean="0">
                <a:latin typeface="微软雅黑" charset="0"/>
              </a:rPr>
              <a:t>作业。</a:t>
            </a:r>
          </a:p>
          <a:p>
            <a:pPr marL="0" marR="0" indent="0" algn="l" defTabSz="914400" rtl="0" eaLnBrk="0" fontAlgn="base" latinLnBrk="0" hangingPunct="0">
              <a:lnSpc>
                <a:spcPct val="100000"/>
              </a:lnSpc>
              <a:spcBef>
                <a:spcPct val="30000"/>
              </a:spcBef>
              <a:spcAft>
                <a:spcPct val="0"/>
              </a:spcAft>
              <a:buClrTx/>
              <a:buSzTx/>
              <a:buFontTx/>
              <a:buNone/>
              <a:tabLst/>
              <a:defRPr/>
            </a:pPr>
            <a:r>
              <a:rPr lang="zh-CHS" altLang="en-US" dirty="0" smtClean="0">
                <a:latin typeface="微软雅黑" charset="0"/>
              </a:rPr>
              <a:t>被分配</a:t>
            </a:r>
            <a:r>
              <a:rPr lang="en-US" altLang="zh-CHS" dirty="0" smtClean="0">
                <a:latin typeface="微软雅黑" charset="0"/>
              </a:rPr>
              <a:t>Map</a:t>
            </a:r>
            <a:r>
              <a:rPr lang="zh-CHS" altLang="en-US" dirty="0" smtClean="0">
                <a:latin typeface="微软雅黑" charset="0"/>
              </a:rPr>
              <a:t>作业的</a:t>
            </a:r>
            <a:r>
              <a:rPr lang="en-US" altLang="zh-CHS" dirty="0" smtClean="0">
                <a:latin typeface="微软雅黑" charset="0"/>
              </a:rPr>
              <a:t>worker</a:t>
            </a:r>
            <a:r>
              <a:rPr lang="zh-CHS" altLang="en-US" dirty="0" smtClean="0">
                <a:latin typeface="微软雅黑" charset="0"/>
              </a:rPr>
              <a:t>开始读取对应文件块输入数据没从输入数据中抽取键值对，每一个键值对作为参数传递给</a:t>
            </a:r>
            <a:r>
              <a:rPr lang="en-US" altLang="zh-CHS" dirty="0" smtClean="0">
                <a:latin typeface="微软雅黑" charset="0"/>
              </a:rPr>
              <a:t>Map</a:t>
            </a:r>
            <a:r>
              <a:rPr lang="zh-CHS" altLang="en-US" dirty="0" smtClean="0">
                <a:latin typeface="微软雅黑" charset="0"/>
              </a:rPr>
              <a:t>函数，产生的中间键值对缓存在内存中并会定期写入本地磁盘中存储。</a:t>
            </a:r>
            <a:r>
              <a:rPr lang="en-US" altLang="zh-CHS" dirty="0" smtClean="0">
                <a:latin typeface="微软雅黑" charset="0"/>
              </a:rPr>
              <a:t>Map</a:t>
            </a:r>
            <a:r>
              <a:rPr lang="zh-CHS" altLang="en-US" dirty="0" smtClean="0">
                <a:latin typeface="微软雅黑" charset="0"/>
              </a:rPr>
              <a:t>完成之后，</a:t>
            </a:r>
            <a:r>
              <a:rPr lang="en-US" altLang="zh-CHS" dirty="0" smtClean="0">
                <a:latin typeface="微软雅黑" charset="0"/>
              </a:rPr>
              <a:t>master</a:t>
            </a:r>
            <a:r>
              <a:rPr lang="zh-CHS" altLang="en-US" dirty="0" smtClean="0">
                <a:latin typeface="微软雅黑" charset="0"/>
              </a:rPr>
              <a:t>通知分配了</a:t>
            </a:r>
            <a:r>
              <a:rPr lang="en-US" altLang="zh-CHS" dirty="0" smtClean="0">
                <a:latin typeface="微软雅黑" charset="0"/>
              </a:rPr>
              <a:t>Reduce</a:t>
            </a:r>
            <a:r>
              <a:rPr lang="zh-CHS" altLang="en-US" dirty="0" smtClean="0">
                <a:latin typeface="微软雅黑" charset="0"/>
              </a:rPr>
              <a:t>作业的</a:t>
            </a:r>
            <a:r>
              <a:rPr lang="en-US" altLang="zh-CHS" dirty="0" smtClean="0">
                <a:latin typeface="微软雅黑" charset="0"/>
              </a:rPr>
              <a:t>worker</a:t>
            </a:r>
            <a:r>
              <a:rPr lang="zh-CHS" altLang="en-US" dirty="0" smtClean="0">
                <a:latin typeface="微软雅黑" charset="0"/>
              </a:rPr>
              <a:t>，把其负责的中间键值对读取过来，并进行排序，然后</a:t>
            </a:r>
            <a:r>
              <a:rPr lang="en-US" altLang="zh-CHS" dirty="0" smtClean="0">
                <a:latin typeface="微软雅黑" charset="0"/>
              </a:rPr>
              <a:t>Reduce worker</a:t>
            </a:r>
            <a:r>
              <a:rPr lang="zh-CHS" altLang="en-US" dirty="0" smtClean="0">
                <a:latin typeface="微软雅黑" charset="0"/>
              </a:rPr>
              <a:t>遍历排序后的中间键值对，并传递给</a:t>
            </a:r>
            <a:r>
              <a:rPr lang="en-US" altLang="zh-CHS" dirty="0" smtClean="0">
                <a:latin typeface="微软雅黑" charset="0"/>
              </a:rPr>
              <a:t>Reduce</a:t>
            </a:r>
            <a:r>
              <a:rPr lang="zh-CHS" altLang="en-US" dirty="0" smtClean="0">
                <a:latin typeface="微软雅黑" charset="0"/>
              </a:rPr>
              <a:t>函数，产生输出。</a:t>
            </a:r>
          </a:p>
        </p:txBody>
      </p:sp>
      <p:sp>
        <p:nvSpPr>
          <p:cNvPr id="399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4EFACD63-2A4A-9944-9C7F-32674F232E1A}" type="slidenum">
              <a:rPr lang="en-US" altLang="zh-CHS">
                <a:latin typeface="微软雅黑" charset="0"/>
                <a:ea typeface="微软雅黑" charset="0"/>
              </a:rPr>
              <a:pPr/>
              <a:t>31</a:t>
            </a:fld>
            <a:endParaRPr lang="en-US" altLang="zh-CHS">
              <a:latin typeface="微软雅黑" charset="0"/>
              <a:ea typeface="微软雅黑" charset="0"/>
            </a:endParaRPr>
          </a:p>
        </p:txBody>
      </p:sp>
    </p:spTree>
    <p:extLst>
      <p:ext uri="{BB962C8B-B14F-4D97-AF65-F5344CB8AC3E}">
        <p14:creationId xmlns:p14="http://schemas.microsoft.com/office/powerpoint/2010/main" val="18203884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9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HS" altLang="en-US" dirty="0" smtClean="0">
                <a:latin typeface="微软雅黑" charset="0"/>
              </a:rPr>
              <a:t>介绍完了预备知识，大家也对相关知识有了一个大概的了解。下面介绍具体的方案。首先介绍一下基于</a:t>
            </a:r>
            <a:r>
              <a:rPr lang="en-US" altLang="zh-CHS" dirty="0" err="1" smtClean="0">
                <a:latin typeface="微软雅黑" charset="0"/>
              </a:rPr>
              <a:t>Hbase</a:t>
            </a:r>
            <a:r>
              <a:rPr lang="zh-CHS" altLang="en-US" dirty="0" smtClean="0">
                <a:latin typeface="微软雅黑" charset="0"/>
              </a:rPr>
              <a:t>的</a:t>
            </a:r>
            <a:r>
              <a:rPr lang="en-US" altLang="zh-CHS" dirty="0" smtClean="0">
                <a:latin typeface="微软雅黑" charset="0"/>
              </a:rPr>
              <a:t>RDF</a:t>
            </a:r>
            <a:r>
              <a:rPr lang="zh-CHS" altLang="en-US" dirty="0" smtClean="0">
                <a:latin typeface="微软雅黑" charset="0"/>
              </a:rPr>
              <a:t>存储模式。</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HS" dirty="0" err="1" smtClean="0">
                <a:latin typeface="微软雅黑" charset="0"/>
              </a:rPr>
              <a:t>HBase</a:t>
            </a:r>
            <a:r>
              <a:rPr lang="zh-CHS" altLang="en-US" dirty="0" smtClean="0">
                <a:latin typeface="微软雅黑" charset="0"/>
              </a:rPr>
              <a:t>默认提供了全局的行键索引（？）。因此直接查询行键效率会很高。</a:t>
            </a:r>
          </a:p>
          <a:p>
            <a:pPr marL="0" marR="0" indent="0" algn="l" defTabSz="914400" rtl="0" eaLnBrk="0" fontAlgn="base" latinLnBrk="0" hangingPunct="0">
              <a:lnSpc>
                <a:spcPct val="100000"/>
              </a:lnSpc>
              <a:spcBef>
                <a:spcPct val="30000"/>
              </a:spcBef>
              <a:spcAft>
                <a:spcPct val="0"/>
              </a:spcAft>
              <a:buClrTx/>
              <a:buSzTx/>
              <a:buFontTx/>
              <a:buNone/>
              <a:tabLst/>
              <a:defRPr/>
            </a:pPr>
            <a:r>
              <a:rPr lang="zh-CHS" altLang="en-US" dirty="0" smtClean="0">
                <a:latin typeface="微软雅黑" charset="0"/>
              </a:rPr>
              <a:t>在本存储模型中，数据存在行键和列名当中，每一张表只有一个列族，叫做</a:t>
            </a:r>
            <a:r>
              <a:rPr lang="en-US" altLang="zh-CHS" dirty="0" smtClean="0">
                <a:latin typeface="微软雅黑" charset="0"/>
              </a:rPr>
              <a:t>VALUE</a:t>
            </a:r>
            <a:r>
              <a:rPr lang="zh-CHS" altLang="en-US" dirty="0" smtClean="0">
                <a:latin typeface="微软雅黑" charset="0"/>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zh-CHS" altLang="en-US" dirty="0" smtClean="0">
                <a:latin typeface="微软雅黑" charset="0"/>
              </a:rPr>
              <a:t>因此在本存储模型中，将</a:t>
            </a:r>
            <a:r>
              <a:rPr lang="en-US" altLang="zh-CHS" dirty="0" smtClean="0">
                <a:latin typeface="微软雅黑" charset="0"/>
              </a:rPr>
              <a:t>RDF</a:t>
            </a:r>
            <a:r>
              <a:rPr lang="zh-CHS" altLang="en-US" dirty="0" smtClean="0">
                <a:latin typeface="微软雅黑" charset="0"/>
              </a:rPr>
              <a:t>的三元组</a:t>
            </a:r>
            <a:r>
              <a:rPr lang="en-US" altLang="zh-CHS" dirty="0" smtClean="0">
                <a:latin typeface="微软雅黑" charset="0"/>
              </a:rPr>
              <a:t>(s,</a:t>
            </a:r>
            <a:r>
              <a:rPr lang="en-US" altLang="zh-CHS" baseline="0" dirty="0" smtClean="0">
                <a:latin typeface="微软雅黑" charset="0"/>
              </a:rPr>
              <a:t> p, o</a:t>
            </a:r>
            <a:r>
              <a:rPr lang="en-US" altLang="zh-CHS" dirty="0" smtClean="0">
                <a:latin typeface="微软雅黑" charset="0"/>
              </a:rPr>
              <a:t>)</a:t>
            </a:r>
            <a:r>
              <a:rPr lang="zh-CHS" altLang="en-US" dirty="0" smtClean="0">
                <a:latin typeface="微软雅黑" charset="0"/>
              </a:rPr>
              <a:t>，也就是</a:t>
            </a:r>
            <a:r>
              <a:rPr lang="en-US" altLang="zh-CHS" dirty="0" smtClean="0">
                <a:latin typeface="微软雅黑" charset="0"/>
              </a:rPr>
              <a:t>(</a:t>
            </a:r>
            <a:r>
              <a:rPr lang="zh-CHS" altLang="en-US" dirty="0" smtClean="0">
                <a:latin typeface="微软雅黑" charset="0"/>
              </a:rPr>
              <a:t>主体，谓词，客体</a:t>
            </a:r>
            <a:r>
              <a:rPr lang="en-US" altLang="zh-CHS" dirty="0" smtClean="0">
                <a:latin typeface="微软雅黑" charset="0"/>
              </a:rPr>
              <a:t>)</a:t>
            </a:r>
            <a:r>
              <a:rPr lang="zh-CHS" altLang="en-US" dirty="0" smtClean="0">
                <a:latin typeface="微软雅黑" charset="0"/>
              </a:rPr>
              <a:t>以六种方式存储在</a:t>
            </a:r>
            <a:r>
              <a:rPr lang="en-US" altLang="zh-CHS" dirty="0" err="1" smtClean="0">
                <a:latin typeface="微软雅黑" charset="0"/>
              </a:rPr>
              <a:t>Hbase</a:t>
            </a:r>
            <a:r>
              <a:rPr lang="zh-CHS" altLang="en-US" dirty="0" smtClean="0">
                <a:latin typeface="微软雅黑" charset="0"/>
              </a:rPr>
              <a:t>的六张表中。就是这里这六张表。</a:t>
            </a:r>
          </a:p>
          <a:p>
            <a:pPr marL="0" marR="0" indent="0" algn="l" defTabSz="914400" rtl="0" eaLnBrk="0" fontAlgn="base" latinLnBrk="0" hangingPunct="0">
              <a:lnSpc>
                <a:spcPct val="100000"/>
              </a:lnSpc>
              <a:spcBef>
                <a:spcPct val="30000"/>
              </a:spcBef>
              <a:spcAft>
                <a:spcPct val="0"/>
              </a:spcAft>
              <a:buClrTx/>
              <a:buSzTx/>
              <a:buFontTx/>
              <a:buNone/>
              <a:tabLst/>
              <a:defRPr/>
            </a:pPr>
            <a:r>
              <a:rPr lang="zh-CHS" altLang="en-US" dirty="0" smtClean="0">
                <a:latin typeface="微软雅黑" charset="0"/>
              </a:rPr>
              <a:t>比如在</a:t>
            </a:r>
            <a:r>
              <a:rPr lang="en-US" altLang="zh-CHS" dirty="0" smtClean="0">
                <a:latin typeface="微软雅黑" charset="0"/>
              </a:rPr>
              <a:t>S_PO</a:t>
            </a:r>
            <a:r>
              <a:rPr lang="zh-CHS" altLang="en-US" dirty="0" smtClean="0">
                <a:latin typeface="微软雅黑" charset="0"/>
              </a:rPr>
              <a:t>这张表里，是以主体作为行键，（谓词，客体）对作为列名。在</a:t>
            </a:r>
            <a:r>
              <a:rPr lang="en-US" altLang="zh-CHS" dirty="0" smtClean="0">
                <a:latin typeface="微软雅黑" charset="0"/>
              </a:rPr>
              <a:t>P_SO</a:t>
            </a:r>
            <a:r>
              <a:rPr lang="zh-CHS" altLang="en-US" dirty="0" smtClean="0">
                <a:latin typeface="微软雅黑" charset="0"/>
              </a:rPr>
              <a:t>中，是以谓词作为行键，（主体，客体）对作为列名。</a:t>
            </a:r>
          </a:p>
          <a:p>
            <a:pPr marL="0" marR="0" indent="0" algn="l" defTabSz="914400" rtl="0" eaLnBrk="0" fontAlgn="base" latinLnBrk="0" hangingPunct="0">
              <a:lnSpc>
                <a:spcPct val="100000"/>
              </a:lnSpc>
              <a:spcBef>
                <a:spcPct val="30000"/>
              </a:spcBef>
              <a:spcAft>
                <a:spcPct val="0"/>
              </a:spcAft>
              <a:buClrTx/>
              <a:buSzTx/>
              <a:buFontTx/>
              <a:buNone/>
              <a:tabLst/>
              <a:defRPr/>
            </a:pPr>
            <a:r>
              <a:rPr lang="zh-CHS" altLang="en-US" dirty="0" smtClean="0">
                <a:latin typeface="微软雅黑" charset="0"/>
              </a:rPr>
              <a:t>后面几张表。。。。因此一组</a:t>
            </a:r>
            <a:r>
              <a:rPr lang="en-US" altLang="zh-CHS" dirty="0" smtClean="0">
                <a:latin typeface="微软雅黑" charset="0"/>
              </a:rPr>
              <a:t>RDF</a:t>
            </a:r>
            <a:r>
              <a:rPr lang="zh-CHS" altLang="en-US" dirty="0" smtClean="0">
                <a:latin typeface="微软雅黑" charset="0"/>
              </a:rPr>
              <a:t>三元组在六张表当中均进行存储。</a:t>
            </a:r>
          </a:p>
          <a:p>
            <a:pPr marL="0" marR="0" indent="0" algn="l" defTabSz="914400" rtl="0" eaLnBrk="0" fontAlgn="base" latinLnBrk="0" hangingPunct="0">
              <a:lnSpc>
                <a:spcPct val="100000"/>
              </a:lnSpc>
              <a:spcBef>
                <a:spcPct val="30000"/>
              </a:spcBef>
              <a:spcAft>
                <a:spcPct val="0"/>
              </a:spcAft>
              <a:buClrTx/>
              <a:buSzTx/>
              <a:buFontTx/>
              <a:buNone/>
              <a:tabLst/>
              <a:defRPr/>
            </a:pPr>
            <a:endParaRPr lang="zh-CHS" altLang="en-US" dirty="0">
              <a:latin typeface="微软雅黑" charset="0"/>
            </a:endParaRPr>
          </a:p>
        </p:txBody>
      </p:sp>
      <p:sp>
        <p:nvSpPr>
          <p:cNvPr id="399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4EFACD63-2A4A-9944-9C7F-32674F232E1A}" type="slidenum">
              <a:rPr lang="en-US" altLang="zh-CHS">
                <a:latin typeface="微软雅黑" charset="0"/>
                <a:ea typeface="微软雅黑" charset="0"/>
              </a:rPr>
              <a:pPr/>
              <a:t>32</a:t>
            </a:fld>
            <a:endParaRPr lang="en-US" altLang="zh-CHS">
              <a:latin typeface="微软雅黑" charset="0"/>
              <a:ea typeface="微软雅黑" charset="0"/>
            </a:endParaRPr>
          </a:p>
        </p:txBody>
      </p:sp>
    </p:spTree>
    <p:extLst>
      <p:ext uri="{BB962C8B-B14F-4D97-AF65-F5344CB8AC3E}">
        <p14:creationId xmlns:p14="http://schemas.microsoft.com/office/powerpoint/2010/main" val="6939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HS" altLang="en-US" dirty="0" smtClean="0">
                <a:latin typeface="微软雅黑" charset="0"/>
              </a:rPr>
              <a:t>它一方面为庞大的电子医疗数据集合找到了一个适合的数据仓库，另一方面也为</a:t>
            </a:r>
            <a:r>
              <a:rPr lang="en-US" altLang="zh-CHS" dirty="0" err="1" smtClean="0">
                <a:latin typeface="微软雅黑" charset="0"/>
              </a:rPr>
              <a:t>Hbase</a:t>
            </a:r>
            <a:r>
              <a:rPr lang="zh-CHS" altLang="en-US" dirty="0" smtClean="0">
                <a:latin typeface="微软雅黑" charset="0"/>
              </a:rPr>
              <a:t>这样一个分布式数据库找到了契合的应用点。</a:t>
            </a:r>
          </a:p>
        </p:txBody>
      </p:sp>
      <p:sp>
        <p:nvSpPr>
          <p:cNvPr id="4" name="幻灯片编号占位符 3"/>
          <p:cNvSpPr>
            <a:spLocks noGrp="1"/>
          </p:cNvSpPr>
          <p:nvPr>
            <p:ph type="sldNum" sz="quarter" idx="10"/>
          </p:nvPr>
        </p:nvSpPr>
        <p:spPr/>
        <p:txBody>
          <a:bodyPr/>
          <a:lstStyle/>
          <a:p>
            <a:fld id="{B26D1F3D-E1EE-BB4D-9AE4-8CA24582E27E}" type="slidenum">
              <a:rPr lang="en-US" altLang="zh-CHS" smtClean="0"/>
              <a:pPr/>
              <a:t>4</a:t>
            </a:fld>
            <a:endParaRPr lang="en-US" altLang="zh-CHS"/>
          </a:p>
        </p:txBody>
      </p:sp>
    </p:spTree>
    <p:extLst>
      <p:ext uri="{BB962C8B-B14F-4D97-AF65-F5344CB8AC3E}">
        <p14:creationId xmlns:p14="http://schemas.microsoft.com/office/powerpoint/2010/main" val="3848684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9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HS" altLang="en-US" dirty="0" smtClean="0">
                <a:latin typeface="微软雅黑" charset="0"/>
              </a:rPr>
              <a:t>建立六张表来存储</a:t>
            </a:r>
            <a:r>
              <a:rPr lang="en-US" altLang="zh-CHS" dirty="0" smtClean="0">
                <a:latin typeface="微软雅黑" charset="0"/>
              </a:rPr>
              <a:t>RDF</a:t>
            </a:r>
            <a:r>
              <a:rPr lang="zh-CHS" altLang="en-US" dirty="0" smtClean="0">
                <a:latin typeface="微软雅黑" charset="0"/>
              </a:rPr>
              <a:t>数据，就是为了查询方便和高效。前面已经提到</a:t>
            </a:r>
            <a:r>
              <a:rPr lang="en-US" altLang="zh-CHS" dirty="0" smtClean="0">
                <a:latin typeface="微软雅黑" charset="0"/>
              </a:rPr>
              <a:t>SPARQL</a:t>
            </a:r>
            <a:r>
              <a:rPr lang="zh-CHS" altLang="en-US" dirty="0" smtClean="0">
                <a:latin typeface="微软雅黑" charset="0"/>
              </a:rPr>
              <a:t>的查询语句，</a:t>
            </a:r>
            <a:r>
              <a:rPr lang="en-US" altLang="zh-CHS" dirty="0" smtClean="0">
                <a:latin typeface="微软雅黑" charset="0"/>
              </a:rPr>
              <a:t>where</a:t>
            </a:r>
            <a:r>
              <a:rPr lang="zh-CHS" altLang="en-US" dirty="0" smtClean="0">
                <a:latin typeface="微软雅黑" charset="0"/>
              </a:rPr>
              <a:t>子句当中是由一组三元组模式组成的，就像这里的</a:t>
            </a:r>
            <a:r>
              <a:rPr lang="en-US" altLang="zh-CHS" dirty="0" smtClean="0">
                <a:latin typeface="微软雅黑" charset="0"/>
              </a:rPr>
              <a:t>P1-P8</a:t>
            </a:r>
            <a:r>
              <a:rPr lang="zh-CHS" altLang="en-US" dirty="0" smtClean="0">
                <a:latin typeface="微软雅黑" charset="0"/>
              </a:rPr>
              <a:t>，带问号的表示变量，要查询的数据的标识。不同的表响应不同的三元组模式。比如</a:t>
            </a:r>
            <a:r>
              <a:rPr lang="en-US" altLang="zh-CHS" dirty="0" smtClean="0">
                <a:latin typeface="微软雅黑" charset="0"/>
              </a:rPr>
              <a:t>S_PO</a:t>
            </a:r>
            <a:r>
              <a:rPr lang="zh-CHS" altLang="en-US" dirty="0" smtClean="0">
                <a:latin typeface="微软雅黑" charset="0"/>
              </a:rPr>
              <a:t>这张表响应的是</a:t>
            </a:r>
            <a:r>
              <a:rPr lang="en-US" altLang="zh-CHS" dirty="0" smtClean="0">
                <a:latin typeface="微软雅黑" charset="0"/>
              </a:rPr>
              <a:t>P6</a:t>
            </a:r>
            <a:r>
              <a:rPr lang="zh-CHS" altLang="en-US" dirty="0" smtClean="0">
                <a:latin typeface="微软雅黑" charset="0"/>
              </a:rPr>
              <a:t>这个三元组模式，</a:t>
            </a:r>
            <a:r>
              <a:rPr lang="en-US" altLang="zh-CHS" dirty="0" smtClean="0">
                <a:latin typeface="微软雅黑" charset="0"/>
              </a:rPr>
              <a:t>P6</a:t>
            </a:r>
            <a:r>
              <a:rPr lang="zh-CHS" altLang="en-US" dirty="0" smtClean="0">
                <a:latin typeface="微软雅黑" charset="0"/>
              </a:rPr>
              <a:t>这个三元组模式表示的是给定了</a:t>
            </a:r>
            <a:r>
              <a:rPr lang="en-US" altLang="zh-CHS" dirty="0" smtClean="0">
                <a:latin typeface="微软雅黑" charset="0"/>
              </a:rPr>
              <a:t>s</a:t>
            </a:r>
            <a:r>
              <a:rPr lang="zh-CHS" altLang="en-US" dirty="0" smtClean="0">
                <a:latin typeface="微软雅黑" charset="0"/>
              </a:rPr>
              <a:t>，也就是主体的范围，要确定谓词和客体的值。而</a:t>
            </a:r>
            <a:r>
              <a:rPr lang="en-US" altLang="zh-CHS" dirty="0" smtClean="0">
                <a:latin typeface="微软雅黑" charset="0"/>
              </a:rPr>
              <a:t>S_PO</a:t>
            </a:r>
            <a:r>
              <a:rPr lang="zh-CHS" altLang="en-US" dirty="0" smtClean="0">
                <a:latin typeface="微软雅黑" charset="0"/>
              </a:rPr>
              <a:t>这张表中是以主体作为行键存储，谓词客体对作为列名存储的，而</a:t>
            </a:r>
            <a:r>
              <a:rPr lang="en-US" altLang="zh-CHS" dirty="0" err="1" smtClean="0">
                <a:latin typeface="微软雅黑" charset="0"/>
              </a:rPr>
              <a:t>Hbase</a:t>
            </a:r>
            <a:r>
              <a:rPr lang="zh-CHS" altLang="en-US" dirty="0" smtClean="0">
                <a:latin typeface="微软雅黑" charset="0"/>
              </a:rPr>
              <a:t>默认以行键作为索引，因此查询这张表可以快速查询到要查询的数据。其他几张表和三元组模式都有一一对应的关系。</a:t>
            </a:r>
          </a:p>
          <a:p>
            <a:pPr marL="0" marR="0" indent="0" algn="l" defTabSz="914400" rtl="0" eaLnBrk="0" fontAlgn="base" latinLnBrk="0" hangingPunct="0">
              <a:lnSpc>
                <a:spcPct val="100000"/>
              </a:lnSpc>
              <a:spcBef>
                <a:spcPct val="30000"/>
              </a:spcBef>
              <a:spcAft>
                <a:spcPct val="0"/>
              </a:spcAft>
              <a:buClrTx/>
              <a:buSzTx/>
              <a:buFontTx/>
              <a:buNone/>
              <a:tabLst/>
              <a:defRPr/>
            </a:pPr>
            <a:r>
              <a:rPr lang="zh-CHS" altLang="en-US" dirty="0" smtClean="0">
                <a:latin typeface="微软雅黑" charset="0"/>
              </a:rPr>
              <a:t>其中</a:t>
            </a:r>
            <a:r>
              <a:rPr lang="en-US" altLang="zh-CHS" dirty="0" smtClean="0">
                <a:latin typeface="微软雅黑" charset="0"/>
              </a:rPr>
              <a:t>P1</a:t>
            </a:r>
            <a:r>
              <a:rPr lang="zh-CHS" altLang="en-US" dirty="0" smtClean="0">
                <a:latin typeface="微软雅黑" charset="0"/>
              </a:rPr>
              <a:t>这个三元组模式，是给定了一个确定的三元组，那么只需要验证这个三元组的数据是否存在于表中，那么查询任何一张表都可以进行确定。而对于</a:t>
            </a:r>
            <a:r>
              <a:rPr lang="en-US" altLang="zh-CHS" dirty="0" smtClean="0">
                <a:latin typeface="微软雅黑" charset="0"/>
              </a:rPr>
              <a:t>P8</a:t>
            </a:r>
            <a:r>
              <a:rPr lang="zh-CHS" altLang="en-US" dirty="0" smtClean="0">
                <a:latin typeface="微软雅黑" charset="0"/>
              </a:rPr>
              <a:t>这个三元组模式来说，三元组中的任何一个元素都未确定，那么就需要把表中所有数据都返回。</a:t>
            </a:r>
            <a:endParaRPr lang="zh-CHS" altLang="en-US" dirty="0">
              <a:latin typeface="微软雅黑" charset="0"/>
            </a:endParaRPr>
          </a:p>
        </p:txBody>
      </p:sp>
      <p:sp>
        <p:nvSpPr>
          <p:cNvPr id="399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4EFACD63-2A4A-9944-9C7F-32674F232E1A}" type="slidenum">
              <a:rPr lang="en-US" altLang="zh-CHS">
                <a:latin typeface="微软雅黑" charset="0"/>
                <a:ea typeface="微软雅黑" charset="0"/>
              </a:rPr>
              <a:pPr/>
              <a:t>33</a:t>
            </a:fld>
            <a:endParaRPr lang="en-US" altLang="zh-CHS">
              <a:latin typeface="微软雅黑" charset="0"/>
              <a:ea typeface="微软雅黑" charset="0"/>
            </a:endParaRPr>
          </a:p>
        </p:txBody>
      </p:sp>
    </p:spTree>
    <p:extLst>
      <p:ext uri="{BB962C8B-B14F-4D97-AF65-F5344CB8AC3E}">
        <p14:creationId xmlns:p14="http://schemas.microsoft.com/office/powerpoint/2010/main" val="7579508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9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HS" altLang="en-US" dirty="0" smtClean="0">
                <a:latin typeface="微软雅黑" charset="0"/>
              </a:rPr>
              <a:t>存储模型大概就是刚才介绍的，对于这样一种基于</a:t>
            </a:r>
            <a:r>
              <a:rPr lang="en-US" altLang="zh-CHS" dirty="0" err="1" smtClean="0">
                <a:latin typeface="微软雅黑" charset="0"/>
              </a:rPr>
              <a:t>Hbase</a:t>
            </a:r>
            <a:r>
              <a:rPr lang="zh-CHS" altLang="en-US" dirty="0" smtClean="0">
                <a:latin typeface="微软雅黑" charset="0"/>
              </a:rPr>
              <a:t>的</a:t>
            </a:r>
            <a:r>
              <a:rPr lang="en-US" altLang="zh-CHS" dirty="0" smtClean="0">
                <a:latin typeface="微软雅黑" charset="0"/>
              </a:rPr>
              <a:t>RDF</a:t>
            </a:r>
            <a:r>
              <a:rPr lang="zh-CHS" altLang="en-US" dirty="0" smtClean="0">
                <a:latin typeface="微软雅黑" charset="0"/>
              </a:rPr>
              <a:t>数据存储模式有什么优点和缺点呢。</a:t>
            </a:r>
          </a:p>
          <a:p>
            <a:pPr marL="0" marR="0" indent="0" algn="l" defTabSz="914400" rtl="0" eaLnBrk="0" fontAlgn="base" latinLnBrk="0" hangingPunct="0">
              <a:lnSpc>
                <a:spcPct val="100000"/>
              </a:lnSpc>
              <a:spcBef>
                <a:spcPct val="30000"/>
              </a:spcBef>
              <a:spcAft>
                <a:spcPct val="0"/>
              </a:spcAft>
              <a:buClrTx/>
              <a:buSzTx/>
              <a:buFontTx/>
              <a:buNone/>
              <a:tabLst/>
              <a:defRPr/>
            </a:pPr>
            <a:r>
              <a:rPr lang="zh-CHS" altLang="en-US" dirty="0" smtClean="0">
                <a:latin typeface="微软雅黑" charset="0"/>
              </a:rPr>
              <a:t>首先优点包括了四个方面：</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HS" dirty="0" smtClean="0">
                <a:latin typeface="微软雅黑" charset="0"/>
              </a:rPr>
              <a:t>1.</a:t>
            </a:r>
            <a:r>
              <a:rPr lang="zh-CHS" altLang="en-US" dirty="0" smtClean="0">
                <a:latin typeface="微软雅黑" charset="0"/>
              </a:rPr>
              <a:t>支持多值属性。</a:t>
            </a:r>
            <a:r>
              <a:rPr lang="en-US" altLang="zh-CHS" dirty="0" smtClean="0">
                <a:latin typeface="微软雅黑" charset="0"/>
              </a:rPr>
              <a:t>RDF</a:t>
            </a:r>
            <a:r>
              <a:rPr lang="zh-CHS" altLang="en-US" dirty="0" smtClean="0">
                <a:latin typeface="微软雅黑" charset="0"/>
              </a:rPr>
              <a:t>中存在多值问题，比如一个</a:t>
            </a:r>
            <a:r>
              <a:rPr lang="en-US" altLang="zh-CHS" dirty="0" smtClean="0">
                <a:latin typeface="微软雅黑" charset="0"/>
              </a:rPr>
              <a:t>student1</a:t>
            </a:r>
            <a:r>
              <a:rPr lang="zh-CHS" altLang="en-US" dirty="0" smtClean="0">
                <a:latin typeface="微软雅黑" charset="0"/>
              </a:rPr>
              <a:t>既上计算机课又上历史课，使用</a:t>
            </a:r>
            <a:r>
              <a:rPr lang="en-US" altLang="zh-CHS" dirty="0" smtClean="0">
                <a:latin typeface="微软雅黑" charset="0"/>
              </a:rPr>
              <a:t>RDF</a:t>
            </a:r>
            <a:r>
              <a:rPr lang="zh-CHS" altLang="en-US" dirty="0" smtClean="0">
                <a:latin typeface="微软雅黑" charset="0"/>
              </a:rPr>
              <a:t>三元组描述，</a:t>
            </a:r>
          </a:p>
          <a:p>
            <a:pPr marL="0" marR="0" indent="0" algn="l" defTabSz="914400" rtl="0" eaLnBrk="0" fontAlgn="base" latinLnBrk="0" hangingPunct="0">
              <a:lnSpc>
                <a:spcPct val="100000"/>
              </a:lnSpc>
              <a:spcBef>
                <a:spcPct val="30000"/>
              </a:spcBef>
              <a:spcAft>
                <a:spcPct val="0"/>
              </a:spcAft>
              <a:buClrTx/>
              <a:buSzTx/>
              <a:buFontTx/>
              <a:buNone/>
              <a:tabLst/>
              <a:defRPr/>
            </a:pPr>
            <a:r>
              <a:rPr lang="zh-CHS" altLang="en-US" dirty="0" smtClean="0">
                <a:latin typeface="微软雅黑" charset="0"/>
              </a:rPr>
              <a:t>则是</a:t>
            </a:r>
            <a:r>
              <a:rPr lang="en-US" altLang="zh-CHS" dirty="0" smtClean="0">
                <a:latin typeface="微软雅黑" charset="0"/>
              </a:rPr>
              <a:t> student1 </a:t>
            </a:r>
            <a:r>
              <a:rPr lang="en-US" altLang="zh-CHS" dirty="0" err="1" smtClean="0">
                <a:latin typeface="微软雅黑" charset="0"/>
              </a:rPr>
              <a:t>takescourse</a:t>
            </a:r>
            <a:r>
              <a:rPr lang="en-US" altLang="zh-CHS" dirty="0" smtClean="0">
                <a:latin typeface="微软雅黑" charset="0"/>
              </a:rPr>
              <a:t> computer. Student1 </a:t>
            </a:r>
            <a:r>
              <a:rPr lang="en-US" altLang="zh-CHS" dirty="0" err="1" smtClean="0">
                <a:latin typeface="微软雅黑" charset="0"/>
              </a:rPr>
              <a:t>takescourse</a:t>
            </a:r>
            <a:r>
              <a:rPr lang="en-US" altLang="zh-CHS" dirty="0" smtClean="0">
                <a:latin typeface="微软雅黑" charset="0"/>
              </a:rPr>
              <a:t> history</a:t>
            </a:r>
            <a:r>
              <a:rPr lang="zh-CHS" altLang="en-US" dirty="0" smtClean="0">
                <a:latin typeface="微软雅黑" charset="0"/>
              </a:rPr>
              <a:t>。若使用关系型数据库则无法解决多值问题，因为关系型数据库中一个</a:t>
            </a:r>
            <a:r>
              <a:rPr lang="en-US" altLang="zh-CHS" dirty="0" smtClean="0">
                <a:latin typeface="微软雅黑" charset="0"/>
              </a:rPr>
              <a:t>cell</a:t>
            </a:r>
            <a:r>
              <a:rPr lang="zh-CHS" altLang="en-US" dirty="0" smtClean="0">
                <a:latin typeface="微软雅黑" charset="0"/>
              </a:rPr>
              <a:t>只能存储一个值。但</a:t>
            </a:r>
            <a:r>
              <a:rPr lang="en-US" altLang="zh-CHS" dirty="0" err="1" smtClean="0">
                <a:latin typeface="微软雅黑" charset="0"/>
              </a:rPr>
              <a:t>Hbase</a:t>
            </a:r>
            <a:r>
              <a:rPr lang="zh-CHS" altLang="en-US" dirty="0" smtClean="0">
                <a:latin typeface="微软雅黑" charset="0"/>
              </a:rPr>
              <a:t>中由于时间戳的存在，可以讲不同版本的值放入同一个</a:t>
            </a:r>
            <a:r>
              <a:rPr lang="en-US" altLang="zh-CHS" dirty="0" smtClean="0">
                <a:latin typeface="微软雅黑" charset="0"/>
              </a:rPr>
              <a:t>cell</a:t>
            </a:r>
            <a:r>
              <a:rPr lang="zh-CHS" altLang="en-US" dirty="0" smtClean="0">
                <a:latin typeface="微软雅黑" charset="0"/>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HS" dirty="0" smtClean="0">
                <a:latin typeface="微软雅黑" charset="0"/>
              </a:rPr>
              <a:t>2.</a:t>
            </a:r>
            <a:r>
              <a:rPr lang="zh-CHS" altLang="en-US" dirty="0" smtClean="0">
                <a:latin typeface="微软雅黑" charset="0"/>
              </a:rPr>
              <a:t>支持并行处理，所有的数据都存储在行键和列名当中，因此在载入数据时不需要进行数据关联，并且在进行并行处理时，数据可以作为一个</a:t>
            </a:r>
            <a:r>
              <a:rPr lang="en-US" altLang="zh-CHS" dirty="0" err="1" smtClean="0">
                <a:latin typeface="微软雅黑" charset="0"/>
              </a:rPr>
              <a:t>MapReduce</a:t>
            </a:r>
            <a:r>
              <a:rPr lang="zh-CHS" altLang="en-US" dirty="0" smtClean="0">
                <a:latin typeface="微软雅黑" charset="0"/>
              </a:rPr>
              <a:t>的任务进行载入。</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HS" dirty="0" smtClean="0">
                <a:latin typeface="微软雅黑" charset="0"/>
              </a:rPr>
              <a:t>3.</a:t>
            </a:r>
            <a:r>
              <a:rPr lang="zh-CHS" altLang="en-US" dirty="0" smtClean="0">
                <a:latin typeface="微软雅黑" charset="0"/>
              </a:rPr>
              <a:t>减少</a:t>
            </a:r>
            <a:r>
              <a:rPr lang="en-US" altLang="zh-CHS" dirty="0" smtClean="0">
                <a:latin typeface="微软雅黑" charset="0"/>
              </a:rPr>
              <a:t>I/O</a:t>
            </a:r>
            <a:r>
              <a:rPr lang="zh-CHS" altLang="en-US" dirty="0" smtClean="0">
                <a:latin typeface="微软雅黑" charset="0"/>
              </a:rPr>
              <a:t>开销。</a:t>
            </a:r>
            <a:r>
              <a:rPr lang="en-US" altLang="zh-CHS" dirty="0" err="1" smtClean="0">
                <a:latin typeface="微软雅黑" charset="0"/>
              </a:rPr>
              <a:t>Hbase</a:t>
            </a:r>
            <a:r>
              <a:rPr lang="zh-CHS" altLang="en-US" dirty="0" smtClean="0">
                <a:latin typeface="微软雅黑" charset="0"/>
              </a:rPr>
              <a:t>数据进行物理存储时，列族名相同的会存储在一起，那么数据进行读取时就可以按顺序读取。</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HS" dirty="0" smtClean="0">
                <a:latin typeface="微软雅黑" charset="0"/>
              </a:rPr>
              <a:t>4.</a:t>
            </a:r>
            <a:r>
              <a:rPr lang="zh-CHS" altLang="en-US" dirty="0" smtClean="0">
                <a:latin typeface="微软雅黑" charset="0"/>
              </a:rPr>
              <a:t>适合</a:t>
            </a:r>
            <a:r>
              <a:rPr lang="en-US" altLang="zh-CHS" dirty="0" err="1" smtClean="0">
                <a:latin typeface="微软雅黑" charset="0"/>
              </a:rPr>
              <a:t>Hbase</a:t>
            </a:r>
            <a:r>
              <a:rPr lang="zh-CHS" altLang="en-US" dirty="0" smtClean="0">
                <a:latin typeface="微软雅黑" charset="0"/>
              </a:rPr>
              <a:t>。通过这样设计，可以使得传统的</a:t>
            </a:r>
            <a:r>
              <a:rPr lang="en-US" altLang="zh-CHS" dirty="0" smtClean="0">
                <a:latin typeface="微软雅黑" charset="0"/>
              </a:rPr>
              <a:t>RDF</a:t>
            </a:r>
            <a:r>
              <a:rPr lang="zh-CHS" altLang="en-US" dirty="0" smtClean="0">
                <a:latin typeface="微软雅黑" charset="0"/>
              </a:rPr>
              <a:t>三元组数据方便地存储到</a:t>
            </a:r>
            <a:r>
              <a:rPr lang="en-US" altLang="zh-CHS" dirty="0" err="1" smtClean="0">
                <a:latin typeface="微软雅黑" charset="0"/>
              </a:rPr>
              <a:t>Hbase</a:t>
            </a:r>
            <a:r>
              <a:rPr lang="zh-CHS" altLang="en-US" dirty="0" smtClean="0">
                <a:latin typeface="微软雅黑" charset="0"/>
              </a:rPr>
              <a:t>当中。</a:t>
            </a:r>
          </a:p>
          <a:p>
            <a:pPr marL="0" marR="0" indent="0" algn="l" defTabSz="914400" rtl="0" eaLnBrk="0" fontAlgn="base" latinLnBrk="0" hangingPunct="0">
              <a:lnSpc>
                <a:spcPct val="100000"/>
              </a:lnSpc>
              <a:spcBef>
                <a:spcPct val="30000"/>
              </a:spcBef>
              <a:spcAft>
                <a:spcPct val="0"/>
              </a:spcAft>
              <a:buClrTx/>
              <a:buSzTx/>
              <a:buFontTx/>
              <a:buNone/>
              <a:tabLst/>
              <a:defRPr/>
            </a:pPr>
            <a:r>
              <a:rPr lang="zh-CHS" altLang="en-US" dirty="0" smtClean="0">
                <a:latin typeface="微软雅黑" charset="0"/>
              </a:rPr>
              <a:t>而对于这种存储模式的缺点，就是需要更多的存储空间，因为采用了六张表对数据进行存储，每一组数据都被重复存储了</a:t>
            </a:r>
            <a:r>
              <a:rPr lang="en-US" altLang="zh-CHS" dirty="0" smtClean="0">
                <a:latin typeface="微软雅黑" charset="0"/>
              </a:rPr>
              <a:t>6</a:t>
            </a:r>
            <a:r>
              <a:rPr lang="zh-CHS" altLang="en-US" dirty="0" smtClean="0">
                <a:latin typeface="微软雅黑" charset="0"/>
              </a:rPr>
              <a:t>遍，也就是说有</a:t>
            </a:r>
            <a:r>
              <a:rPr lang="en-US" altLang="zh-CHS" dirty="0" smtClean="0">
                <a:latin typeface="微软雅黑" charset="0"/>
              </a:rPr>
              <a:t>5</a:t>
            </a:r>
            <a:r>
              <a:rPr lang="zh-CHS" altLang="en-US" dirty="0" smtClean="0">
                <a:latin typeface="微软雅黑" charset="0"/>
              </a:rPr>
              <a:t>份相同的数据备份，多了</a:t>
            </a:r>
            <a:r>
              <a:rPr lang="en-US" altLang="zh-CHS" dirty="0" smtClean="0">
                <a:latin typeface="微软雅黑" charset="0"/>
              </a:rPr>
              <a:t>5</a:t>
            </a:r>
            <a:r>
              <a:rPr lang="zh-CHS" altLang="en-US" dirty="0" smtClean="0">
                <a:latin typeface="微软雅黑" charset="0"/>
              </a:rPr>
              <a:t>倍的存储空间。</a:t>
            </a:r>
          </a:p>
        </p:txBody>
      </p:sp>
      <p:sp>
        <p:nvSpPr>
          <p:cNvPr id="399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4EFACD63-2A4A-9944-9C7F-32674F232E1A}" type="slidenum">
              <a:rPr lang="en-US" altLang="zh-CHS">
                <a:latin typeface="微软雅黑" charset="0"/>
                <a:ea typeface="微软雅黑" charset="0"/>
              </a:rPr>
              <a:pPr/>
              <a:t>34</a:t>
            </a:fld>
            <a:endParaRPr lang="en-US" altLang="zh-CHS">
              <a:latin typeface="微软雅黑" charset="0"/>
              <a:ea typeface="微软雅黑" charset="0"/>
            </a:endParaRPr>
          </a:p>
        </p:txBody>
      </p:sp>
    </p:spTree>
    <p:extLst>
      <p:ext uri="{BB962C8B-B14F-4D97-AF65-F5344CB8AC3E}">
        <p14:creationId xmlns:p14="http://schemas.microsoft.com/office/powerpoint/2010/main" val="19128025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9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HS" altLang="en-US" dirty="0" smtClean="0">
                <a:latin typeface="微软雅黑" charset="0"/>
              </a:rPr>
              <a:t>存储模型已经介绍完了，</a:t>
            </a:r>
            <a:r>
              <a:rPr lang="en-US" altLang="zh-CHS" dirty="0" smtClean="0">
                <a:latin typeface="微软雅黑" charset="0"/>
              </a:rPr>
              <a:t>RDF</a:t>
            </a:r>
            <a:r>
              <a:rPr lang="zh-CHS" altLang="en-US" dirty="0" smtClean="0">
                <a:latin typeface="微软雅黑" charset="0"/>
              </a:rPr>
              <a:t>数据已经存储与</a:t>
            </a:r>
            <a:r>
              <a:rPr lang="en-US" altLang="zh-CHS" dirty="0" err="1" smtClean="0">
                <a:latin typeface="微软雅黑" charset="0"/>
              </a:rPr>
              <a:t>HBase</a:t>
            </a:r>
            <a:r>
              <a:rPr lang="zh-CHS" altLang="en-US" dirty="0" smtClean="0">
                <a:latin typeface="微软雅黑" charset="0"/>
              </a:rPr>
              <a:t>中，那么如何对数据进行查询处理呢？</a:t>
            </a:r>
          </a:p>
          <a:p>
            <a:pPr marL="0" marR="0" indent="0" algn="l" defTabSz="914400" rtl="0" eaLnBrk="0" fontAlgn="base" latinLnBrk="0" hangingPunct="0">
              <a:lnSpc>
                <a:spcPct val="100000"/>
              </a:lnSpc>
              <a:spcBef>
                <a:spcPct val="30000"/>
              </a:spcBef>
              <a:spcAft>
                <a:spcPct val="0"/>
              </a:spcAft>
              <a:buClrTx/>
              <a:buSzTx/>
              <a:buFontTx/>
              <a:buNone/>
              <a:tabLst/>
              <a:defRPr/>
            </a:pPr>
            <a:r>
              <a:rPr lang="zh-CHS" altLang="en-US" sz="1200" b="0" i="0" kern="1200" dirty="0" smtClean="0">
                <a:solidFill>
                  <a:schemeClr val="tx1"/>
                </a:solidFill>
                <a:effectLst/>
                <a:latin typeface="微软雅黑" pitchFamily="34" charset="-122"/>
                <a:ea typeface="+mn-ea"/>
                <a:cs typeface="+mn-cs"/>
              </a:rPr>
              <a:t>大致思路就是使用</a:t>
            </a:r>
            <a:r>
              <a:rPr lang="en-US" altLang="zh-CHS" sz="1200" b="0" i="0" kern="1200" dirty="0" err="1" smtClean="0">
                <a:solidFill>
                  <a:schemeClr val="tx1"/>
                </a:solidFill>
                <a:effectLst/>
                <a:latin typeface="微软雅黑" pitchFamily="34" charset="-122"/>
                <a:ea typeface="+mn-ea"/>
                <a:cs typeface="+mn-cs"/>
              </a:rPr>
              <a:t>MapReduce</a:t>
            </a:r>
            <a:r>
              <a:rPr lang="zh-CHS" altLang="en-US" sz="1200" b="0" i="0" kern="1200" dirty="0" smtClean="0">
                <a:solidFill>
                  <a:schemeClr val="tx1"/>
                </a:solidFill>
                <a:effectLst/>
                <a:latin typeface="微软雅黑" pitchFamily="34" charset="-122"/>
                <a:ea typeface="+mn-ea"/>
                <a:cs typeface="+mn-cs"/>
              </a:rPr>
              <a:t>，将</a:t>
            </a:r>
            <a:r>
              <a:rPr lang="en-US" altLang="zh-CHS" sz="1200" b="0" i="0" kern="1200" dirty="0" smtClean="0">
                <a:solidFill>
                  <a:schemeClr val="tx1"/>
                </a:solidFill>
                <a:effectLst/>
                <a:latin typeface="微软雅黑" pitchFamily="34" charset="-122"/>
                <a:ea typeface="+mn-ea"/>
                <a:cs typeface="+mn-cs"/>
              </a:rPr>
              <a:t>SPARQL</a:t>
            </a:r>
            <a:r>
              <a:rPr lang="zh-CHS" altLang="en-US" sz="1200" b="0" i="0" kern="1200" dirty="0" smtClean="0">
                <a:solidFill>
                  <a:schemeClr val="tx1"/>
                </a:solidFill>
                <a:effectLst/>
                <a:latin typeface="微软雅黑" pitchFamily="34" charset="-122"/>
                <a:ea typeface="+mn-ea"/>
                <a:cs typeface="+mn-cs"/>
              </a:rPr>
              <a:t>查询拆分成多步，并行处理得到每一组三元模式的查询结果，再对得到的查询结果集进行合并。</a:t>
            </a:r>
          </a:p>
          <a:p>
            <a:pPr marL="0" marR="0" indent="0" algn="l" defTabSz="914400" rtl="0" eaLnBrk="0" fontAlgn="base" latinLnBrk="0" hangingPunct="0">
              <a:lnSpc>
                <a:spcPct val="100000"/>
              </a:lnSpc>
              <a:spcBef>
                <a:spcPct val="30000"/>
              </a:spcBef>
              <a:spcAft>
                <a:spcPct val="0"/>
              </a:spcAft>
              <a:buClrTx/>
              <a:buSzTx/>
              <a:buFontTx/>
              <a:buNone/>
              <a:tabLst/>
              <a:defRPr/>
            </a:pPr>
            <a:r>
              <a:rPr lang="zh-CHS" altLang="en-US" sz="1200" b="0" i="0" kern="1200" dirty="0" smtClean="0">
                <a:solidFill>
                  <a:schemeClr val="tx1"/>
                </a:solidFill>
                <a:effectLst/>
                <a:latin typeface="微软雅黑" pitchFamily="34" charset="-122"/>
                <a:ea typeface="+mn-ea"/>
                <a:cs typeface="+mn-cs"/>
              </a:rPr>
              <a:t>这里我们介绍一个</a:t>
            </a:r>
            <a:r>
              <a:rPr lang="en-US" altLang="zh-CHS" sz="1200" b="0" i="0" kern="1200" dirty="0" smtClean="0">
                <a:solidFill>
                  <a:schemeClr val="tx1"/>
                </a:solidFill>
                <a:effectLst/>
                <a:latin typeface="微软雅黑" pitchFamily="34" charset="-122"/>
                <a:ea typeface="+mn-ea"/>
                <a:cs typeface="+mn-cs"/>
              </a:rPr>
              <a:t>SPARQL</a:t>
            </a:r>
            <a:r>
              <a:rPr lang="zh-CHS" altLang="en-US" sz="1200" b="0" i="0" kern="1200" dirty="0" smtClean="0">
                <a:solidFill>
                  <a:schemeClr val="tx1"/>
                </a:solidFill>
                <a:effectLst/>
                <a:latin typeface="微软雅黑" pitchFamily="34" charset="-122"/>
                <a:ea typeface="+mn-ea"/>
                <a:cs typeface="+mn-cs"/>
              </a:rPr>
              <a:t>查询范例，是</a:t>
            </a:r>
            <a:r>
              <a:rPr lang="en-US" altLang="zh-CHS" sz="1200" b="0" i="0" kern="1200" dirty="0" smtClean="0">
                <a:solidFill>
                  <a:schemeClr val="tx1"/>
                </a:solidFill>
                <a:effectLst/>
                <a:latin typeface="微软雅黑" pitchFamily="34" charset="-122"/>
                <a:ea typeface="+mn-ea"/>
                <a:cs typeface="+mn-cs"/>
              </a:rPr>
              <a:t>LUBM</a:t>
            </a:r>
            <a:r>
              <a:rPr lang="zh-CHS" altLang="en-US" sz="1200" b="0" i="0" kern="1200" dirty="0" smtClean="0">
                <a:solidFill>
                  <a:schemeClr val="tx1"/>
                </a:solidFill>
                <a:effectLst/>
                <a:latin typeface="微软雅黑" pitchFamily="34" charset="-122"/>
                <a:ea typeface="+mn-ea"/>
                <a:cs typeface="+mn-cs"/>
              </a:rPr>
              <a:t>的一个查询范例，</a:t>
            </a:r>
            <a:r>
              <a:rPr lang="en-US" altLang="zh-CHS" sz="1200" b="0" i="0" kern="1200" dirty="0" smtClean="0">
                <a:solidFill>
                  <a:schemeClr val="tx1"/>
                </a:solidFill>
                <a:effectLst/>
                <a:latin typeface="微软雅黑" pitchFamily="34" charset="-122"/>
                <a:ea typeface="+mn-ea"/>
                <a:cs typeface="+mn-cs"/>
              </a:rPr>
              <a:t>LUBM</a:t>
            </a:r>
            <a:r>
              <a:rPr lang="zh-CHS" altLang="en-US" sz="1200" b="0" i="0" kern="1200" dirty="0" smtClean="0">
                <a:solidFill>
                  <a:schemeClr val="tx1"/>
                </a:solidFill>
                <a:effectLst/>
                <a:latin typeface="微软雅黑" pitchFamily="34" charset="-122"/>
                <a:ea typeface="+mn-ea"/>
                <a:cs typeface="+mn-cs"/>
              </a:rPr>
              <a:t>是一个标准的</a:t>
            </a:r>
            <a:r>
              <a:rPr lang="en-US" altLang="zh-CHS" sz="1200" b="0" i="0" kern="1200" dirty="0" smtClean="0">
                <a:solidFill>
                  <a:schemeClr val="tx1"/>
                </a:solidFill>
                <a:effectLst/>
                <a:latin typeface="微软雅黑" pitchFamily="34" charset="-122"/>
                <a:ea typeface="+mn-ea"/>
                <a:cs typeface="+mn-cs"/>
              </a:rPr>
              <a:t>RDF</a:t>
            </a:r>
            <a:r>
              <a:rPr lang="zh-CHS" altLang="en-US" sz="1200" b="0" i="0" kern="1200" dirty="0" smtClean="0">
                <a:solidFill>
                  <a:schemeClr val="tx1"/>
                </a:solidFill>
                <a:effectLst/>
                <a:latin typeface="微软雅黑" pitchFamily="34" charset="-122"/>
                <a:ea typeface="+mn-ea"/>
                <a:cs typeface="+mn-cs"/>
              </a:rPr>
              <a:t>数据集，并提供了很多查询范例。这里显示的</a:t>
            </a:r>
            <a:r>
              <a:rPr lang="en-US" altLang="zh-CHS" sz="1200" b="0" i="0" kern="1200" dirty="0" smtClean="0">
                <a:solidFill>
                  <a:schemeClr val="tx1"/>
                </a:solidFill>
                <a:effectLst/>
                <a:latin typeface="微软雅黑" pitchFamily="34" charset="-122"/>
                <a:ea typeface="+mn-ea"/>
                <a:cs typeface="+mn-cs"/>
              </a:rPr>
              <a:t>LUBM Q2</a:t>
            </a:r>
            <a:r>
              <a:rPr lang="zh-CHS" altLang="en-US" sz="1200" b="0" i="0" kern="1200" dirty="0" smtClean="0">
                <a:solidFill>
                  <a:schemeClr val="tx1"/>
                </a:solidFill>
                <a:effectLst/>
                <a:latin typeface="微软雅黑" pitchFamily="34" charset="-122"/>
                <a:ea typeface="+mn-ea"/>
                <a:cs typeface="+mn-cs"/>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zh-CHS" altLang="en-US" sz="1200" b="0" i="0" kern="1200" dirty="0" smtClean="0">
                <a:solidFill>
                  <a:schemeClr val="tx1"/>
                </a:solidFill>
                <a:effectLst/>
                <a:latin typeface="微软雅黑" pitchFamily="34" charset="-122"/>
                <a:ea typeface="+mn-ea"/>
                <a:cs typeface="+mn-cs"/>
              </a:rPr>
              <a:t>刚才介绍预备知识的时候也已经介绍过</a:t>
            </a:r>
            <a:r>
              <a:rPr lang="en-US" altLang="zh-CHS" sz="1200" b="0" i="0" kern="1200" dirty="0" smtClean="0">
                <a:solidFill>
                  <a:schemeClr val="tx1"/>
                </a:solidFill>
                <a:effectLst/>
                <a:latin typeface="微软雅黑" pitchFamily="34" charset="-122"/>
                <a:ea typeface="+mn-ea"/>
                <a:cs typeface="+mn-cs"/>
              </a:rPr>
              <a:t>SPARQL</a:t>
            </a:r>
            <a:r>
              <a:rPr lang="zh-CHS" altLang="en-US" sz="1200" b="0" i="0" kern="1200" dirty="0" smtClean="0">
                <a:solidFill>
                  <a:schemeClr val="tx1"/>
                </a:solidFill>
                <a:effectLst/>
                <a:latin typeface="微软雅黑" pitchFamily="34" charset="-122"/>
                <a:ea typeface="+mn-ea"/>
                <a:cs typeface="+mn-cs"/>
              </a:rPr>
              <a:t>了，</a:t>
            </a:r>
            <a:r>
              <a:rPr lang="en-US" altLang="zh-CHS" sz="1200" b="0" i="0" kern="1200" dirty="0" smtClean="0">
                <a:solidFill>
                  <a:schemeClr val="tx1"/>
                </a:solidFill>
                <a:effectLst/>
                <a:latin typeface="微软雅黑" pitchFamily="34" charset="-122"/>
                <a:ea typeface="+mn-ea"/>
                <a:cs typeface="+mn-cs"/>
              </a:rPr>
              <a:t>where</a:t>
            </a:r>
            <a:r>
              <a:rPr lang="zh-CHS" altLang="en-US" sz="1200" b="0" i="0" kern="1200" dirty="0" smtClean="0">
                <a:solidFill>
                  <a:schemeClr val="tx1"/>
                </a:solidFill>
                <a:effectLst/>
                <a:latin typeface="微软雅黑" pitchFamily="34" charset="-122"/>
                <a:ea typeface="+mn-ea"/>
                <a:cs typeface="+mn-cs"/>
              </a:rPr>
              <a:t>子句当中是三元组模式。</a:t>
            </a:r>
          </a:p>
          <a:p>
            <a:pPr marL="0" marR="0" indent="0" algn="l" defTabSz="914400" rtl="0" eaLnBrk="0" fontAlgn="base" latinLnBrk="0" hangingPunct="0">
              <a:lnSpc>
                <a:spcPct val="100000"/>
              </a:lnSpc>
              <a:spcBef>
                <a:spcPct val="30000"/>
              </a:spcBef>
              <a:spcAft>
                <a:spcPct val="0"/>
              </a:spcAft>
              <a:buClrTx/>
              <a:buSzTx/>
              <a:buFontTx/>
              <a:buNone/>
              <a:tabLst/>
              <a:defRPr/>
            </a:pPr>
            <a:endParaRPr lang="zh-CHS" altLang="en-US" dirty="0" smtClean="0">
              <a:latin typeface="微软雅黑"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HS" altLang="en-US" dirty="0">
              <a:latin typeface="微软雅黑" charset="0"/>
            </a:endParaRPr>
          </a:p>
        </p:txBody>
      </p:sp>
      <p:sp>
        <p:nvSpPr>
          <p:cNvPr id="399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4EFACD63-2A4A-9944-9C7F-32674F232E1A}" type="slidenum">
              <a:rPr lang="en-US" altLang="zh-CHS">
                <a:latin typeface="微软雅黑" charset="0"/>
                <a:ea typeface="微软雅黑" charset="0"/>
              </a:rPr>
              <a:pPr/>
              <a:t>35</a:t>
            </a:fld>
            <a:endParaRPr lang="en-US" altLang="zh-CHS">
              <a:latin typeface="微软雅黑" charset="0"/>
              <a:ea typeface="微软雅黑" charset="0"/>
            </a:endParaRPr>
          </a:p>
        </p:txBody>
      </p:sp>
    </p:spTree>
    <p:extLst>
      <p:ext uri="{BB962C8B-B14F-4D97-AF65-F5344CB8AC3E}">
        <p14:creationId xmlns:p14="http://schemas.microsoft.com/office/powerpoint/2010/main" val="6916395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9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HS" altLang="en-US" dirty="0" smtClean="0">
                <a:latin typeface="微软雅黑" charset="0"/>
              </a:rPr>
              <a:t>对于这样一个较复杂的</a:t>
            </a:r>
            <a:r>
              <a:rPr lang="en-US" altLang="zh-CHS" dirty="0" smtClean="0">
                <a:latin typeface="微软雅黑" charset="0"/>
              </a:rPr>
              <a:t>SPARQL</a:t>
            </a:r>
            <a:r>
              <a:rPr lang="zh-CHS" altLang="en-US" dirty="0" smtClean="0">
                <a:latin typeface="微软雅黑" charset="0"/>
              </a:rPr>
              <a:t>查询来说，一个</a:t>
            </a:r>
            <a:r>
              <a:rPr lang="en-US" altLang="zh-CHS" dirty="0" err="1" smtClean="0">
                <a:latin typeface="微软雅黑" charset="0"/>
              </a:rPr>
              <a:t>MapReduce</a:t>
            </a:r>
            <a:r>
              <a:rPr lang="zh-CHS" altLang="en-US" dirty="0" smtClean="0">
                <a:latin typeface="微软雅黑" charset="0"/>
              </a:rPr>
              <a:t>任务是不够的，需要有多个</a:t>
            </a:r>
            <a:r>
              <a:rPr lang="en-US" altLang="zh-CHS" dirty="0" err="1" smtClean="0">
                <a:latin typeface="微软雅黑" charset="0"/>
              </a:rPr>
              <a:t>MapReduce</a:t>
            </a:r>
            <a:r>
              <a:rPr lang="zh-CHS" altLang="en-US" dirty="0" smtClean="0">
                <a:latin typeface="微软雅黑" charset="0"/>
              </a:rPr>
              <a:t>的任务。而为了减少</a:t>
            </a:r>
            <a:r>
              <a:rPr lang="en-US" altLang="zh-CHS" dirty="0" smtClean="0">
                <a:latin typeface="微软雅黑" charset="0"/>
              </a:rPr>
              <a:t>I/O</a:t>
            </a:r>
            <a:r>
              <a:rPr lang="zh-CHS" altLang="en-US" dirty="0" smtClean="0">
                <a:latin typeface="微软雅黑" charset="0"/>
              </a:rPr>
              <a:t>开销，需要尽量减少</a:t>
            </a:r>
            <a:r>
              <a:rPr lang="en-US" altLang="zh-CHS" dirty="0" err="1" smtClean="0">
                <a:latin typeface="微软雅黑" charset="0"/>
              </a:rPr>
              <a:t>MapReduce</a:t>
            </a:r>
            <a:r>
              <a:rPr lang="zh-CHS" altLang="en-US" dirty="0" smtClean="0">
                <a:latin typeface="微软雅黑" charset="0"/>
              </a:rPr>
              <a:t>的任务个数。</a:t>
            </a:r>
          </a:p>
          <a:p>
            <a:pPr marL="0" marR="0" indent="0" algn="l" defTabSz="914400" rtl="0" eaLnBrk="0" fontAlgn="base" latinLnBrk="0" hangingPunct="0">
              <a:lnSpc>
                <a:spcPct val="100000"/>
              </a:lnSpc>
              <a:spcBef>
                <a:spcPct val="30000"/>
              </a:spcBef>
              <a:spcAft>
                <a:spcPct val="0"/>
              </a:spcAft>
              <a:buClrTx/>
              <a:buSzTx/>
              <a:buFontTx/>
              <a:buNone/>
              <a:tabLst/>
              <a:defRPr/>
            </a:pPr>
            <a:r>
              <a:rPr lang="zh-CHS" altLang="en-US" dirty="0" smtClean="0">
                <a:latin typeface="微软雅黑" charset="0"/>
              </a:rPr>
              <a:t>因此这里采用一个类似贪心算法的策略来对三元组模式的查询结果进行合并。</a:t>
            </a:r>
          </a:p>
          <a:p>
            <a:pPr marL="0" marR="0" indent="0" algn="l" defTabSz="914400" rtl="0" eaLnBrk="0" fontAlgn="base" latinLnBrk="0" hangingPunct="0">
              <a:lnSpc>
                <a:spcPct val="100000"/>
              </a:lnSpc>
              <a:spcBef>
                <a:spcPct val="30000"/>
              </a:spcBef>
              <a:spcAft>
                <a:spcPct val="0"/>
              </a:spcAft>
              <a:buClrTx/>
              <a:buSzTx/>
              <a:buFontTx/>
              <a:buNone/>
              <a:tabLst/>
              <a:defRPr/>
            </a:pPr>
            <a:r>
              <a:rPr lang="zh-CHS" altLang="en-US" dirty="0" smtClean="0">
                <a:latin typeface="微软雅黑" charset="0"/>
              </a:rPr>
              <a:t>首先这张表里显示的是每个三元组模式的查询结果的表达式，第一个查询结果中只有</a:t>
            </a:r>
            <a:r>
              <a:rPr lang="en-US" altLang="zh-CHS" dirty="0" smtClean="0">
                <a:latin typeface="微软雅黑" charset="0"/>
              </a:rPr>
              <a:t>x</a:t>
            </a:r>
            <a:r>
              <a:rPr lang="zh-CHS" altLang="en-US" dirty="0" smtClean="0">
                <a:latin typeface="微软雅黑" charset="0"/>
              </a:rPr>
              <a:t>，因此用</a:t>
            </a:r>
            <a:r>
              <a:rPr lang="en-US" altLang="zh-CHS" dirty="0" smtClean="0">
                <a:latin typeface="微软雅黑" charset="0"/>
              </a:rPr>
              <a:t>x</a:t>
            </a:r>
            <a:r>
              <a:rPr lang="zh-CHS" altLang="en-US" dirty="0" smtClean="0">
                <a:latin typeface="微软雅黑" charset="0"/>
              </a:rPr>
              <a:t>表示，第四个三元组模式中有变量</a:t>
            </a:r>
            <a:r>
              <a:rPr lang="en-US" altLang="zh-CHS" dirty="0" smtClean="0">
                <a:latin typeface="微软雅黑" charset="0"/>
              </a:rPr>
              <a:t>x</a:t>
            </a:r>
            <a:r>
              <a:rPr lang="zh-CHS" altLang="en-US" dirty="0" smtClean="0">
                <a:latin typeface="微软雅黑" charset="0"/>
              </a:rPr>
              <a:t>和</a:t>
            </a:r>
            <a:r>
              <a:rPr lang="en-US" altLang="zh-CHS" dirty="0" smtClean="0">
                <a:latin typeface="微软雅黑" charset="0"/>
              </a:rPr>
              <a:t>z</a:t>
            </a:r>
            <a:r>
              <a:rPr lang="zh-CHS" altLang="en-US" dirty="0" smtClean="0">
                <a:latin typeface="微软雅黑" charset="0"/>
              </a:rPr>
              <a:t>，因此查询结果中有</a:t>
            </a:r>
            <a:r>
              <a:rPr lang="en-US" altLang="zh-CHS" dirty="0" smtClean="0">
                <a:latin typeface="微软雅黑" charset="0"/>
              </a:rPr>
              <a:t>x</a:t>
            </a:r>
            <a:r>
              <a:rPr lang="zh-CHS" altLang="en-US" dirty="0" smtClean="0">
                <a:latin typeface="微软雅黑" charset="0"/>
              </a:rPr>
              <a:t>和</a:t>
            </a:r>
            <a:r>
              <a:rPr lang="en-US" altLang="zh-CHS" dirty="0" smtClean="0">
                <a:latin typeface="微软雅黑" charset="0"/>
              </a:rPr>
              <a:t>z</a:t>
            </a:r>
            <a:r>
              <a:rPr lang="zh-CHS" altLang="en-US" dirty="0" smtClean="0">
                <a:latin typeface="微软雅黑" charset="0"/>
              </a:rPr>
              <a:t>，因此结果表达式为</a:t>
            </a:r>
            <a:r>
              <a:rPr lang="en-US" altLang="zh-CHS" dirty="0" smtClean="0">
                <a:latin typeface="微软雅黑" charset="0"/>
              </a:rPr>
              <a:t>(x, z)</a:t>
            </a:r>
            <a:r>
              <a:rPr lang="zh-CHS" altLang="en-US" dirty="0" smtClean="0">
                <a:latin typeface="微软雅黑" charset="0"/>
              </a:rPr>
              <a:t>。其他情况都类似。</a:t>
            </a:r>
          </a:p>
          <a:p>
            <a:pPr marL="0" marR="0" indent="0" algn="l" defTabSz="914400" rtl="0" eaLnBrk="0" fontAlgn="base" latinLnBrk="0" hangingPunct="0">
              <a:lnSpc>
                <a:spcPct val="100000"/>
              </a:lnSpc>
              <a:spcBef>
                <a:spcPct val="30000"/>
              </a:spcBef>
              <a:spcAft>
                <a:spcPct val="0"/>
              </a:spcAft>
              <a:buClrTx/>
              <a:buSzTx/>
              <a:buFontTx/>
              <a:buNone/>
              <a:tabLst/>
              <a:defRPr/>
            </a:pPr>
            <a:r>
              <a:rPr lang="zh-CHS" altLang="en-US" dirty="0" smtClean="0">
                <a:latin typeface="微软雅黑" charset="0"/>
              </a:rPr>
              <a:t>而下面这个图表示的就是选择进行连接合并的连接键的选择策略，对于三元组模式中，有主体范围的被选择的概率更高，其次是有客体范围的，若只有谓词范围的，需要检查其查询得到的结果集文件大小，文件越小被选择的概率越大。</a:t>
            </a:r>
          </a:p>
          <a:p>
            <a:pPr marL="0" marR="0" indent="0" algn="l" defTabSz="914400" rtl="0" eaLnBrk="0" fontAlgn="base" latinLnBrk="0" hangingPunct="0">
              <a:lnSpc>
                <a:spcPct val="100000"/>
              </a:lnSpc>
              <a:spcBef>
                <a:spcPct val="30000"/>
              </a:spcBef>
              <a:spcAft>
                <a:spcPct val="0"/>
              </a:spcAft>
              <a:buClrTx/>
              <a:buSzTx/>
              <a:buFontTx/>
              <a:buNone/>
              <a:tabLst/>
              <a:defRPr/>
            </a:pPr>
            <a:r>
              <a:rPr lang="zh-CHS" altLang="en-US" dirty="0" smtClean="0">
                <a:latin typeface="微软雅黑" charset="0"/>
              </a:rPr>
              <a:t>通过这样一种策略就可以将所有三元组模式的结果集进行连接合并，得到最终的结果集。</a:t>
            </a:r>
          </a:p>
        </p:txBody>
      </p:sp>
      <p:sp>
        <p:nvSpPr>
          <p:cNvPr id="399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4EFACD63-2A4A-9944-9C7F-32674F232E1A}" type="slidenum">
              <a:rPr lang="en-US" altLang="zh-CHS">
                <a:latin typeface="微软雅黑" charset="0"/>
                <a:ea typeface="微软雅黑" charset="0"/>
              </a:rPr>
              <a:pPr/>
              <a:t>36</a:t>
            </a:fld>
            <a:endParaRPr lang="en-US" altLang="zh-CHS">
              <a:latin typeface="微软雅黑" charset="0"/>
              <a:ea typeface="微软雅黑" charset="0"/>
            </a:endParaRPr>
          </a:p>
        </p:txBody>
      </p:sp>
    </p:spTree>
    <p:extLst>
      <p:ext uri="{BB962C8B-B14F-4D97-AF65-F5344CB8AC3E}">
        <p14:creationId xmlns:p14="http://schemas.microsoft.com/office/powerpoint/2010/main" val="12852288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9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HS" altLang="en-US" dirty="0" smtClean="0">
                <a:latin typeface="微软雅黑" charset="0"/>
              </a:rPr>
              <a:t>刚才讲述的是整体的一个方案，在每一步确定了连接键之后就会创建一个</a:t>
            </a:r>
            <a:r>
              <a:rPr lang="en-US" altLang="zh-CHS" dirty="0" err="1" smtClean="0">
                <a:latin typeface="微软雅黑" charset="0"/>
              </a:rPr>
              <a:t>MapReduce</a:t>
            </a:r>
            <a:r>
              <a:rPr lang="zh-CHS" altLang="en-US" dirty="0" smtClean="0">
                <a:latin typeface="微软雅黑" charset="0"/>
              </a:rPr>
              <a:t>的任务去处理这个连接合并的工作。对于刚才讲到的第一步连接操作，具体介绍一下。</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HS" dirty="0" smtClean="0">
                <a:latin typeface="微软雅黑" charset="0"/>
              </a:rPr>
              <a:t>1.</a:t>
            </a:r>
            <a:r>
              <a:rPr lang="zh-CHS" altLang="en-US" dirty="0" smtClean="0">
                <a:latin typeface="微软雅黑" charset="0"/>
              </a:rPr>
              <a:t>分配给所有的三元组模式一个</a:t>
            </a:r>
            <a:r>
              <a:rPr lang="en-US" altLang="zh-CHS" dirty="0" smtClean="0">
                <a:latin typeface="微软雅黑" charset="0"/>
              </a:rPr>
              <a:t>ID</a:t>
            </a:r>
            <a:endParaRPr lang="zh-CHS" altLang="en-US" dirty="0" smtClean="0">
              <a:latin typeface="微软雅黑"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HS" dirty="0" smtClean="0">
                <a:latin typeface="微软雅黑" charset="0"/>
              </a:rPr>
              <a:t>2.</a:t>
            </a:r>
            <a:r>
              <a:rPr lang="zh-CHS" altLang="en-US" dirty="0" smtClean="0">
                <a:latin typeface="微软雅黑" charset="0"/>
              </a:rPr>
              <a:t>对</a:t>
            </a:r>
            <a:r>
              <a:rPr lang="en-US" altLang="zh-CHS" dirty="0" smtClean="0">
                <a:latin typeface="微软雅黑" charset="0"/>
              </a:rPr>
              <a:t>SPARQL</a:t>
            </a:r>
            <a:r>
              <a:rPr lang="zh-CHS" altLang="en-US" dirty="0" smtClean="0">
                <a:latin typeface="微软雅黑" charset="0"/>
              </a:rPr>
              <a:t>的所有三元组模式进行检索，得到所有三元组模式的结果集，并保存在文件系统中。（这里查询检索应该就是</a:t>
            </a:r>
            <a:r>
              <a:rPr lang="en-US" altLang="zh-CHS" dirty="0" err="1" smtClean="0">
                <a:latin typeface="微软雅黑" charset="0"/>
              </a:rPr>
              <a:t>Hbase</a:t>
            </a:r>
            <a:r>
              <a:rPr lang="en-US" altLang="zh-CHS" baseline="0" dirty="0" smtClean="0">
                <a:latin typeface="微软雅黑" charset="0"/>
              </a:rPr>
              <a:t> </a:t>
            </a:r>
            <a:r>
              <a:rPr lang="en-US" altLang="zh-CHS" dirty="0" smtClean="0">
                <a:latin typeface="微软雅黑" charset="0"/>
              </a:rPr>
              <a:t>shell</a:t>
            </a:r>
            <a:r>
              <a:rPr lang="zh-CHS" altLang="en-US" dirty="0" smtClean="0">
                <a:latin typeface="微软雅黑" charset="0"/>
              </a:rPr>
              <a:t>，或者其他什么</a:t>
            </a:r>
            <a:r>
              <a:rPr lang="en-US" altLang="zh-CHS" dirty="0" err="1" smtClean="0">
                <a:latin typeface="微软雅黑" charset="0"/>
              </a:rPr>
              <a:t>HBase</a:t>
            </a:r>
            <a:r>
              <a:rPr lang="zh-CHS" altLang="en-US" dirty="0" smtClean="0">
                <a:latin typeface="微软雅黑" charset="0"/>
              </a:rPr>
              <a:t>的查询处理方式，好像有基于</a:t>
            </a:r>
            <a:r>
              <a:rPr lang="en-US" altLang="zh-CHS" dirty="0" smtClean="0">
                <a:latin typeface="微软雅黑" charset="0"/>
              </a:rPr>
              <a:t>java</a:t>
            </a:r>
            <a:r>
              <a:rPr lang="zh-CHS" altLang="en-US" dirty="0" smtClean="0">
                <a:latin typeface="微软雅黑" charset="0"/>
              </a:rPr>
              <a:t>的）</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HS" dirty="0" smtClean="0">
                <a:latin typeface="微软雅黑" charset="0"/>
              </a:rPr>
              <a:t>3.</a:t>
            </a:r>
            <a:r>
              <a:rPr lang="zh-CHS" altLang="en-US" dirty="0" smtClean="0">
                <a:latin typeface="微软雅黑" charset="0"/>
              </a:rPr>
              <a:t>计算三元组模式的表达式，以及连接之后的表达式。</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HS" dirty="0" smtClean="0">
                <a:latin typeface="微软雅黑" charset="0"/>
              </a:rPr>
              <a:t>4.</a:t>
            </a:r>
            <a:r>
              <a:rPr lang="zh-CHS" altLang="en-US" dirty="0" smtClean="0">
                <a:latin typeface="微软雅黑" charset="0"/>
              </a:rPr>
              <a:t>创建和提交</a:t>
            </a:r>
            <a:r>
              <a:rPr lang="en-US" altLang="zh-CHS" dirty="0" err="1" smtClean="0">
                <a:latin typeface="微软雅黑" charset="0"/>
              </a:rPr>
              <a:t>MapReduce</a:t>
            </a:r>
            <a:r>
              <a:rPr lang="zh-CHS" altLang="en-US" dirty="0" smtClean="0">
                <a:latin typeface="微软雅黑" charset="0"/>
              </a:rPr>
              <a:t>任务。</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HS" dirty="0" smtClean="0">
                <a:latin typeface="微软雅黑" charset="0"/>
              </a:rPr>
              <a:t>5.Map</a:t>
            </a:r>
            <a:r>
              <a:rPr lang="zh-CHS" altLang="en-US" dirty="0" smtClean="0">
                <a:latin typeface="微软雅黑" charset="0"/>
              </a:rPr>
              <a:t>阶段接收的键值对形式的数据，就像。。。输出结果是将连接键作为键值中的键。并将结果给</a:t>
            </a:r>
            <a:r>
              <a:rPr lang="en-US" altLang="zh-CHS" dirty="0" smtClean="0">
                <a:latin typeface="微软雅黑" charset="0"/>
              </a:rPr>
              <a:t>Reduce</a:t>
            </a:r>
            <a:r>
              <a:rPr lang="zh-CHS" altLang="en-US" dirty="0" smtClean="0">
                <a:latin typeface="微软雅黑" charset="0"/>
              </a:rPr>
              <a:t>阶段</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HS" dirty="0" smtClean="0">
                <a:latin typeface="微软雅黑" charset="0"/>
              </a:rPr>
              <a:t>6.Reduce</a:t>
            </a:r>
            <a:r>
              <a:rPr lang="zh-CHS" altLang="en-US" dirty="0" smtClean="0">
                <a:latin typeface="微软雅黑" charset="0"/>
              </a:rPr>
              <a:t>阶段就是进行处理，对得到的三组数据集进行处理，只将三组数据集中均有的键的键值对保留，并输出最终结果。</a:t>
            </a:r>
            <a:endParaRPr lang="zh-CHS" altLang="en-US" dirty="0">
              <a:latin typeface="微软雅黑" charset="0"/>
            </a:endParaRPr>
          </a:p>
        </p:txBody>
      </p:sp>
      <p:sp>
        <p:nvSpPr>
          <p:cNvPr id="399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4EFACD63-2A4A-9944-9C7F-32674F232E1A}" type="slidenum">
              <a:rPr lang="en-US" altLang="zh-CHS">
                <a:latin typeface="微软雅黑" charset="0"/>
                <a:ea typeface="微软雅黑" charset="0"/>
              </a:rPr>
              <a:pPr/>
              <a:t>37</a:t>
            </a:fld>
            <a:endParaRPr lang="en-US" altLang="zh-CHS">
              <a:latin typeface="微软雅黑" charset="0"/>
              <a:ea typeface="微软雅黑" charset="0"/>
            </a:endParaRPr>
          </a:p>
        </p:txBody>
      </p:sp>
    </p:spTree>
    <p:extLst>
      <p:ext uri="{BB962C8B-B14F-4D97-AF65-F5344CB8AC3E}">
        <p14:creationId xmlns:p14="http://schemas.microsoft.com/office/powerpoint/2010/main" val="5022786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9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HS" altLang="en-US" dirty="0" smtClean="0">
                <a:latin typeface="微软雅黑" charset="0"/>
              </a:rPr>
              <a:t>这篇文章还对其方案进行了实验。实验环境是</a:t>
            </a:r>
            <a:r>
              <a:rPr lang="en-US" altLang="zh-CHS" dirty="0" smtClean="0">
                <a:latin typeface="微软雅黑" charset="0"/>
              </a:rPr>
              <a:t>11</a:t>
            </a:r>
            <a:r>
              <a:rPr lang="zh-CHS" altLang="en-US" dirty="0" smtClean="0">
                <a:latin typeface="微软雅黑" charset="0"/>
              </a:rPr>
              <a:t>个节点的集群。</a:t>
            </a:r>
          </a:p>
          <a:p>
            <a:pPr marL="0" marR="0" indent="0" algn="l" defTabSz="914400" rtl="0" eaLnBrk="0" fontAlgn="base" latinLnBrk="0" hangingPunct="0">
              <a:lnSpc>
                <a:spcPct val="100000"/>
              </a:lnSpc>
              <a:spcBef>
                <a:spcPct val="30000"/>
              </a:spcBef>
              <a:spcAft>
                <a:spcPct val="0"/>
              </a:spcAft>
              <a:buClrTx/>
              <a:buSzTx/>
              <a:buFontTx/>
              <a:buNone/>
              <a:tabLst/>
              <a:defRPr/>
            </a:pPr>
            <a:r>
              <a:rPr lang="zh-CHS" altLang="en-US" dirty="0" smtClean="0">
                <a:latin typeface="微软雅黑" charset="0"/>
              </a:rPr>
              <a:t>这个表是实验结果，使用的还是刚才说的</a:t>
            </a:r>
            <a:r>
              <a:rPr lang="en-US" altLang="zh-CHS" dirty="0" smtClean="0">
                <a:latin typeface="微软雅黑" charset="0"/>
              </a:rPr>
              <a:t>LUBM</a:t>
            </a:r>
            <a:r>
              <a:rPr lang="zh-CHS" altLang="en-US" dirty="0" smtClean="0">
                <a:latin typeface="微软雅黑" charset="0"/>
              </a:rPr>
              <a:t>数据集，并且对其提供的几种查询范例进行了测试。</a:t>
            </a:r>
          </a:p>
          <a:p>
            <a:pPr marL="0" marR="0" indent="0" algn="l" defTabSz="914400" rtl="0" eaLnBrk="0" fontAlgn="base" latinLnBrk="0" hangingPunct="0">
              <a:lnSpc>
                <a:spcPct val="100000"/>
              </a:lnSpc>
              <a:spcBef>
                <a:spcPct val="30000"/>
              </a:spcBef>
              <a:spcAft>
                <a:spcPct val="0"/>
              </a:spcAft>
              <a:buClrTx/>
              <a:buSzTx/>
              <a:buFontTx/>
              <a:buNone/>
              <a:tabLst/>
              <a:defRPr/>
            </a:pPr>
            <a:r>
              <a:rPr lang="zh-CHS" altLang="en-US" dirty="0" smtClean="0">
                <a:latin typeface="微软雅黑" charset="0"/>
              </a:rPr>
              <a:t>结果发现最高效的查询是</a:t>
            </a:r>
            <a:r>
              <a:rPr lang="en-US" altLang="zh-CHS" dirty="0" smtClean="0">
                <a:latin typeface="微软雅黑" charset="0"/>
              </a:rPr>
              <a:t>Q6</a:t>
            </a:r>
            <a:r>
              <a:rPr lang="zh-CHS" altLang="en-US" dirty="0" smtClean="0">
                <a:latin typeface="微软雅黑" charset="0"/>
              </a:rPr>
              <a:t>，因此</a:t>
            </a:r>
            <a:r>
              <a:rPr lang="en-US" altLang="zh-CHS" dirty="0" smtClean="0">
                <a:latin typeface="微软雅黑" charset="0"/>
              </a:rPr>
              <a:t>Q6</a:t>
            </a:r>
            <a:r>
              <a:rPr lang="zh-CHS" altLang="en-US" dirty="0" smtClean="0">
                <a:latin typeface="微软雅黑" charset="0"/>
              </a:rPr>
              <a:t>只有一个三元组模式，因此没有</a:t>
            </a:r>
            <a:r>
              <a:rPr lang="en-US" altLang="zh-CHS" dirty="0" err="1" smtClean="0">
                <a:latin typeface="微软雅黑" charset="0"/>
              </a:rPr>
              <a:t>MapReduce</a:t>
            </a:r>
            <a:r>
              <a:rPr lang="zh-CHS" altLang="en-US" dirty="0" smtClean="0">
                <a:latin typeface="微软雅黑" charset="0"/>
              </a:rPr>
              <a:t>的任务。</a:t>
            </a:r>
          </a:p>
          <a:p>
            <a:pPr marL="0" marR="0" indent="0" algn="l" defTabSz="914400" rtl="0" eaLnBrk="0" fontAlgn="base" latinLnBrk="0" hangingPunct="0">
              <a:lnSpc>
                <a:spcPct val="100000"/>
              </a:lnSpc>
              <a:spcBef>
                <a:spcPct val="30000"/>
              </a:spcBef>
              <a:spcAft>
                <a:spcPct val="0"/>
              </a:spcAft>
              <a:buClrTx/>
              <a:buSzTx/>
              <a:buFontTx/>
              <a:buNone/>
              <a:tabLst/>
              <a:defRPr/>
            </a:pPr>
            <a:r>
              <a:rPr lang="zh-CHS" altLang="en-US" dirty="0" smtClean="0">
                <a:latin typeface="微软雅黑" charset="0"/>
              </a:rPr>
              <a:t>其次是</a:t>
            </a:r>
            <a:r>
              <a:rPr lang="en-US" altLang="zh-CHS" dirty="0" smtClean="0">
                <a:latin typeface="微软雅黑" charset="0"/>
              </a:rPr>
              <a:t>Q1</a:t>
            </a:r>
            <a:r>
              <a:rPr lang="zh-CHS" altLang="en-US" dirty="0" smtClean="0">
                <a:latin typeface="微软雅黑" charset="0"/>
              </a:rPr>
              <a:t>，那是因为它只包括了很少的连接操作，并且结果集也很小。</a:t>
            </a:r>
          </a:p>
          <a:p>
            <a:pPr marL="0" marR="0" indent="0" algn="l" defTabSz="914400" rtl="0" eaLnBrk="0" fontAlgn="base" latinLnBrk="0" hangingPunct="0">
              <a:lnSpc>
                <a:spcPct val="100000"/>
              </a:lnSpc>
              <a:spcBef>
                <a:spcPct val="30000"/>
              </a:spcBef>
              <a:spcAft>
                <a:spcPct val="0"/>
              </a:spcAft>
              <a:buClrTx/>
              <a:buSzTx/>
              <a:buFontTx/>
              <a:buNone/>
              <a:tabLst/>
              <a:defRPr/>
            </a:pPr>
            <a:r>
              <a:rPr lang="zh-CHS" altLang="en-US" dirty="0" smtClean="0">
                <a:latin typeface="微软雅黑" charset="0"/>
              </a:rPr>
              <a:t>并且从这里面我们可以看随着数据的不断增长，</a:t>
            </a:r>
            <a:r>
              <a:rPr lang="en-US" altLang="zh-CHS" dirty="0" err="1" smtClean="0">
                <a:latin typeface="微软雅黑" charset="0"/>
              </a:rPr>
              <a:t>MapReduce</a:t>
            </a:r>
            <a:r>
              <a:rPr lang="zh-CHS" altLang="en-US" dirty="0" smtClean="0">
                <a:latin typeface="微软雅黑" charset="0"/>
              </a:rPr>
              <a:t>显示了其很好的可扩展性。（？）</a:t>
            </a:r>
            <a:endParaRPr lang="zh-CHS" altLang="en-US" dirty="0">
              <a:latin typeface="微软雅黑" charset="0"/>
            </a:endParaRPr>
          </a:p>
        </p:txBody>
      </p:sp>
      <p:sp>
        <p:nvSpPr>
          <p:cNvPr id="399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4EFACD63-2A4A-9944-9C7F-32674F232E1A}" type="slidenum">
              <a:rPr lang="en-US" altLang="zh-CHS">
                <a:latin typeface="微软雅黑" charset="0"/>
                <a:ea typeface="微软雅黑" charset="0"/>
              </a:rPr>
              <a:pPr/>
              <a:t>38</a:t>
            </a:fld>
            <a:endParaRPr lang="en-US" altLang="zh-CHS">
              <a:latin typeface="微软雅黑" charset="0"/>
              <a:ea typeface="微软雅黑" charset="0"/>
            </a:endParaRPr>
          </a:p>
        </p:txBody>
      </p:sp>
    </p:spTree>
    <p:extLst>
      <p:ext uri="{BB962C8B-B14F-4D97-AF65-F5344CB8AC3E}">
        <p14:creationId xmlns:p14="http://schemas.microsoft.com/office/powerpoint/2010/main" val="10371278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9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HS" altLang="en-US" dirty="0" smtClean="0">
                <a:latin typeface="微软雅黑" charset="0"/>
              </a:rPr>
              <a:t>最后再作一下总结。</a:t>
            </a:r>
          </a:p>
          <a:p>
            <a:pPr marL="0" marR="0" indent="0" algn="l" defTabSz="914400" rtl="0" eaLnBrk="0" fontAlgn="base" latinLnBrk="0" hangingPunct="0">
              <a:lnSpc>
                <a:spcPct val="100000"/>
              </a:lnSpc>
              <a:spcBef>
                <a:spcPct val="30000"/>
              </a:spcBef>
              <a:spcAft>
                <a:spcPct val="0"/>
              </a:spcAft>
              <a:buClrTx/>
              <a:buSzTx/>
              <a:buFontTx/>
              <a:buNone/>
              <a:tabLst/>
              <a:defRPr/>
            </a:pPr>
            <a:r>
              <a:rPr lang="zh-CHS" altLang="en-US" dirty="0" smtClean="0">
                <a:latin typeface="微软雅黑" charset="0"/>
              </a:rPr>
              <a:t>这篇文章提出了一个基于</a:t>
            </a:r>
            <a:r>
              <a:rPr lang="en-US" altLang="zh-CHS" dirty="0" err="1" smtClean="0">
                <a:latin typeface="微软雅黑" charset="0"/>
              </a:rPr>
              <a:t>HBase</a:t>
            </a:r>
            <a:r>
              <a:rPr lang="zh-CHS" altLang="en-US" dirty="0" smtClean="0">
                <a:latin typeface="微软雅黑" charset="0"/>
              </a:rPr>
              <a:t>的</a:t>
            </a:r>
            <a:r>
              <a:rPr lang="en-US" altLang="zh-CHS" dirty="0" smtClean="0">
                <a:latin typeface="微软雅黑" charset="0"/>
              </a:rPr>
              <a:t>RDF</a:t>
            </a:r>
            <a:r>
              <a:rPr lang="zh-CHS" altLang="en-US" dirty="0" smtClean="0">
                <a:latin typeface="微软雅黑" charset="0"/>
              </a:rPr>
              <a:t>存储模式，并且提出了一个对于</a:t>
            </a:r>
            <a:r>
              <a:rPr lang="en-US" altLang="zh-CHS" dirty="0" smtClean="0">
                <a:latin typeface="微软雅黑" charset="0"/>
              </a:rPr>
              <a:t>SPARQL</a:t>
            </a:r>
            <a:r>
              <a:rPr lang="zh-CHS" altLang="en-US" dirty="0" smtClean="0">
                <a:latin typeface="微软雅黑" charset="0"/>
              </a:rPr>
              <a:t>的基本图模式处理的</a:t>
            </a:r>
            <a:r>
              <a:rPr lang="en-US" altLang="zh-CHS" dirty="0" err="1" smtClean="0">
                <a:latin typeface="微软雅黑" charset="0"/>
              </a:rPr>
              <a:t>MapReduce</a:t>
            </a:r>
            <a:r>
              <a:rPr lang="zh-CHS" altLang="en-US" dirty="0" smtClean="0">
                <a:latin typeface="微软雅黑" charset="0"/>
              </a:rPr>
              <a:t>的连接算法，这里所说的基本图模式指的就是</a:t>
            </a:r>
            <a:r>
              <a:rPr lang="en-US" altLang="zh-CHS" dirty="0" smtClean="0">
                <a:latin typeface="微软雅黑" charset="0"/>
              </a:rPr>
              <a:t>SPARQL where</a:t>
            </a:r>
            <a:r>
              <a:rPr lang="zh-CHS" altLang="en-US" dirty="0" smtClean="0">
                <a:latin typeface="微软雅黑" charset="0"/>
              </a:rPr>
              <a:t>子句当中的那一系列三元组模式。经过实验证明查询效率还不错。</a:t>
            </a:r>
            <a:endParaRPr lang="zh-CHS" altLang="en-US" dirty="0">
              <a:latin typeface="微软雅黑" charset="0"/>
            </a:endParaRPr>
          </a:p>
        </p:txBody>
      </p:sp>
      <p:sp>
        <p:nvSpPr>
          <p:cNvPr id="399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4EFACD63-2A4A-9944-9C7F-32674F232E1A}" type="slidenum">
              <a:rPr lang="en-US" altLang="zh-CHS">
                <a:latin typeface="微软雅黑" charset="0"/>
                <a:ea typeface="微软雅黑" charset="0"/>
              </a:rPr>
              <a:pPr/>
              <a:t>39</a:t>
            </a:fld>
            <a:endParaRPr lang="en-US" altLang="zh-CHS">
              <a:latin typeface="微软雅黑" charset="0"/>
              <a:ea typeface="微软雅黑" charset="0"/>
            </a:endParaRPr>
          </a:p>
        </p:txBody>
      </p:sp>
    </p:spTree>
    <p:extLst>
      <p:ext uri="{BB962C8B-B14F-4D97-AF65-F5344CB8AC3E}">
        <p14:creationId xmlns:p14="http://schemas.microsoft.com/office/powerpoint/2010/main" val="6548873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HS" altLang="en-US" dirty="0"/>
          </a:p>
        </p:txBody>
      </p:sp>
      <p:sp>
        <p:nvSpPr>
          <p:cNvPr id="4" name="幻灯片编号占位符 3"/>
          <p:cNvSpPr>
            <a:spLocks noGrp="1"/>
          </p:cNvSpPr>
          <p:nvPr>
            <p:ph type="sldNum" sz="quarter" idx="10"/>
          </p:nvPr>
        </p:nvSpPr>
        <p:spPr/>
        <p:txBody>
          <a:bodyPr/>
          <a:lstStyle/>
          <a:p>
            <a:fld id="{B26D1F3D-E1EE-BB4D-9AE4-8CA24582E27E}" type="slidenum">
              <a:rPr lang="en-US" altLang="zh-CHS" smtClean="0"/>
              <a:pPr/>
              <a:t>41</a:t>
            </a:fld>
            <a:endParaRPr lang="en-US" altLang="zh-CHS"/>
          </a:p>
        </p:txBody>
      </p:sp>
    </p:spTree>
    <p:extLst>
      <p:ext uri="{BB962C8B-B14F-4D97-AF65-F5344CB8AC3E}">
        <p14:creationId xmlns:p14="http://schemas.microsoft.com/office/powerpoint/2010/main" val="17569156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HS" altLang="en-US" dirty="0" smtClean="0">
                <a:latin typeface="Arial" charset="0"/>
              </a:rPr>
              <a:t>为了能够有效的对存储于HBase上的文本数据进行查找，本文基于Lucene这个开源的全文检索引擎的架构提出了一个搜索框架，并将全文索引存储在HBase表上。本文主要完成了系统设计和数据装载过程。在以后的工作中会完成索引建立和性能测试的工作。</a:t>
            </a:r>
          </a:p>
        </p:txBody>
      </p:sp>
      <p:sp>
        <p:nvSpPr>
          <p:cNvPr id="4" name="幻灯片编号占位符 3"/>
          <p:cNvSpPr>
            <a:spLocks noGrp="1"/>
          </p:cNvSpPr>
          <p:nvPr>
            <p:ph type="sldNum" sz="quarter" idx="10"/>
          </p:nvPr>
        </p:nvSpPr>
        <p:spPr/>
        <p:txBody>
          <a:bodyPr/>
          <a:lstStyle/>
          <a:p>
            <a:fld id="{B26D1F3D-E1EE-BB4D-9AE4-8CA24582E27E}" type="slidenum">
              <a:rPr lang="en-US" altLang="zh-CHS" smtClean="0"/>
              <a:pPr/>
              <a:t>42</a:t>
            </a:fld>
            <a:endParaRPr lang="en-US" altLang="zh-CHS"/>
          </a:p>
        </p:txBody>
      </p:sp>
    </p:spTree>
    <p:extLst>
      <p:ext uri="{BB962C8B-B14F-4D97-AF65-F5344CB8AC3E}">
        <p14:creationId xmlns:p14="http://schemas.microsoft.com/office/powerpoint/2010/main" val="4524566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spcBef>
                <a:spcPct val="0"/>
              </a:spcBef>
              <a:buFont typeface="+mj-lt" charset="0"/>
              <a:buNone/>
            </a:pPr>
            <a:endParaRPr lang="zh-CHS" altLang="en-US" dirty="0">
              <a:latin typeface="微软雅黑" charset="0"/>
              <a:ea typeface="微软雅黑" charset="0"/>
            </a:endParaRPr>
          </a:p>
        </p:txBody>
      </p:sp>
      <p:sp>
        <p:nvSpPr>
          <p:cNvPr id="40963" name="Slide Image Placeholder 5"/>
          <p:cNvSpPr>
            <a:spLocks noGrp="1" noRot="1" noChangeAspect="1" noTextEdit="1"/>
          </p:cNvSpPr>
          <p:nvPr>
            <p:ph type="sldImg"/>
          </p:nvPr>
        </p:nvSpPr>
        <p:spPr bwMode="auto">
          <a:xfrm>
            <a:off x="533400" y="460375"/>
            <a:ext cx="3144838" cy="23590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Tree>
    <p:extLst>
      <p:ext uri="{BB962C8B-B14F-4D97-AF65-F5344CB8AC3E}">
        <p14:creationId xmlns:p14="http://schemas.microsoft.com/office/powerpoint/2010/main" val="2042169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spcBef>
                <a:spcPct val="0"/>
              </a:spcBef>
              <a:buFont typeface="+mj-lt" charset="0"/>
              <a:buNone/>
            </a:pPr>
            <a:r>
              <a:rPr lang="zh-CHS" altLang="en-US">
                <a:latin typeface="微软雅黑" charset="0"/>
                <a:ea typeface="微软雅黑" charset="0"/>
              </a:rPr>
              <a:t>文章分四个部分来讲，首先简单介绍摘要以及科普一下</a:t>
            </a:r>
            <a:r>
              <a:rPr lang="en-US" altLang="zh-CHS">
                <a:latin typeface="微软雅黑" charset="0"/>
                <a:ea typeface="微软雅黑" charset="0"/>
              </a:rPr>
              <a:t>Hbase</a:t>
            </a:r>
            <a:r>
              <a:rPr lang="zh-CHS" altLang="en-US">
                <a:latin typeface="微软雅黑" charset="0"/>
                <a:ea typeface="微软雅黑" charset="0"/>
              </a:rPr>
              <a:t>与</a:t>
            </a:r>
            <a:r>
              <a:rPr lang="en-US" altLang="zh-CHS">
                <a:latin typeface="微软雅黑" charset="0"/>
                <a:ea typeface="微软雅黑" charset="0"/>
              </a:rPr>
              <a:t>EHR</a:t>
            </a:r>
            <a:r>
              <a:rPr lang="zh-CHS" altLang="en-US">
                <a:latin typeface="微软雅黑" charset="0"/>
                <a:ea typeface="微软雅黑" charset="0"/>
              </a:rPr>
              <a:t>的相关概念，然后就</a:t>
            </a:r>
            <a:r>
              <a:rPr lang="en-US" altLang="zh-CHS">
                <a:latin typeface="微软雅黑" charset="0"/>
                <a:ea typeface="微软雅黑" charset="0"/>
              </a:rPr>
              <a:t>Hbase</a:t>
            </a:r>
            <a:r>
              <a:rPr lang="zh-CHS" altLang="en-US">
                <a:latin typeface="微软雅黑" charset="0"/>
                <a:ea typeface="微软雅黑" charset="0"/>
              </a:rPr>
              <a:t>的特性做分析，最后介绍</a:t>
            </a:r>
            <a:r>
              <a:rPr lang="en-US" altLang="zh-CHS">
                <a:latin typeface="微软雅黑" charset="0"/>
                <a:ea typeface="微软雅黑" charset="0"/>
              </a:rPr>
              <a:t>EHR</a:t>
            </a:r>
            <a:r>
              <a:rPr lang="zh-CHS" altLang="en-US">
                <a:latin typeface="微软雅黑" charset="0"/>
                <a:ea typeface="微软雅黑" charset="0"/>
              </a:rPr>
              <a:t>电子医疗数据应用点特征，以及二者结合的可行性与优越性。</a:t>
            </a:r>
          </a:p>
        </p:txBody>
      </p:sp>
      <p:sp>
        <p:nvSpPr>
          <p:cNvPr id="24579" name="Slide Image Placeholder 5"/>
          <p:cNvSpPr>
            <a:spLocks noGrp="1" noRot="1" noChangeAspect="1" noTextEdit="1"/>
          </p:cNvSpPr>
          <p:nvPr>
            <p:ph type="sldImg"/>
          </p:nvPr>
        </p:nvSpPr>
        <p:spPr bwMode="auto">
          <a:xfrm>
            <a:off x="533400" y="460375"/>
            <a:ext cx="3144838" cy="23590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Tree>
    <p:extLst>
      <p:ext uri="{BB962C8B-B14F-4D97-AF65-F5344CB8AC3E}">
        <p14:creationId xmlns:p14="http://schemas.microsoft.com/office/powerpoint/2010/main" val="1957400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HS" altLang="en-US" dirty="0" smtClean="0">
                <a:latin typeface="Arial" charset="0"/>
              </a:rPr>
              <a:t>它可以用来对大规模的文本集建立全文索引。索引存储了词语在文本中出现的频率和位置。</a:t>
            </a:r>
          </a:p>
        </p:txBody>
      </p:sp>
      <p:sp>
        <p:nvSpPr>
          <p:cNvPr id="4" name="幻灯片编号占位符 3"/>
          <p:cNvSpPr>
            <a:spLocks noGrp="1"/>
          </p:cNvSpPr>
          <p:nvPr>
            <p:ph type="sldNum" sz="quarter" idx="10"/>
          </p:nvPr>
        </p:nvSpPr>
        <p:spPr/>
        <p:txBody>
          <a:bodyPr/>
          <a:lstStyle/>
          <a:p>
            <a:fld id="{B26D1F3D-E1EE-BB4D-9AE4-8CA24582E27E}" type="slidenum">
              <a:rPr lang="en-US" altLang="zh-CHS" smtClean="0"/>
              <a:pPr/>
              <a:t>44</a:t>
            </a:fld>
            <a:endParaRPr lang="en-US" altLang="zh-CHS"/>
          </a:p>
        </p:txBody>
      </p:sp>
    </p:spTree>
    <p:extLst>
      <p:ext uri="{BB962C8B-B14F-4D97-AF65-F5344CB8AC3E}">
        <p14:creationId xmlns:p14="http://schemas.microsoft.com/office/powerpoint/2010/main" val="18410766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HS" altLang="en-US" dirty="0"/>
          </a:p>
        </p:txBody>
      </p:sp>
      <p:sp>
        <p:nvSpPr>
          <p:cNvPr id="4" name="幻灯片编号占位符 3"/>
          <p:cNvSpPr>
            <a:spLocks noGrp="1"/>
          </p:cNvSpPr>
          <p:nvPr>
            <p:ph type="sldNum" sz="quarter" idx="10"/>
          </p:nvPr>
        </p:nvSpPr>
        <p:spPr/>
        <p:txBody>
          <a:bodyPr/>
          <a:lstStyle/>
          <a:p>
            <a:fld id="{B26D1F3D-E1EE-BB4D-9AE4-8CA24582E27E}" type="slidenum">
              <a:rPr lang="en-US" altLang="zh-CHS" smtClean="0"/>
              <a:pPr/>
              <a:t>45</a:t>
            </a:fld>
            <a:endParaRPr lang="en-US" altLang="zh-CHS"/>
          </a:p>
        </p:txBody>
      </p:sp>
    </p:spTree>
    <p:extLst>
      <p:ext uri="{BB962C8B-B14F-4D97-AF65-F5344CB8AC3E}">
        <p14:creationId xmlns:p14="http://schemas.microsoft.com/office/powerpoint/2010/main" val="20269002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HS" altLang="en-US" dirty="0" smtClean="0">
                <a:latin typeface="Arial" charset="0"/>
              </a:rPr>
              <a:t>2、利用HBase的分布式结构，我们的框架</a:t>
            </a:r>
          </a:p>
          <a:p>
            <a:r>
              <a:rPr lang="zh-CHS" altLang="en-US" dirty="0" smtClean="0">
                <a:latin typeface="Arial" charset="0"/>
              </a:rPr>
              <a:t>3、由于索引直接存储在HBase表上，通过行作为粒度访问，方案</a:t>
            </a:r>
          </a:p>
        </p:txBody>
      </p:sp>
      <p:sp>
        <p:nvSpPr>
          <p:cNvPr id="4" name="幻灯片编号占位符 3"/>
          <p:cNvSpPr>
            <a:spLocks noGrp="1"/>
          </p:cNvSpPr>
          <p:nvPr>
            <p:ph type="sldNum" sz="quarter" idx="10"/>
          </p:nvPr>
        </p:nvSpPr>
        <p:spPr/>
        <p:txBody>
          <a:bodyPr/>
          <a:lstStyle/>
          <a:p>
            <a:fld id="{B26D1F3D-E1EE-BB4D-9AE4-8CA24582E27E}" type="slidenum">
              <a:rPr lang="en-US" altLang="zh-CHS" smtClean="0"/>
              <a:pPr/>
              <a:t>46</a:t>
            </a:fld>
            <a:endParaRPr lang="en-US" altLang="zh-CHS"/>
          </a:p>
        </p:txBody>
      </p:sp>
    </p:spTree>
    <p:extLst>
      <p:ext uri="{BB962C8B-B14F-4D97-AF65-F5344CB8AC3E}">
        <p14:creationId xmlns:p14="http://schemas.microsoft.com/office/powerpoint/2010/main" val="18454623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HS" altLang="en-US" dirty="0" smtClean="0">
                <a:latin typeface="Arial" charset="0"/>
              </a:rPr>
              <a:t>表被分割成区域，HBase管理员将区域被分配给不同的区域服务器。区域被进一步分割成存储单元存储column families，存储单元作为文件存储在Hadoop Distributed File System。HDFS的数据复制确保了HBase的高度可用性。在HBase运行时，zookeeper用于调整管理员和regionsever的活动</a:t>
            </a:r>
          </a:p>
          <a:p>
            <a:r>
              <a:rPr lang="zh-CHS" altLang="en-US" dirty="0" smtClean="0">
                <a:latin typeface="Arial" charset="0"/>
              </a:rPr>
              <a:t>HBase不提供搜索单元数据的原生算法，当前的一些工作对HBase表建立索引的工作也只针对于基本字段如字符串、数字等。</a:t>
            </a:r>
          </a:p>
        </p:txBody>
      </p:sp>
      <p:sp>
        <p:nvSpPr>
          <p:cNvPr id="4" name="幻灯片编号占位符 3"/>
          <p:cNvSpPr>
            <a:spLocks noGrp="1"/>
          </p:cNvSpPr>
          <p:nvPr>
            <p:ph type="sldNum" sz="quarter" idx="10"/>
          </p:nvPr>
        </p:nvSpPr>
        <p:spPr/>
        <p:txBody>
          <a:bodyPr/>
          <a:lstStyle/>
          <a:p>
            <a:fld id="{B26D1F3D-E1EE-BB4D-9AE4-8CA24582E27E}" type="slidenum">
              <a:rPr lang="en-US" altLang="zh-CHS" smtClean="0"/>
              <a:pPr/>
              <a:t>48</a:t>
            </a:fld>
            <a:endParaRPr lang="en-US" altLang="zh-CHS"/>
          </a:p>
        </p:txBody>
      </p:sp>
    </p:spTree>
    <p:extLst>
      <p:ext uri="{BB962C8B-B14F-4D97-AF65-F5344CB8AC3E}">
        <p14:creationId xmlns:p14="http://schemas.microsoft.com/office/powerpoint/2010/main" val="9857788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9938" name="幻灯片图像占位符 1"/>
          <p:cNvSpPr>
            <a:spLocks noGrp="1" noRot="1" noChangeAspect="1" noChangeArrowheads="1" noTextEdit="1"/>
          </p:cNvSpPr>
          <p:nvPr>
            <p:ph type="sldImg" idx="4294967295"/>
          </p:nvPr>
        </p:nvSpPr>
        <p:spPr>
          <a:xfrm>
            <a:off x="2147483647" y="0"/>
            <a:ext cx="0" cy="2147483647"/>
          </a:xfrm>
          <a:ln>
            <a:solidFill>
              <a:srgbClr val="000000"/>
            </a:solidFill>
            <a:miter lim="800000"/>
            <a:headEnd/>
            <a:tailEnd/>
          </a:ln>
        </p:spPr>
      </p:sp>
      <p:sp>
        <p:nvSpPr>
          <p:cNvPr id="39939" name="备注占位符 2"/>
          <p:cNvSpPr>
            <a:spLocks noGrp="1" noRot="1" noChangeAspect="1" noChangeArrowheads="1"/>
          </p:cNvSpPr>
          <p:nvPr>
            <p:ph type="body" idx="1"/>
          </p:nvPr>
        </p:nvSpPr>
        <p:spPr bwMode="auto">
          <a:xfrm>
            <a:off x="822325" y="1846263"/>
            <a:ext cx="7543800" cy="40227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HS" altLang="en-US">
                <a:latin typeface="Calibri" charset="0"/>
                <a:sym typeface="Calibri" charset="0"/>
              </a:rPr>
              <a:t>have operators that complete search activities, but the search is done by scanning the dataset with a MapReduce program and selecting the data of interests</a:t>
            </a:r>
          </a:p>
        </p:txBody>
      </p:sp>
    </p:spTree>
    <p:extLst>
      <p:ext uri="{BB962C8B-B14F-4D97-AF65-F5344CB8AC3E}">
        <p14:creationId xmlns:p14="http://schemas.microsoft.com/office/powerpoint/2010/main" val="529998305"/>
      </p:ext>
    </p:extLst>
  </p:cSld>
  <p:clrMapOvr>
    <a:overrideClrMapping bg1="lt1" tx1="dk1" bg2="lt2" tx2="dk2" accent1="accent1" accent2="accent2" accent3="accent3" accent4="accent4" accent5="accent5" accent6="accent6" hlink="hlink" folHlink="folHlink"/>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4034" name="幻灯片图像占位符 1"/>
          <p:cNvSpPr>
            <a:spLocks noGrp="1" noRot="1" noChangeAspect="1" noChangeArrowheads="1" noTextEdit="1"/>
          </p:cNvSpPr>
          <p:nvPr>
            <p:ph type="sldImg" idx="4294967295"/>
          </p:nvPr>
        </p:nvSpPr>
        <p:spPr>
          <a:xfrm>
            <a:off x="2147483647" y="0"/>
            <a:ext cx="0" cy="2147483647"/>
          </a:xfrm>
          <a:ln>
            <a:solidFill>
              <a:srgbClr val="000000"/>
            </a:solidFill>
            <a:miter lim="800000"/>
            <a:headEnd/>
            <a:tailEnd/>
          </a:ln>
        </p:spPr>
      </p:sp>
      <p:sp>
        <p:nvSpPr>
          <p:cNvPr id="44035" name="备注占位符 2"/>
          <p:cNvSpPr>
            <a:spLocks noGrp="1" noRot="1" noChangeAspect="1" noChangeArrowheads="1"/>
          </p:cNvSpPr>
          <p:nvPr>
            <p:ph type="body" idx="1"/>
          </p:nvPr>
        </p:nvSpPr>
        <p:spPr bwMode="auto">
          <a:xfrm>
            <a:off x="822325" y="1846263"/>
            <a:ext cx="7543800" cy="40227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HS" altLang="en-US">
                <a:latin typeface="Arial" charset="0"/>
              </a:rPr>
              <a:t>looking for a book written by Radiohead which contains "computer" in the title and "Let down"in the text.</a:t>
            </a:r>
          </a:p>
        </p:txBody>
      </p:sp>
    </p:spTree>
    <p:extLst>
      <p:ext uri="{BB962C8B-B14F-4D97-AF65-F5344CB8AC3E}">
        <p14:creationId xmlns:p14="http://schemas.microsoft.com/office/powerpoint/2010/main" val="322320049"/>
      </p:ext>
    </p:extLst>
  </p:cSld>
  <p:clrMapOvr>
    <a:overrideClrMapping bg1="lt1" tx1="dk1" bg2="lt2" tx2="dk2" accent1="accent1" accent2="accent2" accent3="accent3" accent4="accent4" accent5="accent5" accent6="accent6" hlink="hlink" folHlink="folHlink"/>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6082" name="幻灯片图像占位符 1"/>
          <p:cNvSpPr>
            <a:spLocks noGrp="1" noRot="1" noChangeAspect="1" noChangeArrowheads="1" noTextEdit="1"/>
          </p:cNvSpPr>
          <p:nvPr>
            <p:ph type="sldImg" idx="4294967295"/>
          </p:nvPr>
        </p:nvSpPr>
        <p:spPr>
          <a:xfrm>
            <a:off x="2147483647" y="0"/>
            <a:ext cx="0" cy="2147483647"/>
          </a:xfrm>
          <a:ln>
            <a:solidFill>
              <a:srgbClr val="000000"/>
            </a:solidFill>
            <a:miter lim="800000"/>
            <a:headEnd/>
            <a:tailEnd/>
          </a:ln>
        </p:spPr>
      </p:sp>
      <p:sp>
        <p:nvSpPr>
          <p:cNvPr id="46083" name="备注占位符 2"/>
          <p:cNvSpPr>
            <a:spLocks noGrp="1" noRot="1" noChangeAspect="1" noChangeArrowheads="1"/>
          </p:cNvSpPr>
          <p:nvPr>
            <p:ph type="body" idx="1"/>
          </p:nvPr>
        </p:nvSpPr>
        <p:spPr bwMode="auto">
          <a:xfrm>
            <a:off x="820738" y="1844675"/>
            <a:ext cx="7543800" cy="40227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HS" altLang="en-US">
                <a:latin typeface="Arial" charset="0"/>
              </a:rPr>
              <a:t>由于</a:t>
            </a:r>
            <a:r>
              <a:rPr lang="en-US" altLang="zh-CHS">
                <a:latin typeface="Arial" charset="0"/>
              </a:rPr>
              <a:t>Hbase</a:t>
            </a:r>
            <a:r>
              <a:rPr lang="zh-CHS" altLang="en-US">
                <a:latin typeface="Arial" charset="0"/>
              </a:rPr>
              <a:t>的分布式结构，索引表被分割成多个区域，每个区域又被分配给所有的区域服务器，因此整个索引系统的吞吐量</a:t>
            </a:r>
            <a:endParaRPr lang="en-US" altLang="zh-CHS">
              <a:latin typeface="Arial" charset="0"/>
            </a:endParaRPr>
          </a:p>
          <a:p>
            <a:r>
              <a:rPr lang="zh-CHS" altLang="en-US">
                <a:latin typeface="Arial" charset="0"/>
              </a:rPr>
              <a:t>由于</a:t>
            </a:r>
            <a:r>
              <a:rPr lang="en-US" altLang="zh-CHS">
                <a:latin typeface="Arial" charset="0"/>
              </a:rPr>
              <a:t>HDFS</a:t>
            </a:r>
            <a:r>
              <a:rPr lang="zh-CHS" altLang="en-US">
                <a:latin typeface="Arial" charset="0"/>
              </a:rPr>
              <a:t>的数据复制，索引数据具有高度可用性，因此它的</a:t>
            </a:r>
            <a:endParaRPr lang="en-US" altLang="zh-CHS">
              <a:latin typeface="Arial" charset="0"/>
            </a:endParaRPr>
          </a:p>
          <a:p>
            <a:r>
              <a:rPr lang="en-US" altLang="zh-CHS">
                <a:latin typeface="Arial" charset="0"/>
              </a:rPr>
              <a:t>hadoop</a:t>
            </a:r>
            <a:r>
              <a:rPr lang="zh-CHS" altLang="en-US">
                <a:latin typeface="Arial" charset="0"/>
              </a:rPr>
              <a:t>本身支持以</a:t>
            </a:r>
            <a:r>
              <a:rPr lang="en-US" altLang="zh-CHS">
                <a:latin typeface="Arial" charset="0"/>
              </a:rPr>
              <a:t>Hbase</a:t>
            </a:r>
            <a:r>
              <a:rPr lang="zh-CHS" altLang="en-US">
                <a:latin typeface="Arial" charset="0"/>
              </a:rPr>
              <a:t>的表作为输入的</a:t>
            </a:r>
            <a:r>
              <a:rPr lang="en-US" altLang="zh-CHS">
                <a:latin typeface="Arial" charset="0"/>
              </a:rPr>
              <a:t>mapreduce</a:t>
            </a:r>
            <a:r>
              <a:rPr lang="zh-CHS" altLang="en-US">
                <a:latin typeface="Arial" charset="0"/>
              </a:rPr>
              <a:t>的任务，我们可以设计</a:t>
            </a:r>
            <a:r>
              <a:rPr lang="en-US" altLang="zh-CHS">
                <a:latin typeface="Arial" charset="0"/>
              </a:rPr>
              <a:t>mapreduce</a:t>
            </a:r>
            <a:r>
              <a:rPr lang="zh-CHS" altLang="en-US">
                <a:latin typeface="Arial" charset="0"/>
              </a:rPr>
              <a:t>程序来并行建立索引表，这样索引的速度会十分迅速。一旦索引表建立完成，我们可以通过在索引表上运行</a:t>
            </a:r>
            <a:r>
              <a:rPr lang="en-US" altLang="zh-CHS">
                <a:latin typeface="Arial" charset="0"/>
              </a:rPr>
              <a:t>mapreduce</a:t>
            </a:r>
            <a:r>
              <a:rPr lang="zh-CHS" altLang="en-US">
                <a:latin typeface="Arial" charset="0"/>
              </a:rPr>
              <a:t>的任务进行数据分析</a:t>
            </a:r>
            <a:endParaRPr lang="en-US" altLang="zh-CHS">
              <a:latin typeface="Arial" charset="0"/>
            </a:endParaRPr>
          </a:p>
          <a:p>
            <a:r>
              <a:rPr lang="en-US" altLang="zh-CHS">
                <a:latin typeface="Arial" charset="0"/>
              </a:rPr>
              <a:t>Hbase</a:t>
            </a:r>
            <a:r>
              <a:rPr lang="zh-CHS" altLang="en-US">
                <a:latin typeface="Arial" charset="0"/>
              </a:rPr>
              <a:t>提供了在行级别上的原子变化，索引数据通过词典的值这一粒度区分。这样的特性能够实时添加和删除文档并对系统的性能只带来很小的干扰。</a:t>
            </a:r>
          </a:p>
        </p:txBody>
      </p:sp>
    </p:spTree>
    <p:extLst>
      <p:ext uri="{BB962C8B-B14F-4D97-AF65-F5344CB8AC3E}">
        <p14:creationId xmlns:p14="http://schemas.microsoft.com/office/powerpoint/2010/main" val="1143767338"/>
      </p:ext>
    </p:extLst>
  </p:cSld>
  <p:clrMapOvr>
    <a:overrideClrMapping bg1="lt1" tx1="dk1" bg2="lt2" tx2="dk2" accent1="accent1" accent2="accent2" accent3="accent3" accent4="accent4" accent5="accent5" accent6="accent6" hlink="hlink" folHlink="folHlink"/>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8130" name="幻灯片图像占位符 1"/>
          <p:cNvSpPr>
            <a:spLocks noGrp="1" noRot="1" noChangeAspect="1" noChangeArrowheads="1" noTextEdit="1"/>
          </p:cNvSpPr>
          <p:nvPr>
            <p:ph type="sldImg" idx="4294967295"/>
          </p:nvPr>
        </p:nvSpPr>
        <p:spPr>
          <a:xfrm>
            <a:off x="2147483647" y="0"/>
            <a:ext cx="0" cy="2147483647"/>
          </a:xfrm>
          <a:ln>
            <a:solidFill>
              <a:srgbClr val="000000"/>
            </a:solidFill>
            <a:miter lim="800000"/>
            <a:headEnd/>
            <a:tailEnd/>
          </a:ln>
        </p:spPr>
      </p:sp>
      <p:sp>
        <p:nvSpPr>
          <p:cNvPr id="48131" name="备注占位符 2"/>
          <p:cNvSpPr>
            <a:spLocks noGrp="1" noRot="1" noChangeAspect="1" noChangeArrowheads="1"/>
          </p:cNvSpPr>
          <p:nvPr>
            <p:ph type="body" idx="1"/>
          </p:nvPr>
        </p:nvSpPr>
        <p:spPr bwMode="auto">
          <a:xfrm>
            <a:off x="820738" y="1844675"/>
            <a:ext cx="7543800" cy="40227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HS" altLang="en-US">
                <a:latin typeface="Arial" charset="0"/>
              </a:rPr>
              <a:t>第一步是构建一个动态的</a:t>
            </a:r>
            <a:r>
              <a:rPr lang="en-US" altLang="zh-CHS">
                <a:latin typeface="Arial" charset="0"/>
              </a:rPr>
              <a:t>Hbase</a:t>
            </a:r>
            <a:r>
              <a:rPr lang="zh-CHS" altLang="en-US">
                <a:latin typeface="Arial" charset="0"/>
              </a:rPr>
              <a:t>部署</a:t>
            </a:r>
            <a:endParaRPr lang="en-US" altLang="zh-CHS">
              <a:latin typeface="Arial" charset="0"/>
            </a:endParaRPr>
          </a:p>
          <a:p>
            <a:r>
              <a:rPr lang="zh-CHS" altLang="en-US">
                <a:latin typeface="Arial" charset="0"/>
              </a:rPr>
              <a:t>第二步将参考书目数据装载到</a:t>
            </a:r>
            <a:r>
              <a:rPr lang="en-US" altLang="zh-CHS">
                <a:latin typeface="Arial" charset="0"/>
              </a:rPr>
              <a:t>Hbase</a:t>
            </a:r>
            <a:r>
              <a:rPr lang="zh-CHS" altLang="en-US">
                <a:latin typeface="Arial" charset="0"/>
              </a:rPr>
              <a:t>表中</a:t>
            </a:r>
            <a:endParaRPr lang="en-US" altLang="zh-CHS">
              <a:latin typeface="Arial" charset="0"/>
            </a:endParaRPr>
          </a:p>
          <a:p>
            <a:r>
              <a:rPr lang="zh-CHS" altLang="en-US">
                <a:latin typeface="Arial" charset="0"/>
              </a:rPr>
              <a:t>第三步，由于参考书目中</a:t>
            </a:r>
            <a:r>
              <a:rPr lang="en-US" altLang="zh-CHS">
                <a:latin typeface="Arial" charset="0"/>
              </a:rPr>
              <a:t>text</a:t>
            </a:r>
            <a:r>
              <a:rPr lang="zh-CHS" altLang="en-US">
                <a:latin typeface="Arial" charset="0"/>
              </a:rPr>
              <a:t>和</a:t>
            </a:r>
            <a:r>
              <a:rPr lang="en-US" altLang="zh-CHS">
                <a:latin typeface="Arial" charset="0"/>
              </a:rPr>
              <a:t>image</a:t>
            </a:r>
            <a:r>
              <a:rPr lang="zh-CHS" altLang="en-US">
                <a:latin typeface="Arial" charset="0"/>
              </a:rPr>
              <a:t>的路径，因此将其作为输入将文本和图像数据装在</a:t>
            </a:r>
            <a:endParaRPr lang="en-US" altLang="zh-CHS">
              <a:latin typeface="Arial" charset="0"/>
            </a:endParaRPr>
          </a:p>
          <a:p>
            <a:r>
              <a:rPr lang="zh-CHS" altLang="en-US">
                <a:latin typeface="Arial" charset="0"/>
              </a:rPr>
              <a:t>第四部，对参考数目和文本数据建立</a:t>
            </a:r>
            <a:r>
              <a:rPr lang="en-US" altLang="zh-CHS">
                <a:latin typeface="Arial" charset="0"/>
              </a:rPr>
              <a:t>luncene</a:t>
            </a:r>
            <a:r>
              <a:rPr lang="zh-CHS" altLang="en-US">
                <a:latin typeface="Arial" charset="0"/>
              </a:rPr>
              <a:t>文本索引，存储</a:t>
            </a:r>
            <a:endParaRPr lang="en-US" altLang="zh-CHS">
              <a:latin typeface="Arial" charset="0"/>
            </a:endParaRPr>
          </a:p>
          <a:p>
            <a:r>
              <a:rPr lang="zh-CHS" altLang="en-US">
                <a:latin typeface="Arial" charset="0"/>
              </a:rPr>
              <a:t>最后，进行性能测试</a:t>
            </a:r>
            <a:endParaRPr lang="en-US" altLang="zh-CHS">
              <a:latin typeface="Arial" charset="0"/>
            </a:endParaRPr>
          </a:p>
        </p:txBody>
      </p:sp>
    </p:spTree>
    <p:extLst>
      <p:ext uri="{BB962C8B-B14F-4D97-AF65-F5344CB8AC3E}">
        <p14:creationId xmlns:p14="http://schemas.microsoft.com/office/powerpoint/2010/main" val="973204606"/>
      </p:ext>
    </p:extLst>
  </p:cSld>
  <p:clrMapOvr>
    <a:overrideClrMapping bg1="lt1" tx1="dk1" bg2="lt2" tx2="dk2" accent1="accent1" accent2="accent2" accent3="accent3" accent4="accent4" accent5="accent5" accent6="accent6" hlink="hlink" folHlink="folHlink"/>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0178" name="幻灯片图像占位符 1"/>
          <p:cNvSpPr>
            <a:spLocks noGrp="1" noRot="1" noChangeAspect="1" noChangeArrowheads="1" noTextEdit="1"/>
          </p:cNvSpPr>
          <p:nvPr>
            <p:ph type="sldImg" idx="4294967295"/>
          </p:nvPr>
        </p:nvSpPr>
        <p:spPr>
          <a:xfrm>
            <a:off x="2147483647" y="0"/>
            <a:ext cx="0" cy="2147483647"/>
          </a:xfrm>
          <a:ln>
            <a:solidFill>
              <a:srgbClr val="000000"/>
            </a:solidFill>
            <a:miter lim="800000"/>
            <a:headEnd/>
            <a:tailEnd/>
          </a:ln>
        </p:spPr>
      </p:sp>
      <p:sp>
        <p:nvSpPr>
          <p:cNvPr id="50179" name="备注占位符 2"/>
          <p:cNvSpPr>
            <a:spLocks noGrp="1" noRot="1" noChangeAspect="1" noChangeArrowheads="1"/>
          </p:cNvSpPr>
          <p:nvPr>
            <p:ph type="body" idx="1"/>
          </p:nvPr>
        </p:nvSpPr>
        <p:spPr bwMode="auto">
          <a:xfrm>
            <a:off x="820738" y="1844675"/>
            <a:ext cx="7543800" cy="40227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HS" altLang="en-US">
                <a:latin typeface="Arial" charset="0"/>
              </a:rPr>
              <a:t>MyHadoop : a software package that can be used to dynamically construct a distributed Hadoop deployment in an HPC environment</a:t>
            </a:r>
          </a:p>
          <a:p>
            <a:r>
              <a:rPr lang="zh-CHS" altLang="en-US">
                <a:latin typeface="Arial" charset="0"/>
              </a:rPr>
              <a:t>We modified the MyHadoop [12] software to complete the dynamic HBase deployment task.</a:t>
            </a:r>
          </a:p>
        </p:txBody>
      </p:sp>
    </p:spTree>
    <p:extLst>
      <p:ext uri="{BB962C8B-B14F-4D97-AF65-F5344CB8AC3E}">
        <p14:creationId xmlns:p14="http://schemas.microsoft.com/office/powerpoint/2010/main" val="151188314"/>
      </p:ext>
    </p:extLst>
  </p:cSld>
  <p:clrMapOvr>
    <a:overrideClrMapping bg1="lt1" tx1="dk1" bg2="lt2" tx2="dk2" accent1="accent1" accent2="accent2" accent3="accent3" accent4="accent4" accent5="accent5" accent6="accent6" hlink="hlink" folHlink="folHlink"/>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idx="4294967295"/>
          </p:nvPr>
        </p:nvSpPr>
        <p:spPr>
          <a:xfrm>
            <a:off x="2147483647" y="0"/>
            <a:ext cx="0" cy="2147483647"/>
          </a:xfrm>
          <a:ln>
            <a:solidFill>
              <a:srgbClr val="000000"/>
            </a:solidFill>
            <a:miter lim="800000"/>
            <a:headEnd/>
            <a:tailEnd/>
          </a:ln>
        </p:spPr>
      </p:sp>
      <p:sp>
        <p:nvSpPr>
          <p:cNvPr id="52227" name="备注占位符 2"/>
          <p:cNvSpPr>
            <a:spLocks noGrp="1" noRot="1" noChangeAspect="1" noChangeArrowheads="1"/>
          </p:cNvSpPr>
          <p:nvPr>
            <p:ph type="body" idx="1"/>
          </p:nvPr>
        </p:nvSpPr>
        <p:spPr bwMode="auto">
          <a:xfrm>
            <a:off x="819150" y="1844675"/>
            <a:ext cx="7543800" cy="40227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HS" altLang="en-US">
                <a:latin typeface="Arial" charset="0"/>
              </a:rPr>
              <a:t>MyHadoop : a software package that can be used to dynamically construct a distributed Hadoop deployment in an HPC environment</a:t>
            </a:r>
          </a:p>
          <a:p>
            <a:r>
              <a:rPr lang="zh-CHS" altLang="en-US">
                <a:latin typeface="Arial" charset="0"/>
              </a:rPr>
              <a:t>We modified the MyHadoop [12] software to complete the dynamic HBase deployment task.</a:t>
            </a:r>
          </a:p>
        </p:txBody>
      </p:sp>
    </p:spTree>
    <p:extLst>
      <p:ext uri="{BB962C8B-B14F-4D97-AF65-F5344CB8AC3E}">
        <p14:creationId xmlns:p14="http://schemas.microsoft.com/office/powerpoint/2010/main" val="1627617405"/>
      </p:ext>
    </p:extLst>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66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HS">
                <a:latin typeface="微软雅黑" charset="0"/>
              </a:rPr>
              <a:t>1 </a:t>
            </a:r>
            <a:r>
              <a:rPr lang="zh-CHS" altLang="en-US">
                <a:latin typeface="微软雅黑" charset="0"/>
              </a:rPr>
              <a:t>首先要知道什么是</a:t>
            </a:r>
            <a:r>
              <a:rPr lang="en-US" altLang="zh-CHS">
                <a:latin typeface="微软雅黑" charset="0"/>
              </a:rPr>
              <a:t>Hbase</a:t>
            </a:r>
          </a:p>
          <a:p>
            <a:r>
              <a:rPr lang="en-US" altLang="zh-CHS">
                <a:latin typeface="微软雅黑" charset="0"/>
              </a:rPr>
              <a:t>Hbase</a:t>
            </a:r>
            <a:r>
              <a:rPr lang="zh-CHS" altLang="en-US">
                <a:latin typeface="微软雅黑" charset="0"/>
              </a:rPr>
              <a:t>是基于</a:t>
            </a:r>
            <a:r>
              <a:rPr lang="en-US" altLang="zh-CHS">
                <a:latin typeface="微软雅黑" charset="0"/>
              </a:rPr>
              <a:t>Hadoop HDFS</a:t>
            </a:r>
            <a:r>
              <a:rPr lang="zh-CHS" altLang="en-US">
                <a:latin typeface="微软雅黑" charset="0"/>
              </a:rPr>
              <a:t>的一款面向列存储的分布式数据库，它实际上是谷歌</a:t>
            </a:r>
            <a:r>
              <a:rPr lang="en-US" altLang="zh-CHS">
                <a:latin typeface="微软雅黑" charset="0"/>
              </a:rPr>
              <a:t>Big table</a:t>
            </a:r>
            <a:r>
              <a:rPr lang="zh-CHS" altLang="en-US">
                <a:latin typeface="微软雅黑" charset="0"/>
              </a:rPr>
              <a:t>的一项开源实现项目。</a:t>
            </a:r>
            <a:endParaRPr lang="en-US" altLang="zh-CHS">
              <a:latin typeface="微软雅黑" charset="0"/>
            </a:endParaRPr>
          </a:p>
          <a:p>
            <a:r>
              <a:rPr lang="zh-CHS" altLang="en-US">
                <a:latin typeface="微软雅黑" charset="0"/>
              </a:rPr>
              <a:t>什么是分布式数据库，它被设计成一个服务器集群上运行，而不是单台服务器，集群中的每个服务器提供一部分的存储空间、缓存和计算能力，这个解释了分布式的概念。</a:t>
            </a:r>
            <a:endParaRPr lang="en-US" altLang="zh-CHS">
              <a:latin typeface="微软雅黑" charset="0"/>
            </a:endParaRPr>
          </a:p>
          <a:p>
            <a:r>
              <a:rPr lang="zh-CHS" altLang="en-US">
                <a:latin typeface="微软雅黑" charset="0"/>
              </a:rPr>
              <a:t>刚才还提到一个面向列存储这样一个概念，它跟面向行存储相对，面向列存储是把数据库中的列作为存储单元，物理存储时列数据是相邻的。</a:t>
            </a:r>
            <a:endParaRPr lang="en-US" altLang="zh-CHS">
              <a:latin typeface="微软雅黑" charset="0"/>
            </a:endParaRPr>
          </a:p>
          <a:p>
            <a:r>
              <a:rPr lang="zh-CHS" altLang="en-US">
                <a:latin typeface="微软雅黑" charset="0"/>
              </a:rPr>
              <a:t>另外，</a:t>
            </a:r>
            <a:r>
              <a:rPr lang="en-US" altLang="zh-CHS">
                <a:latin typeface="微软雅黑" charset="0"/>
              </a:rPr>
              <a:t>Hbase</a:t>
            </a:r>
            <a:r>
              <a:rPr lang="zh-CHS" altLang="en-US">
                <a:latin typeface="微软雅黑" charset="0"/>
              </a:rPr>
              <a:t>不同于我们经常接触的关系数据库，包括</a:t>
            </a:r>
            <a:r>
              <a:rPr lang="en-US" altLang="zh-CHS">
                <a:latin typeface="微软雅黑" charset="0"/>
              </a:rPr>
              <a:t>MySQL</a:t>
            </a:r>
            <a:r>
              <a:rPr lang="zh-CHS" altLang="en-US">
                <a:latin typeface="微软雅黑" charset="0"/>
              </a:rPr>
              <a:t>，</a:t>
            </a:r>
            <a:r>
              <a:rPr lang="en-US" altLang="zh-CHS">
                <a:latin typeface="微软雅黑" charset="0"/>
              </a:rPr>
              <a:t>oracle</a:t>
            </a:r>
            <a:r>
              <a:rPr lang="zh-CHS" altLang="en-US">
                <a:latin typeface="微软雅黑" charset="0"/>
              </a:rPr>
              <a:t>这类，它不用</a:t>
            </a:r>
            <a:r>
              <a:rPr lang="en-US" altLang="zh-CHS">
                <a:latin typeface="微软雅黑" charset="0"/>
              </a:rPr>
              <a:t>SQL</a:t>
            </a:r>
            <a:r>
              <a:rPr lang="zh-CHS" altLang="en-US">
                <a:latin typeface="微软雅黑" charset="0"/>
              </a:rPr>
              <a:t>语言，也不强调数据间的关系，并且不允许跨行的事务，你可以在一行的某一列存储一个整数而在另一行的同一列存储字符串。</a:t>
            </a:r>
            <a:endParaRPr lang="en-US" altLang="zh-CHS">
              <a:latin typeface="微软雅黑" charset="0"/>
            </a:endParaRPr>
          </a:p>
          <a:p>
            <a:endParaRPr lang="en-US" altLang="zh-CHS">
              <a:latin typeface="微软雅黑" charset="0"/>
            </a:endParaRPr>
          </a:p>
          <a:p>
            <a:r>
              <a:rPr lang="en-US" altLang="zh-CHS">
                <a:latin typeface="微软雅黑" charset="0"/>
              </a:rPr>
              <a:t>2 </a:t>
            </a:r>
            <a:r>
              <a:rPr lang="zh-CHS" altLang="en-US">
                <a:latin typeface="微软雅黑" charset="0"/>
              </a:rPr>
              <a:t>了解一下电子医疗数据</a:t>
            </a:r>
            <a:endParaRPr lang="en-US" altLang="zh-CHS">
              <a:latin typeface="微软雅黑" charset="0"/>
            </a:endParaRPr>
          </a:p>
          <a:p>
            <a:r>
              <a:rPr lang="zh-CHS" altLang="en-US">
                <a:latin typeface="微软雅黑" charset="0"/>
              </a:rPr>
              <a:t>电子医疗数据或者叫电子健康档案，是衡量人们健康相关的一系列数据集合。</a:t>
            </a:r>
            <a:endParaRPr lang="en-US" altLang="zh-CHS">
              <a:latin typeface="微软雅黑" charset="0"/>
            </a:endParaRPr>
          </a:p>
        </p:txBody>
      </p:sp>
      <p:sp>
        <p:nvSpPr>
          <p:cNvPr id="266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26ED6F72-7F42-4543-AC68-9722172EE46B}" type="slidenum">
              <a:rPr lang="en-US" altLang="zh-CHS">
                <a:latin typeface="微软雅黑" charset="0"/>
                <a:ea typeface="微软雅黑" charset="0"/>
              </a:rPr>
              <a:pPr/>
              <a:t>6</a:t>
            </a:fld>
            <a:endParaRPr lang="en-US" altLang="zh-CHS">
              <a:latin typeface="微软雅黑" charset="0"/>
              <a:ea typeface="微软雅黑" charset="0"/>
            </a:endParaRPr>
          </a:p>
        </p:txBody>
      </p:sp>
    </p:spTree>
    <p:extLst>
      <p:ext uri="{BB962C8B-B14F-4D97-AF65-F5344CB8AC3E}">
        <p14:creationId xmlns:p14="http://schemas.microsoft.com/office/powerpoint/2010/main" val="20068119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4274" name="幻灯片图像占位符 1"/>
          <p:cNvSpPr>
            <a:spLocks noGrp="1" noRot="1" noChangeAspect="1" noChangeArrowheads="1" noTextEdit="1"/>
          </p:cNvSpPr>
          <p:nvPr>
            <p:ph type="sldImg" idx="4294967295"/>
          </p:nvPr>
        </p:nvSpPr>
        <p:spPr>
          <a:xfrm>
            <a:off x="0" y="0"/>
            <a:ext cx="0" cy="0"/>
          </a:xfrm>
          <a:ln>
            <a:solidFill>
              <a:srgbClr val="000000"/>
            </a:solidFill>
            <a:miter lim="800000"/>
            <a:headEnd/>
            <a:tailEnd/>
          </a:ln>
        </p:spPr>
      </p:sp>
      <p:sp>
        <p:nvSpPr>
          <p:cNvPr id="54275" name="备注占位符 2"/>
          <p:cNvSpPr>
            <a:spLocks noGrp="1" noRot="1" noChangeAspect="1" noChangeArrowheads="1"/>
          </p:cNvSpPr>
          <p:nvPr>
            <p:ph type="body" idx="1"/>
          </p:nvPr>
        </p:nvSpPr>
        <p:spPr bwMode="auto">
          <a:xfrm>
            <a:off x="822325" y="1846263"/>
            <a:ext cx="7543800" cy="40227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zh-CHS" altLang="en-US">
              <a:latin typeface="Arial" charset="0"/>
            </a:endParaRPr>
          </a:p>
        </p:txBody>
      </p:sp>
    </p:spTree>
    <p:extLst>
      <p:ext uri="{BB962C8B-B14F-4D97-AF65-F5344CB8AC3E}">
        <p14:creationId xmlns:p14="http://schemas.microsoft.com/office/powerpoint/2010/main" val="621045389"/>
      </p:ext>
    </p:extLst>
  </p:cSld>
  <p:clrMapOvr>
    <a:overrideClrMapping bg1="lt1" tx1="dk1" bg2="lt2" tx2="dk2" accent1="accent1" accent2="accent2" accent3="accent3" accent4="accent4" accent5="accent5" accent6="accent6" hlink="hlink" folHlink="folHlink"/>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HS" dirty="0" err="1" smtClean="0"/>
              <a:t>HBase</a:t>
            </a:r>
            <a:r>
              <a:rPr lang="en-US" altLang="zh-CHS" dirty="0" smtClean="0"/>
              <a:t>(Hadoop Database)</a:t>
            </a:r>
            <a:r>
              <a:rPr lang="en-US" altLang="zh-CHS" dirty="0" err="1" smtClean="0"/>
              <a:t>是一个高可靠性、高性能、面向列、可伸缩的分布式存储系统，利用HBase技术可在廉价PC</a:t>
            </a:r>
            <a:r>
              <a:rPr lang="en-US" altLang="zh-CHS" dirty="0" smtClean="0"/>
              <a:t> Server上搭建起大规模结构化存储集群，Hypertable则是搜索引擎公司Zvents以Google发布的BigTable为基础，推出的一款开源分布式数据存储系统。这两类分布式存储系统通常被用于新兴互联网架构或者云计算、云存储架构中。</a:t>
            </a:r>
          </a:p>
        </p:txBody>
      </p:sp>
      <p:sp>
        <p:nvSpPr>
          <p:cNvPr id="4" name="幻灯片编号占位符 3"/>
          <p:cNvSpPr>
            <a:spLocks noGrp="1"/>
          </p:cNvSpPr>
          <p:nvPr>
            <p:ph type="sldNum" sz="quarter" idx="10"/>
          </p:nvPr>
        </p:nvSpPr>
        <p:spPr/>
        <p:txBody>
          <a:bodyPr/>
          <a:lstStyle/>
          <a:p>
            <a:fld id="{B26D1F3D-E1EE-BB4D-9AE4-8CA24582E27E}" type="slidenum">
              <a:rPr lang="en-US" altLang="zh-CHS" smtClean="0"/>
              <a:pPr/>
              <a:t>60</a:t>
            </a:fld>
            <a:endParaRPr lang="en-US" altLang="zh-CHS"/>
          </a:p>
        </p:txBody>
      </p:sp>
    </p:spTree>
    <p:extLst>
      <p:ext uri="{BB962C8B-B14F-4D97-AF65-F5344CB8AC3E}">
        <p14:creationId xmlns:p14="http://schemas.microsoft.com/office/powerpoint/2010/main" val="1515199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spcBef>
                <a:spcPct val="0"/>
              </a:spcBef>
              <a:buFont typeface="+mj-lt" charset="0"/>
              <a:buNone/>
            </a:pPr>
            <a:endParaRPr lang="zh-CHS" altLang="en-US" dirty="0">
              <a:latin typeface="微软雅黑" charset="0"/>
              <a:ea typeface="微软雅黑" charset="0"/>
            </a:endParaRPr>
          </a:p>
        </p:txBody>
      </p:sp>
      <p:sp>
        <p:nvSpPr>
          <p:cNvPr id="40963" name="Slide Image Placeholder 5"/>
          <p:cNvSpPr>
            <a:spLocks noGrp="1" noRot="1" noChangeAspect="1" noTextEdit="1"/>
          </p:cNvSpPr>
          <p:nvPr>
            <p:ph type="sldImg"/>
          </p:nvPr>
        </p:nvSpPr>
        <p:spPr bwMode="auto">
          <a:xfrm>
            <a:off x="533400" y="460375"/>
            <a:ext cx="3144838" cy="23590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Tree>
    <p:extLst>
      <p:ext uri="{BB962C8B-B14F-4D97-AF65-F5344CB8AC3E}">
        <p14:creationId xmlns:p14="http://schemas.microsoft.com/office/powerpoint/2010/main" val="2604012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HS" dirty="0" err="1" smtClean="0"/>
              <a:t>Hypertable</a:t>
            </a:r>
            <a:r>
              <a:rPr lang="zh-CHS" altLang="en-US" dirty="0" smtClean="0"/>
              <a:t>和</a:t>
            </a:r>
            <a:r>
              <a:rPr lang="en-US" altLang="zh-CHS" dirty="0" err="1" smtClean="0"/>
              <a:t>HBase</a:t>
            </a:r>
            <a:r>
              <a:rPr lang="zh-CHS" altLang="en-US" dirty="0" smtClean="0"/>
              <a:t>分别是</a:t>
            </a:r>
            <a:r>
              <a:rPr lang="en-US" altLang="zh-CHS" dirty="0" err="1" smtClean="0"/>
              <a:t>BigTable</a:t>
            </a:r>
            <a:r>
              <a:rPr lang="zh-CHS" altLang="en-US" dirty="0" smtClean="0"/>
              <a:t>的两个开源实现：</a:t>
            </a:r>
            <a:r>
              <a:rPr lang="en-US" altLang="zh-CHS" dirty="0" err="1" smtClean="0"/>
              <a:t>HBase</a:t>
            </a:r>
            <a:r>
              <a:rPr lang="zh-CHS" altLang="en-US" dirty="0" smtClean="0"/>
              <a:t>主要使用</a:t>
            </a:r>
            <a:r>
              <a:rPr lang="en-US" altLang="zh-CHS" dirty="0" smtClean="0"/>
              <a:t>Java</a:t>
            </a:r>
            <a:r>
              <a:rPr lang="zh-CHS" altLang="en-US" dirty="0" smtClean="0"/>
              <a:t>语言开发，而</a:t>
            </a:r>
            <a:r>
              <a:rPr lang="en-US" altLang="zh-CHS" dirty="0" err="1" smtClean="0"/>
              <a:t>Hypertable</a:t>
            </a:r>
            <a:r>
              <a:rPr lang="zh-CHS" altLang="en-US" dirty="0" smtClean="0"/>
              <a:t>使用</a:t>
            </a:r>
            <a:r>
              <a:rPr lang="en-US" altLang="zh-CHS" dirty="0" smtClean="0"/>
              <a:t>Boost C++</a:t>
            </a:r>
            <a:r>
              <a:rPr lang="zh-CHS" altLang="en-US" dirty="0" smtClean="0"/>
              <a:t>，另外在一些细节的设计理念上也有所不同。</a:t>
            </a:r>
            <a:endParaRPr lang="en-US" altLang="zh-CHS" dirty="0" smtClean="0"/>
          </a:p>
          <a:p>
            <a:pPr eaLnBrk="1" hangingPunct="1"/>
            <a:r>
              <a:rPr lang="zh-CHS" altLang="en-US" dirty="0" smtClean="0"/>
              <a:t>他们都需要像</a:t>
            </a:r>
            <a:r>
              <a:rPr lang="en-US" altLang="zh-CHS" dirty="0" smtClean="0"/>
              <a:t>GFS</a:t>
            </a:r>
            <a:r>
              <a:rPr lang="zh-CHS" altLang="en-US" dirty="0" smtClean="0"/>
              <a:t>式的一个分布式文件系统。</a:t>
            </a:r>
            <a:endParaRPr lang="en-US" altLang="zh-CHS" dirty="0" smtClean="0"/>
          </a:p>
          <a:p>
            <a:pPr eaLnBrk="1" hangingPunct="1"/>
            <a:r>
              <a:rPr lang="en-US" altLang="zh-CHS" dirty="0" err="1" smtClean="0"/>
              <a:t>Hbase</a:t>
            </a:r>
            <a:r>
              <a:rPr lang="zh-CHS" altLang="en-US" dirty="0" smtClean="0"/>
              <a:t>数据的逻辑组织是表，包括行和列。</a:t>
            </a:r>
            <a:endParaRPr lang="en-US" altLang="zh-CHS" dirty="0" smtClean="0"/>
          </a:p>
          <a:p>
            <a:pPr eaLnBrk="1" hangingPunct="1"/>
            <a:r>
              <a:rPr lang="en-US" altLang="zh-CHS" dirty="0" err="1" smtClean="0"/>
              <a:t>Hypertable</a:t>
            </a:r>
            <a:r>
              <a:rPr lang="zh-CHS" altLang="en-US" dirty="0" smtClean="0"/>
              <a:t>以主键的方式将数据存在表中。</a:t>
            </a:r>
            <a:endParaRPr lang="zh-CHS" altLang="en-US" dirty="0"/>
          </a:p>
        </p:txBody>
      </p:sp>
      <p:sp>
        <p:nvSpPr>
          <p:cNvPr id="4" name="幻灯片编号占位符 3"/>
          <p:cNvSpPr>
            <a:spLocks noGrp="1"/>
          </p:cNvSpPr>
          <p:nvPr>
            <p:ph type="sldNum" sz="quarter" idx="10"/>
          </p:nvPr>
        </p:nvSpPr>
        <p:spPr/>
        <p:txBody>
          <a:bodyPr/>
          <a:lstStyle/>
          <a:p>
            <a:fld id="{B26D1F3D-E1EE-BB4D-9AE4-8CA24582E27E}" type="slidenum">
              <a:rPr lang="en-US" altLang="zh-CHS" smtClean="0"/>
              <a:pPr/>
              <a:t>62</a:t>
            </a:fld>
            <a:endParaRPr lang="en-US" altLang="zh-CHS"/>
          </a:p>
        </p:txBody>
      </p:sp>
    </p:spTree>
    <p:extLst>
      <p:ext uri="{BB962C8B-B14F-4D97-AF65-F5344CB8AC3E}">
        <p14:creationId xmlns:p14="http://schemas.microsoft.com/office/powerpoint/2010/main" val="8455632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HS" dirty="0" err="1" smtClean="0"/>
              <a:t>Hbase</a:t>
            </a:r>
            <a:r>
              <a:rPr lang="zh-CHS" altLang="en-US" dirty="0" smtClean="0"/>
              <a:t>通过表名和起始关键字识别行，而在</a:t>
            </a:r>
            <a:r>
              <a:rPr lang="en-US" altLang="zh-CHS" dirty="0" err="1" smtClean="0"/>
              <a:t>BigTable</a:t>
            </a:r>
            <a:r>
              <a:rPr lang="zh-CHS" altLang="en-US" dirty="0" smtClean="0"/>
              <a:t>中使用表名和结束关键字。</a:t>
            </a:r>
            <a:endParaRPr lang="en-US" altLang="zh-CHS" dirty="0" smtClean="0"/>
          </a:p>
          <a:p>
            <a:pPr eaLnBrk="1" hangingPunct="1"/>
            <a:r>
              <a:rPr lang="zh-CHS" altLang="en-US" dirty="0" smtClean="0"/>
              <a:t>行键，行族，列限定符，时间戳。</a:t>
            </a:r>
          </a:p>
        </p:txBody>
      </p:sp>
      <p:sp>
        <p:nvSpPr>
          <p:cNvPr id="4" name="幻灯片编号占位符 3"/>
          <p:cNvSpPr>
            <a:spLocks noGrp="1"/>
          </p:cNvSpPr>
          <p:nvPr>
            <p:ph type="sldNum" sz="quarter" idx="10"/>
          </p:nvPr>
        </p:nvSpPr>
        <p:spPr/>
        <p:txBody>
          <a:bodyPr/>
          <a:lstStyle/>
          <a:p>
            <a:fld id="{B26D1F3D-E1EE-BB4D-9AE4-8CA24582E27E}" type="slidenum">
              <a:rPr lang="en-US" altLang="zh-CHS" smtClean="0"/>
              <a:pPr/>
              <a:t>63</a:t>
            </a:fld>
            <a:endParaRPr lang="en-US" altLang="zh-CHS"/>
          </a:p>
        </p:txBody>
      </p:sp>
    </p:spTree>
    <p:extLst>
      <p:ext uri="{BB962C8B-B14F-4D97-AF65-F5344CB8AC3E}">
        <p14:creationId xmlns:p14="http://schemas.microsoft.com/office/powerpoint/2010/main" val="10660773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HS" altLang="en-US" dirty="0" smtClean="0"/>
              <a:t>簇成员的时钟应该对齐。</a:t>
            </a:r>
          </a:p>
        </p:txBody>
      </p:sp>
      <p:sp>
        <p:nvSpPr>
          <p:cNvPr id="4" name="幻灯片编号占位符 3"/>
          <p:cNvSpPr>
            <a:spLocks noGrp="1"/>
          </p:cNvSpPr>
          <p:nvPr>
            <p:ph type="sldNum" sz="quarter" idx="10"/>
          </p:nvPr>
        </p:nvSpPr>
        <p:spPr/>
        <p:txBody>
          <a:bodyPr/>
          <a:lstStyle/>
          <a:p>
            <a:fld id="{B26D1F3D-E1EE-BB4D-9AE4-8CA24582E27E}" type="slidenum">
              <a:rPr lang="en-US" altLang="zh-CHS" smtClean="0"/>
              <a:pPr/>
              <a:t>64</a:t>
            </a:fld>
            <a:endParaRPr lang="en-US" altLang="zh-CHS"/>
          </a:p>
        </p:txBody>
      </p:sp>
    </p:spTree>
    <p:extLst>
      <p:ext uri="{BB962C8B-B14F-4D97-AF65-F5344CB8AC3E}">
        <p14:creationId xmlns:p14="http://schemas.microsoft.com/office/powerpoint/2010/main" val="9375589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HS" dirty="0" err="1" smtClean="0"/>
              <a:t>HBase</a:t>
            </a:r>
            <a:r>
              <a:rPr lang="zh-CHS" altLang="en-US" dirty="0" smtClean="0"/>
              <a:t>中可以启动多个</a:t>
            </a:r>
            <a:r>
              <a:rPr lang="en-US" altLang="zh-CHS" dirty="0" err="1" smtClean="0"/>
              <a:t>HMaster</a:t>
            </a:r>
            <a:r>
              <a:rPr lang="zh-CHS" altLang="en-US" dirty="0" smtClean="0"/>
              <a:t>，</a:t>
            </a:r>
            <a:r>
              <a:rPr lang="en-US" altLang="zh-CHS" dirty="0" smtClean="0"/>
              <a:t>Master Election</a:t>
            </a:r>
            <a:r>
              <a:rPr lang="zh-CHS" altLang="en-US" dirty="0" smtClean="0"/>
              <a:t>等机制保证总有一个</a:t>
            </a:r>
            <a:r>
              <a:rPr lang="en-US" altLang="zh-CHS" dirty="0" smtClean="0"/>
              <a:t>Master</a:t>
            </a:r>
            <a:r>
              <a:rPr lang="zh-CHS" altLang="en-US" dirty="0" smtClean="0"/>
              <a:t>在运行</a:t>
            </a:r>
          </a:p>
          <a:p>
            <a:pPr eaLnBrk="1" hangingPunct="1"/>
            <a:r>
              <a:rPr lang="zh-CHS" altLang="en-US" dirty="0" smtClean="0"/>
              <a:t>主要负责</a:t>
            </a:r>
            <a:r>
              <a:rPr lang="en-US" altLang="zh-CHS" dirty="0" smtClean="0"/>
              <a:t>Table</a:t>
            </a:r>
            <a:r>
              <a:rPr lang="zh-CHS" altLang="en-US" dirty="0" smtClean="0"/>
              <a:t>和</a:t>
            </a:r>
            <a:r>
              <a:rPr lang="en-US" altLang="zh-CHS" dirty="0" smtClean="0"/>
              <a:t>Region</a:t>
            </a:r>
            <a:r>
              <a:rPr lang="zh-CHS" altLang="en-US" dirty="0" smtClean="0"/>
              <a:t>的管理工作：</a:t>
            </a:r>
          </a:p>
          <a:p>
            <a:pPr eaLnBrk="1" hangingPunct="1"/>
            <a:r>
              <a:rPr lang="en-US" altLang="zh-CHS" dirty="0" smtClean="0"/>
              <a:t>1 </a:t>
            </a:r>
            <a:r>
              <a:rPr lang="zh-CHS" altLang="en-US" dirty="0" smtClean="0"/>
              <a:t>管理用户对表的增删改查操作</a:t>
            </a:r>
          </a:p>
          <a:p>
            <a:pPr eaLnBrk="1" hangingPunct="1"/>
            <a:r>
              <a:rPr lang="en-US" altLang="zh-CHS" dirty="0" smtClean="0"/>
              <a:t>2 </a:t>
            </a:r>
            <a:r>
              <a:rPr lang="zh-CHS" altLang="en-US" dirty="0" smtClean="0"/>
              <a:t>管理</a:t>
            </a:r>
            <a:r>
              <a:rPr lang="en-US" altLang="zh-CHS" dirty="0" err="1" smtClean="0"/>
              <a:t>HRegionServer</a:t>
            </a:r>
            <a:r>
              <a:rPr lang="zh-CHS" altLang="en-US" dirty="0" smtClean="0"/>
              <a:t>的负载均衡，调整</a:t>
            </a:r>
            <a:r>
              <a:rPr lang="en-US" altLang="zh-CHS" dirty="0" smtClean="0"/>
              <a:t>Region</a:t>
            </a:r>
            <a:r>
              <a:rPr lang="zh-CHS" altLang="en-US" dirty="0" smtClean="0"/>
              <a:t>分布</a:t>
            </a:r>
          </a:p>
          <a:p>
            <a:pPr eaLnBrk="1" hangingPunct="1"/>
            <a:r>
              <a:rPr lang="en-US" altLang="zh-CHS" dirty="0" smtClean="0"/>
              <a:t>3 Region Split</a:t>
            </a:r>
            <a:r>
              <a:rPr lang="zh-CHS" altLang="en-US" dirty="0" smtClean="0"/>
              <a:t>后，负责新</a:t>
            </a:r>
            <a:r>
              <a:rPr lang="en-US" altLang="zh-CHS" dirty="0" smtClean="0"/>
              <a:t>Region</a:t>
            </a:r>
            <a:r>
              <a:rPr lang="zh-CHS" altLang="en-US" dirty="0" smtClean="0"/>
              <a:t>的分布</a:t>
            </a:r>
          </a:p>
          <a:p>
            <a:pPr eaLnBrk="1" hangingPunct="1"/>
            <a:r>
              <a:rPr lang="en-US" altLang="zh-CHS" dirty="0" smtClean="0"/>
              <a:t>4 </a:t>
            </a:r>
            <a:r>
              <a:rPr lang="zh-CHS" altLang="en-US" dirty="0" smtClean="0"/>
              <a:t>在</a:t>
            </a:r>
            <a:r>
              <a:rPr lang="en-US" altLang="zh-CHS" dirty="0" err="1" smtClean="0"/>
              <a:t>HRegionServer</a:t>
            </a:r>
            <a:r>
              <a:rPr lang="zh-CHS" altLang="en-US" dirty="0" smtClean="0"/>
              <a:t>停机后，负责失效</a:t>
            </a:r>
            <a:r>
              <a:rPr lang="en-US" altLang="zh-CHS" dirty="0" err="1" smtClean="0"/>
              <a:t>HRegionServer</a:t>
            </a:r>
            <a:r>
              <a:rPr lang="zh-CHS" altLang="en-US" dirty="0" smtClean="0"/>
              <a:t>上</a:t>
            </a:r>
            <a:r>
              <a:rPr lang="en-US" altLang="zh-CHS" dirty="0" smtClean="0"/>
              <a:t>Region</a:t>
            </a:r>
            <a:r>
              <a:rPr lang="zh-CHS" altLang="en-US" dirty="0" smtClean="0"/>
              <a:t>迁移</a:t>
            </a:r>
            <a:endParaRPr lang="en-US" altLang="zh-CHS" dirty="0" smtClean="0"/>
          </a:p>
          <a:p>
            <a:pPr eaLnBrk="1" hangingPunct="1"/>
            <a:r>
              <a:rPr lang="en-US" altLang="zh-CHS" dirty="0" err="1" smtClean="0"/>
              <a:t>HBase</a:t>
            </a:r>
            <a:r>
              <a:rPr lang="zh-CHS" altLang="en-US" dirty="0" smtClean="0"/>
              <a:t>中最核心的模块，主要负责响应用户</a:t>
            </a:r>
            <a:r>
              <a:rPr lang="en-US" altLang="zh-CHS" dirty="0" smtClean="0"/>
              <a:t>I/O</a:t>
            </a:r>
            <a:r>
              <a:rPr lang="zh-CHS" altLang="en-US" dirty="0" smtClean="0"/>
              <a:t>请求，向</a:t>
            </a:r>
            <a:r>
              <a:rPr lang="en-US" altLang="zh-CHS" dirty="0" smtClean="0"/>
              <a:t>HDFS</a:t>
            </a:r>
            <a:r>
              <a:rPr lang="zh-CHS" altLang="en-US" dirty="0" smtClean="0"/>
              <a:t>文件系统中读写数据</a:t>
            </a:r>
            <a:endParaRPr lang="en-US" altLang="zh-CHS" dirty="0" smtClean="0"/>
          </a:p>
          <a:p>
            <a:pPr eaLnBrk="1" hangingPunct="1"/>
            <a:r>
              <a:rPr lang="zh-CHS" altLang="en-US" dirty="0" smtClean="0"/>
              <a:t>使用</a:t>
            </a:r>
            <a:r>
              <a:rPr lang="en-US" altLang="zh-CHS" dirty="0" err="1" smtClean="0"/>
              <a:t>HBase</a:t>
            </a:r>
            <a:r>
              <a:rPr lang="en-US" altLang="zh-CHS" dirty="0" smtClean="0"/>
              <a:t> RPC</a:t>
            </a:r>
            <a:r>
              <a:rPr lang="zh-CHS" altLang="en-US" dirty="0" smtClean="0"/>
              <a:t>机制与</a:t>
            </a:r>
            <a:r>
              <a:rPr lang="en-US" altLang="zh-CHS" dirty="0" err="1" smtClean="0"/>
              <a:t>HMaster</a:t>
            </a:r>
            <a:r>
              <a:rPr lang="zh-CHS" altLang="en-US" dirty="0" smtClean="0"/>
              <a:t>和</a:t>
            </a:r>
            <a:r>
              <a:rPr lang="en-US" altLang="zh-CHS" dirty="0" err="1" smtClean="0"/>
              <a:t>HRegionServer</a:t>
            </a:r>
            <a:r>
              <a:rPr lang="zh-CHS" altLang="en-US" dirty="0" smtClean="0"/>
              <a:t>进行通信</a:t>
            </a:r>
            <a:br>
              <a:rPr lang="zh-CHS" altLang="en-US" dirty="0" smtClean="0"/>
            </a:br>
            <a:r>
              <a:rPr lang="en-US" altLang="zh-CHS" dirty="0" smtClean="0"/>
              <a:t>Client</a:t>
            </a:r>
            <a:r>
              <a:rPr lang="zh-CHS" altLang="en-US" dirty="0" smtClean="0"/>
              <a:t>与</a:t>
            </a:r>
            <a:r>
              <a:rPr lang="en-US" altLang="zh-CHS" dirty="0" err="1" smtClean="0"/>
              <a:t>HMaster</a:t>
            </a:r>
            <a:r>
              <a:rPr lang="zh-CHS" altLang="en-US" dirty="0" smtClean="0"/>
              <a:t>进行通信进行管理类操作</a:t>
            </a:r>
            <a:br>
              <a:rPr lang="zh-CHS" altLang="en-US" dirty="0" smtClean="0"/>
            </a:br>
            <a:r>
              <a:rPr lang="en-US" altLang="zh-CHS" dirty="0" smtClean="0"/>
              <a:t>Client</a:t>
            </a:r>
            <a:r>
              <a:rPr lang="zh-CHS" altLang="en-US" dirty="0" smtClean="0"/>
              <a:t>与</a:t>
            </a:r>
            <a:r>
              <a:rPr lang="en-US" altLang="zh-CHS" dirty="0" err="1" smtClean="0"/>
              <a:t>HRegionServer</a:t>
            </a:r>
            <a:r>
              <a:rPr lang="zh-CHS" altLang="en-US" dirty="0" smtClean="0"/>
              <a:t>进行数据读写类操作</a:t>
            </a:r>
          </a:p>
        </p:txBody>
      </p:sp>
      <p:sp>
        <p:nvSpPr>
          <p:cNvPr id="4" name="幻灯片编号占位符 3"/>
          <p:cNvSpPr>
            <a:spLocks noGrp="1"/>
          </p:cNvSpPr>
          <p:nvPr>
            <p:ph type="sldNum" sz="quarter" idx="10"/>
          </p:nvPr>
        </p:nvSpPr>
        <p:spPr/>
        <p:txBody>
          <a:bodyPr/>
          <a:lstStyle/>
          <a:p>
            <a:fld id="{B26D1F3D-E1EE-BB4D-9AE4-8CA24582E27E}" type="slidenum">
              <a:rPr lang="en-US" altLang="zh-CHS" smtClean="0"/>
              <a:pPr/>
              <a:t>65</a:t>
            </a:fld>
            <a:endParaRPr lang="en-US" altLang="zh-CHS"/>
          </a:p>
        </p:txBody>
      </p:sp>
    </p:spTree>
    <p:extLst>
      <p:ext uri="{BB962C8B-B14F-4D97-AF65-F5344CB8AC3E}">
        <p14:creationId xmlns:p14="http://schemas.microsoft.com/office/powerpoint/2010/main" val="6295936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HS" dirty="0" err="1" smtClean="0"/>
              <a:t>Hypertable</a:t>
            </a:r>
            <a:r>
              <a:rPr lang="zh-CHS" altLang="en-US" dirty="0" smtClean="0"/>
              <a:t>系统主要包括</a:t>
            </a:r>
            <a:r>
              <a:rPr lang="en-US" altLang="zh-CHS" dirty="0" smtClean="0"/>
              <a:t>Hyperspace</a:t>
            </a:r>
            <a:r>
              <a:rPr lang="zh-CHS" altLang="en-US" dirty="0" smtClean="0"/>
              <a:t>、</a:t>
            </a:r>
            <a:r>
              <a:rPr lang="en-US" altLang="zh-CHS" dirty="0" smtClean="0"/>
              <a:t>Master</a:t>
            </a:r>
            <a:r>
              <a:rPr lang="zh-CHS" altLang="en-US" dirty="0" smtClean="0"/>
              <a:t>和</a:t>
            </a:r>
            <a:r>
              <a:rPr lang="en-US" altLang="zh-CHS" dirty="0" smtClean="0"/>
              <a:t>Range Server</a:t>
            </a:r>
            <a:r>
              <a:rPr lang="zh-CHS" altLang="en-US" dirty="0" smtClean="0"/>
              <a:t>三大组件（如图</a:t>
            </a:r>
            <a:r>
              <a:rPr lang="en-US" altLang="zh-CHS" dirty="0" smtClean="0"/>
              <a:t>1</a:t>
            </a:r>
            <a:r>
              <a:rPr lang="zh-CHS" altLang="en-US" dirty="0" smtClean="0"/>
              <a:t>所示）。</a:t>
            </a:r>
            <a:r>
              <a:rPr lang="en-US" altLang="zh-CHS" dirty="0" smtClean="0"/>
              <a:t>Hyperspace</a:t>
            </a:r>
            <a:r>
              <a:rPr lang="zh-CHS" altLang="en-US" dirty="0" smtClean="0"/>
              <a:t>是一个锁服务，主要用于同步、检测节点是否发生故障和存放顶层位置信息；</a:t>
            </a:r>
            <a:r>
              <a:rPr lang="en-US" altLang="zh-CHS" dirty="0" smtClean="0"/>
              <a:t>Master</a:t>
            </a:r>
            <a:r>
              <a:rPr lang="zh-CHS" altLang="en-US" dirty="0" smtClean="0"/>
              <a:t>主要用于完成任务分配；</a:t>
            </a:r>
            <a:r>
              <a:rPr lang="en-US" altLang="zh-CHS" dirty="0" smtClean="0"/>
              <a:t>Range Server</a:t>
            </a:r>
            <a:r>
              <a:rPr lang="zh-CHS" altLang="en-US" dirty="0" smtClean="0"/>
              <a:t>是</a:t>
            </a:r>
            <a:r>
              <a:rPr lang="en-US" altLang="zh-CHS" dirty="0" err="1" smtClean="0"/>
              <a:t>Hypertable</a:t>
            </a:r>
            <a:r>
              <a:rPr lang="zh-CHS" altLang="en-US" dirty="0" smtClean="0"/>
              <a:t>的实际工作者，主要负责对一个</a:t>
            </a:r>
            <a:r>
              <a:rPr lang="en-US" altLang="zh-CHS" dirty="0" smtClean="0"/>
              <a:t>Range</a:t>
            </a:r>
            <a:r>
              <a:rPr lang="zh-CHS" altLang="en-US" dirty="0" smtClean="0"/>
              <a:t>中的数据提供服务；另外，还有访问</a:t>
            </a:r>
            <a:r>
              <a:rPr lang="en-US" altLang="zh-CHS" dirty="0" err="1" smtClean="0"/>
              <a:t>Hypertable</a:t>
            </a:r>
            <a:r>
              <a:rPr lang="zh-CHS" altLang="en-US" dirty="0" smtClean="0"/>
              <a:t>的客户端</a:t>
            </a:r>
            <a:r>
              <a:rPr lang="en-US" altLang="zh-CHS" dirty="0" smtClean="0"/>
              <a:t>Client</a:t>
            </a:r>
            <a:r>
              <a:rPr lang="zh-CHS" altLang="en-US" dirty="0" smtClean="0"/>
              <a:t>等组件。</a:t>
            </a:r>
          </a:p>
          <a:p>
            <a:pPr eaLnBrk="1" hangingPunct="1"/>
            <a:endParaRPr lang="zh-CHS" altLang="en-US" dirty="0" smtClean="0"/>
          </a:p>
          <a:p>
            <a:endParaRPr kumimoji="1" lang="zh-CHS" altLang="en-US" dirty="0"/>
          </a:p>
        </p:txBody>
      </p:sp>
      <p:sp>
        <p:nvSpPr>
          <p:cNvPr id="4" name="幻灯片编号占位符 3"/>
          <p:cNvSpPr>
            <a:spLocks noGrp="1"/>
          </p:cNvSpPr>
          <p:nvPr>
            <p:ph type="sldNum" sz="quarter" idx="10"/>
          </p:nvPr>
        </p:nvSpPr>
        <p:spPr/>
        <p:txBody>
          <a:bodyPr/>
          <a:lstStyle/>
          <a:p>
            <a:fld id="{B26D1F3D-E1EE-BB4D-9AE4-8CA24582E27E}" type="slidenum">
              <a:rPr lang="en-US" altLang="zh-CHS" smtClean="0"/>
              <a:pPr/>
              <a:t>66</a:t>
            </a:fld>
            <a:endParaRPr lang="en-US" altLang="zh-CHS"/>
          </a:p>
        </p:txBody>
      </p:sp>
    </p:spTree>
    <p:extLst>
      <p:ext uri="{BB962C8B-B14F-4D97-AF65-F5344CB8AC3E}">
        <p14:creationId xmlns:p14="http://schemas.microsoft.com/office/powerpoint/2010/main" val="10966897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HS" altLang="en-US" dirty="0" smtClean="0"/>
              <a:t>本次测试的环境是通过千兆网络连在一起的</a:t>
            </a:r>
            <a:r>
              <a:rPr lang="en-US" altLang="zh-CHS" dirty="0" smtClean="0"/>
              <a:t>16</a:t>
            </a:r>
            <a:r>
              <a:rPr lang="zh-CHS" altLang="en-US" dirty="0" smtClean="0"/>
              <a:t>台服务器。</a:t>
            </a:r>
            <a:endParaRPr lang="en-US" altLang="zh-CHS" dirty="0" smtClean="0"/>
          </a:p>
          <a:p>
            <a:pPr eaLnBrk="1" hangingPunct="1"/>
            <a:r>
              <a:rPr lang="en-US" altLang="zh-CHS" dirty="0" smtClean="0"/>
              <a:t>OS</a:t>
            </a:r>
            <a:r>
              <a:rPr lang="zh-CHS" altLang="en-US" dirty="0" smtClean="0"/>
              <a:t>：</a:t>
            </a:r>
            <a:r>
              <a:rPr lang="en-US" altLang="zh-CHS" dirty="0" err="1" smtClean="0"/>
              <a:t>CentOS</a:t>
            </a:r>
            <a:r>
              <a:rPr lang="en-US" altLang="zh-CHS" dirty="0" smtClean="0"/>
              <a:t> 6.1</a:t>
            </a:r>
          </a:p>
          <a:p>
            <a:pPr eaLnBrk="1" hangingPunct="1"/>
            <a:r>
              <a:rPr lang="en-US" altLang="zh-CHS" dirty="0" smtClean="0"/>
              <a:t>CPU</a:t>
            </a:r>
            <a:r>
              <a:rPr lang="zh-CHS" altLang="en-US" dirty="0" smtClean="0"/>
              <a:t>：两颗</a:t>
            </a:r>
            <a:r>
              <a:rPr lang="en-US" altLang="zh-CHS" dirty="0" smtClean="0"/>
              <a:t>AMD C32</a:t>
            </a:r>
            <a:r>
              <a:rPr lang="zh-CHS" altLang="en-US" dirty="0" smtClean="0"/>
              <a:t>六核心</a:t>
            </a:r>
            <a:r>
              <a:rPr lang="en-US" altLang="zh-CHS" dirty="0" smtClean="0"/>
              <a:t>2.1GHz</a:t>
            </a:r>
          </a:p>
          <a:p>
            <a:pPr eaLnBrk="1" hangingPunct="1"/>
            <a:r>
              <a:rPr lang="zh-CHS" altLang="en-US" dirty="0" smtClean="0"/>
              <a:t>内存：</a:t>
            </a:r>
            <a:r>
              <a:rPr lang="en-US" altLang="zh-CHS" dirty="0" smtClean="0"/>
              <a:t>24GB 1333 MHz DDR3</a:t>
            </a:r>
          </a:p>
          <a:p>
            <a:pPr eaLnBrk="1" hangingPunct="1"/>
            <a:r>
              <a:rPr lang="zh-CHS" altLang="en-US" dirty="0" smtClean="0"/>
              <a:t>磁盘：四块 西部数据</a:t>
            </a:r>
            <a:r>
              <a:rPr lang="en-US" altLang="zh-CHS" dirty="0" smtClean="0"/>
              <a:t>RE4-GP WD2002FYPS(2TB SATA )</a:t>
            </a:r>
          </a:p>
          <a:p>
            <a:pPr eaLnBrk="1" hangingPunct="1"/>
            <a:r>
              <a:rPr lang="en-US" altLang="zh-CHS" dirty="0" smtClean="0"/>
              <a:t/>
            </a:r>
            <a:br>
              <a:rPr lang="en-US" altLang="zh-CHS" dirty="0" smtClean="0"/>
            </a:br>
            <a:endParaRPr lang="zh-CHS" altLang="en-US" dirty="0" smtClean="0"/>
          </a:p>
        </p:txBody>
      </p:sp>
      <p:sp>
        <p:nvSpPr>
          <p:cNvPr id="4" name="幻灯片编号占位符 3"/>
          <p:cNvSpPr>
            <a:spLocks noGrp="1"/>
          </p:cNvSpPr>
          <p:nvPr>
            <p:ph type="sldNum" sz="quarter" idx="10"/>
          </p:nvPr>
        </p:nvSpPr>
        <p:spPr/>
        <p:txBody>
          <a:bodyPr/>
          <a:lstStyle/>
          <a:p>
            <a:fld id="{B26D1F3D-E1EE-BB4D-9AE4-8CA24582E27E}" type="slidenum">
              <a:rPr lang="en-US" altLang="zh-CHS" smtClean="0"/>
              <a:pPr/>
              <a:t>67</a:t>
            </a:fld>
            <a:endParaRPr lang="en-US" altLang="zh-CHS"/>
          </a:p>
        </p:txBody>
      </p:sp>
    </p:spTree>
    <p:extLst>
      <p:ext uri="{BB962C8B-B14F-4D97-AF65-F5344CB8AC3E}">
        <p14:creationId xmlns:p14="http://schemas.microsoft.com/office/powerpoint/2010/main" val="16178769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HS" altLang="en-US" dirty="0" smtClean="0"/>
              <a:t>本次实验中只用一个表，在</a:t>
            </a:r>
            <a:r>
              <a:rPr lang="en-US" altLang="zh-CHS" dirty="0" err="1" smtClean="0"/>
              <a:t>Hypertable</a:t>
            </a:r>
            <a:r>
              <a:rPr lang="zh-CHS" altLang="en-US" dirty="0" smtClean="0"/>
              <a:t>中用</a:t>
            </a:r>
            <a:r>
              <a:rPr lang="en-US" altLang="zh-CHS" dirty="0" smtClean="0"/>
              <a:t>default</a:t>
            </a:r>
            <a:r>
              <a:rPr lang="zh-CHS" altLang="en-US" dirty="0" smtClean="0"/>
              <a:t>设置，而在</a:t>
            </a:r>
            <a:r>
              <a:rPr lang="en-US" altLang="zh-CHS" dirty="0" err="1" smtClean="0"/>
              <a:t>Hbase</a:t>
            </a:r>
            <a:r>
              <a:rPr lang="zh-CHS" altLang="en-US" dirty="0" smtClean="0"/>
              <a:t>中需要手动设置这些参数来保证一致性。</a:t>
            </a:r>
            <a:endParaRPr lang="zh-CHS" altLang="en-US" dirty="0"/>
          </a:p>
        </p:txBody>
      </p:sp>
      <p:sp>
        <p:nvSpPr>
          <p:cNvPr id="4" name="幻灯片编号占位符 3"/>
          <p:cNvSpPr>
            <a:spLocks noGrp="1"/>
          </p:cNvSpPr>
          <p:nvPr>
            <p:ph type="sldNum" sz="quarter" idx="10"/>
          </p:nvPr>
        </p:nvSpPr>
        <p:spPr/>
        <p:txBody>
          <a:bodyPr/>
          <a:lstStyle/>
          <a:p>
            <a:fld id="{B26D1F3D-E1EE-BB4D-9AE4-8CA24582E27E}" type="slidenum">
              <a:rPr lang="en-US" altLang="zh-CHS" smtClean="0"/>
              <a:pPr/>
              <a:t>68</a:t>
            </a:fld>
            <a:endParaRPr lang="en-US" altLang="zh-CHS"/>
          </a:p>
        </p:txBody>
      </p:sp>
    </p:spTree>
    <p:extLst>
      <p:ext uri="{BB962C8B-B14F-4D97-AF65-F5344CB8AC3E}">
        <p14:creationId xmlns:p14="http://schemas.microsoft.com/office/powerpoint/2010/main" val="1155722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HS" altLang="en-US">
                <a:latin typeface="微软雅黑" charset="0"/>
              </a:rPr>
              <a:t>它的英文简写是</a:t>
            </a:r>
            <a:r>
              <a:rPr lang="en-US" altLang="zh-CHS">
                <a:latin typeface="微软雅黑" charset="0"/>
              </a:rPr>
              <a:t>EHR</a:t>
            </a:r>
            <a:r>
              <a:rPr lang="zh-CHS" altLang="en-US">
                <a:latin typeface="微软雅黑" charset="0"/>
              </a:rPr>
              <a:t>，它主要来源于医疗卫生服务记录，健康体检记录，疾病调查记录等渠道，并将其进行数字化的存储、管理与分析，</a:t>
            </a:r>
            <a:endParaRPr lang="en-US" altLang="zh-CHS">
              <a:latin typeface="微软雅黑" charset="0"/>
            </a:endParaRPr>
          </a:p>
          <a:p>
            <a:r>
              <a:rPr lang="zh-CHS" altLang="en-US">
                <a:latin typeface="微软雅黑" charset="0"/>
              </a:rPr>
              <a:t>以便于进一步进行健康评估，健康指导等功能，动态跟踪健康状况走势。</a:t>
            </a:r>
            <a:endParaRPr lang="en-US" altLang="zh-CHS">
              <a:latin typeface="微软雅黑" charset="0"/>
            </a:endParaRPr>
          </a:p>
          <a:p>
            <a:endParaRPr lang="en-US" altLang="zh-CHS">
              <a:latin typeface="微软雅黑" charset="0"/>
            </a:endParaRPr>
          </a:p>
          <a:p>
            <a:r>
              <a:rPr lang="zh-CHS" altLang="en-US">
                <a:latin typeface="微软雅黑" charset="0"/>
              </a:rPr>
              <a:t>这样的一些记录为什么要选择分布式的存储模型呢？</a:t>
            </a:r>
            <a:endParaRPr lang="en-US" altLang="zh-CHS">
              <a:latin typeface="微软雅黑" charset="0"/>
            </a:endParaRPr>
          </a:p>
          <a:p>
            <a:r>
              <a:rPr lang="zh-CHS" altLang="en-US">
                <a:latin typeface="微软雅黑" charset="0"/>
              </a:rPr>
              <a:t>首先，从横向来看，对一个人而言，健康相关的数据包括非常非常之多，涉及到包括各个器官的健康数据，各种疾病测量数据等等，从纵向上来看，人的基数很大，这两者决定了</a:t>
            </a:r>
            <a:r>
              <a:rPr lang="en-US" altLang="zh-CHS">
                <a:latin typeface="微软雅黑" charset="0"/>
              </a:rPr>
              <a:t>EHR</a:t>
            </a:r>
            <a:r>
              <a:rPr lang="zh-CHS" altLang="en-US">
                <a:latin typeface="微软雅黑" charset="0"/>
              </a:rPr>
              <a:t>数据量的庞大，普通的数据库难以提供足够的存储空间和计算能力。</a:t>
            </a:r>
            <a:endParaRPr lang="en-US" altLang="zh-CHS">
              <a:latin typeface="微软雅黑" charset="0"/>
            </a:endParaRPr>
          </a:p>
          <a:p>
            <a:r>
              <a:rPr lang="zh-CHS" altLang="en-US">
                <a:latin typeface="微软雅黑" charset="0"/>
              </a:rPr>
              <a:t>第二，我们可以假设将这些数据存储在关系数据库当中，那么很明显需要建立非常多的数据表，耗费非常大的空间，并且这些空间中有一大部分并没有实实在在的数据，而是数据表中的稀疏矩阵占用的空间。另外，当数据增删改查操作发生时，免不了进行多表的连接操作，给数据库的维护造成极大不便。</a:t>
            </a:r>
            <a:endParaRPr lang="en-US" altLang="zh-CHS">
              <a:latin typeface="微软雅黑" charset="0"/>
            </a:endParaRPr>
          </a:p>
          <a:p>
            <a:endParaRPr lang="en-US" altLang="zh-CHS">
              <a:latin typeface="微软雅黑" charset="0"/>
            </a:endParaRPr>
          </a:p>
          <a:p>
            <a:r>
              <a:rPr lang="zh-CHS" altLang="en-US">
                <a:latin typeface="微软雅黑" charset="0"/>
              </a:rPr>
              <a:t>综上，我们考虑用分布式模型数据库来提供电子医疗数据的存储支持，应该是一种比较合适的方案。</a:t>
            </a:r>
            <a:endParaRPr lang="zh-CHS" altLang="zh-CHS">
              <a:latin typeface="微软雅黑" charset="0"/>
            </a:endParaRPr>
          </a:p>
        </p:txBody>
      </p:sp>
      <p:sp>
        <p:nvSpPr>
          <p:cNvPr id="286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3BD65DD5-1AF0-C14D-A057-A9BA2A3EBE03}" type="slidenum">
              <a:rPr lang="en-US" altLang="zh-CHS">
                <a:latin typeface="微软雅黑" charset="0"/>
                <a:ea typeface="微软雅黑" charset="0"/>
              </a:rPr>
              <a:pPr/>
              <a:t>7</a:t>
            </a:fld>
            <a:endParaRPr lang="en-US" altLang="zh-CHS">
              <a:latin typeface="微软雅黑" charset="0"/>
              <a:ea typeface="微软雅黑" charset="0"/>
            </a:endParaRPr>
          </a:p>
        </p:txBody>
      </p:sp>
    </p:spTree>
    <p:extLst>
      <p:ext uri="{BB962C8B-B14F-4D97-AF65-F5344CB8AC3E}">
        <p14:creationId xmlns:p14="http://schemas.microsoft.com/office/powerpoint/2010/main" val="5700738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HS" altLang="en-US" dirty="0" smtClean="0"/>
              <a:t>此次测试利用一组随机读取请求通过查询吞吐量的方法来测试。每个系统跑两个不同的测试，一个测试采用</a:t>
            </a:r>
            <a:r>
              <a:rPr lang="en-US" altLang="zh-CHS" dirty="0" err="1" smtClean="0"/>
              <a:t>Zipfian</a:t>
            </a:r>
            <a:r>
              <a:rPr lang="zh-CHS" altLang="en-US" dirty="0" smtClean="0"/>
              <a:t>分布，另一个测试采用均匀分布。同时，对插入的键大小固定为</a:t>
            </a:r>
            <a:r>
              <a:rPr lang="en-US" altLang="zh-CHS" dirty="0" smtClean="0"/>
              <a:t>20</a:t>
            </a:r>
            <a:r>
              <a:rPr lang="zh-CHS" altLang="en-US" dirty="0" smtClean="0"/>
              <a:t>字节，值大小则固定为</a:t>
            </a:r>
            <a:r>
              <a:rPr lang="en-US" altLang="zh-CHS" dirty="0" smtClean="0"/>
              <a:t>1KB</a:t>
            </a:r>
            <a:r>
              <a:rPr lang="zh-CHS" altLang="en-US" dirty="0" smtClean="0"/>
              <a:t>。键取值范围来自</a:t>
            </a:r>
            <a:r>
              <a:rPr lang="en-US" altLang="zh-CHS" dirty="0" smtClean="0"/>
              <a:t>ASCII</a:t>
            </a:r>
            <a:r>
              <a:rPr lang="zh-CHS" altLang="en-US" dirty="0" smtClean="0"/>
              <a:t>中的整数，每次查询测试返回一对键值。</a:t>
            </a:r>
            <a:endParaRPr lang="en-US" altLang="zh-CHS" dirty="0" smtClean="0"/>
          </a:p>
        </p:txBody>
      </p:sp>
      <p:sp>
        <p:nvSpPr>
          <p:cNvPr id="4" name="幻灯片编号占位符 3"/>
          <p:cNvSpPr>
            <a:spLocks noGrp="1"/>
          </p:cNvSpPr>
          <p:nvPr>
            <p:ph type="sldNum" sz="quarter" idx="10"/>
          </p:nvPr>
        </p:nvSpPr>
        <p:spPr/>
        <p:txBody>
          <a:bodyPr/>
          <a:lstStyle/>
          <a:p>
            <a:fld id="{B26D1F3D-E1EE-BB4D-9AE4-8CA24582E27E}" type="slidenum">
              <a:rPr lang="en-US" altLang="zh-CHS" smtClean="0"/>
              <a:pPr/>
              <a:t>69</a:t>
            </a:fld>
            <a:endParaRPr lang="en-US" altLang="zh-CHS"/>
          </a:p>
        </p:txBody>
      </p:sp>
    </p:spTree>
    <p:extLst>
      <p:ext uri="{BB962C8B-B14F-4D97-AF65-F5344CB8AC3E}">
        <p14:creationId xmlns:p14="http://schemas.microsoft.com/office/powerpoint/2010/main" val="8574900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HS" altLang="en-US" dirty="0" smtClean="0"/>
              <a:t>在随机写入测试中，</a:t>
            </a:r>
            <a:r>
              <a:rPr lang="en-US" altLang="zh-CHS" dirty="0" err="1" smtClean="0"/>
              <a:t>Hypertable</a:t>
            </a:r>
            <a:r>
              <a:rPr lang="zh-CHS" altLang="en-US" dirty="0" smtClean="0"/>
              <a:t>和</a:t>
            </a:r>
            <a:r>
              <a:rPr lang="en-US" altLang="zh-CHS" dirty="0" err="1" smtClean="0"/>
              <a:t>HBase</a:t>
            </a:r>
            <a:r>
              <a:rPr lang="zh-CHS" altLang="en-US" dirty="0" smtClean="0"/>
              <a:t>分别测试写入</a:t>
            </a:r>
            <a:r>
              <a:rPr lang="en-US" altLang="zh-CHS" dirty="0" smtClean="0"/>
              <a:t>4</a:t>
            </a:r>
            <a:r>
              <a:rPr lang="zh-CHS" altLang="en-US" dirty="0" smtClean="0"/>
              <a:t>个不同的</a:t>
            </a:r>
            <a:r>
              <a:rPr lang="en-US" altLang="zh-CHS" dirty="0" smtClean="0"/>
              <a:t>5TB</a:t>
            </a:r>
            <a:r>
              <a:rPr lang="zh-CHS" altLang="en-US" dirty="0" smtClean="0"/>
              <a:t>数据。使用值大小分别为</a:t>
            </a:r>
            <a:r>
              <a:rPr lang="en-US" altLang="zh-CHS" dirty="0" smtClean="0"/>
              <a:t>10000</a:t>
            </a:r>
            <a:r>
              <a:rPr lang="zh-CHS" altLang="en-US" dirty="0" smtClean="0"/>
              <a:t>、</a:t>
            </a:r>
            <a:r>
              <a:rPr lang="en-US" altLang="zh-CHS" dirty="0" smtClean="0"/>
              <a:t>1000</a:t>
            </a:r>
            <a:r>
              <a:rPr lang="zh-CHS" altLang="en-US" dirty="0" smtClean="0"/>
              <a:t>、</a:t>
            </a:r>
            <a:r>
              <a:rPr lang="en-US" altLang="zh-CHS" dirty="0" smtClean="0"/>
              <a:t>100</a:t>
            </a:r>
            <a:r>
              <a:rPr lang="zh-CHS" altLang="en-US" dirty="0" smtClean="0"/>
              <a:t>和</a:t>
            </a:r>
            <a:r>
              <a:rPr lang="en-US" altLang="zh-CHS" dirty="0" smtClean="0"/>
              <a:t>10</a:t>
            </a:r>
            <a:r>
              <a:rPr lang="zh-CHS" altLang="en-US" dirty="0" smtClean="0"/>
              <a:t>。其中关键一步是将</a:t>
            </a:r>
            <a:r>
              <a:rPr lang="en-US" altLang="zh-CHS" dirty="0" smtClean="0"/>
              <a:t>20</a:t>
            </a:r>
            <a:r>
              <a:rPr lang="zh-CHS" altLang="en-US" dirty="0" smtClean="0"/>
              <a:t>字节作为随机写入的零填充来格式化。</a:t>
            </a:r>
          </a:p>
        </p:txBody>
      </p:sp>
      <p:sp>
        <p:nvSpPr>
          <p:cNvPr id="4" name="幻灯片编号占位符 3"/>
          <p:cNvSpPr>
            <a:spLocks noGrp="1"/>
          </p:cNvSpPr>
          <p:nvPr>
            <p:ph type="sldNum" sz="quarter" idx="10"/>
          </p:nvPr>
        </p:nvSpPr>
        <p:spPr/>
        <p:txBody>
          <a:bodyPr/>
          <a:lstStyle/>
          <a:p>
            <a:fld id="{B26D1F3D-E1EE-BB4D-9AE4-8CA24582E27E}" type="slidenum">
              <a:rPr lang="en-US" altLang="zh-CHS" smtClean="0"/>
              <a:pPr/>
              <a:t>70</a:t>
            </a:fld>
            <a:endParaRPr lang="en-US" altLang="zh-CHS"/>
          </a:p>
        </p:txBody>
      </p:sp>
    </p:spTree>
    <p:extLst>
      <p:ext uri="{BB962C8B-B14F-4D97-AF65-F5344CB8AC3E}">
        <p14:creationId xmlns:p14="http://schemas.microsoft.com/office/powerpoint/2010/main" val="20068119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HS" altLang="en-US" dirty="0" smtClean="0"/>
              <a:t>从图中我们可以看出</a:t>
            </a:r>
            <a:r>
              <a:rPr lang="en-US" altLang="zh-CHS" dirty="0" err="1" smtClean="0"/>
              <a:t>HBase</a:t>
            </a:r>
            <a:r>
              <a:rPr lang="zh-CHS" altLang="en-US" dirty="0" smtClean="0"/>
              <a:t>在</a:t>
            </a:r>
            <a:r>
              <a:rPr lang="en-US" altLang="zh-CHS" dirty="0" smtClean="0"/>
              <a:t>410</a:t>
            </a:r>
            <a:r>
              <a:rPr lang="zh-CHS" altLang="en-US" dirty="0" smtClean="0"/>
              <a:t>亿以及</a:t>
            </a:r>
            <a:r>
              <a:rPr lang="en-US" altLang="zh-CHS" dirty="0" smtClean="0"/>
              <a:t>1670</a:t>
            </a:r>
            <a:r>
              <a:rPr lang="zh-CHS" altLang="en-US" dirty="0" smtClean="0"/>
              <a:t>亿的关键测试中由于</a:t>
            </a:r>
            <a:r>
              <a:rPr lang="en-US" altLang="zh-CHS" dirty="0" err="1" smtClean="0"/>
              <a:t>HBase</a:t>
            </a:r>
            <a:r>
              <a:rPr lang="zh-CHS" altLang="en-US" dirty="0" smtClean="0"/>
              <a:t>的</a:t>
            </a:r>
            <a:r>
              <a:rPr lang="en-US" altLang="zh-CHS" dirty="0" err="1" smtClean="0"/>
              <a:t>RegionServers</a:t>
            </a:r>
            <a:r>
              <a:rPr lang="zh-CHS" altLang="en-US" dirty="0" smtClean="0"/>
              <a:t>并发模式失败而写入异常。无论如何配置，当</a:t>
            </a:r>
            <a:r>
              <a:rPr lang="en-US" altLang="zh-CHS" dirty="0" err="1" smtClean="0"/>
              <a:t>RegionServer</a:t>
            </a:r>
            <a:r>
              <a:rPr lang="zh-CHS" altLang="en-US" dirty="0" smtClean="0"/>
              <a:t>产生垃圾数据的速度超过</a:t>
            </a:r>
            <a:r>
              <a:rPr lang="en-US" altLang="zh-CHS" dirty="0" smtClean="0"/>
              <a:t>Java</a:t>
            </a:r>
            <a:r>
              <a:rPr lang="zh-CHS" altLang="en-US" dirty="0" smtClean="0"/>
              <a:t>垃圾收集器回收垃圾数据的速度就会发生上面的异常情况。</a:t>
            </a:r>
            <a:endParaRPr lang="en-US" altLang="zh-CHS" dirty="0" smtClean="0"/>
          </a:p>
          <a:p>
            <a:pPr eaLnBrk="1" hangingPunct="1"/>
            <a:r>
              <a:rPr lang="zh-CHS" altLang="en-US" dirty="0" smtClean="0"/>
              <a:t>虽然我们可以设计一个垃圾数据回收计划来克服这些问题，不过这样的话会在运行时给性能带来沉重的代价。</a:t>
            </a:r>
          </a:p>
        </p:txBody>
      </p:sp>
      <p:sp>
        <p:nvSpPr>
          <p:cNvPr id="4" name="幻灯片编号占位符 3"/>
          <p:cNvSpPr>
            <a:spLocks noGrp="1"/>
          </p:cNvSpPr>
          <p:nvPr>
            <p:ph type="sldNum" sz="quarter" idx="10"/>
          </p:nvPr>
        </p:nvSpPr>
        <p:spPr/>
        <p:txBody>
          <a:bodyPr/>
          <a:lstStyle/>
          <a:p>
            <a:fld id="{B26D1F3D-E1EE-BB4D-9AE4-8CA24582E27E}" type="slidenum">
              <a:rPr lang="en-US" altLang="zh-CHS" smtClean="0"/>
              <a:pPr/>
              <a:t>71</a:t>
            </a:fld>
            <a:endParaRPr lang="en-US" altLang="zh-CHS"/>
          </a:p>
        </p:txBody>
      </p:sp>
    </p:spTree>
    <p:extLst>
      <p:ext uri="{BB962C8B-B14F-4D97-AF65-F5344CB8AC3E}">
        <p14:creationId xmlns:p14="http://schemas.microsoft.com/office/powerpoint/2010/main" val="11379499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HS" altLang="en-US" dirty="0" smtClean="0"/>
              <a:t>本次实验中我们扫描了整个数据集，配置与之前随机写相同，结果如图。</a:t>
            </a:r>
            <a:r>
              <a:rPr lang="en-US" altLang="zh-CHS" dirty="0" smtClean="0"/>
              <a:t>cell</a:t>
            </a:r>
            <a:endParaRPr lang="zh-CHS" altLang="en-US" dirty="0" smtClean="0"/>
          </a:p>
        </p:txBody>
      </p:sp>
      <p:sp>
        <p:nvSpPr>
          <p:cNvPr id="4" name="幻灯片编号占位符 3"/>
          <p:cNvSpPr>
            <a:spLocks noGrp="1"/>
          </p:cNvSpPr>
          <p:nvPr>
            <p:ph type="sldNum" sz="quarter" idx="10"/>
          </p:nvPr>
        </p:nvSpPr>
        <p:spPr/>
        <p:txBody>
          <a:bodyPr/>
          <a:lstStyle/>
          <a:p>
            <a:fld id="{B26D1F3D-E1EE-BB4D-9AE4-8CA24582E27E}" type="slidenum">
              <a:rPr lang="en-US" altLang="zh-CHS" smtClean="0"/>
              <a:pPr/>
              <a:t>72</a:t>
            </a:fld>
            <a:endParaRPr lang="en-US" altLang="zh-CHS"/>
          </a:p>
        </p:txBody>
      </p:sp>
    </p:spTree>
    <p:extLst>
      <p:ext uri="{BB962C8B-B14F-4D97-AF65-F5344CB8AC3E}">
        <p14:creationId xmlns:p14="http://schemas.microsoft.com/office/powerpoint/2010/main" val="6957487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zh-CHS" altLang="en-US" dirty="0" smtClean="0"/>
          </a:p>
        </p:txBody>
      </p:sp>
      <p:sp>
        <p:nvSpPr>
          <p:cNvPr id="4" name="幻灯片编号占位符 3"/>
          <p:cNvSpPr>
            <a:spLocks noGrp="1"/>
          </p:cNvSpPr>
          <p:nvPr>
            <p:ph type="sldNum" sz="quarter" idx="10"/>
          </p:nvPr>
        </p:nvSpPr>
        <p:spPr/>
        <p:txBody>
          <a:bodyPr/>
          <a:lstStyle/>
          <a:p>
            <a:fld id="{B26D1F3D-E1EE-BB4D-9AE4-8CA24582E27E}" type="slidenum">
              <a:rPr lang="en-US" altLang="zh-CHS" smtClean="0"/>
              <a:pPr/>
              <a:t>73</a:t>
            </a:fld>
            <a:endParaRPr lang="en-US" altLang="zh-CHS"/>
          </a:p>
        </p:txBody>
      </p:sp>
    </p:spTree>
    <p:extLst>
      <p:ext uri="{BB962C8B-B14F-4D97-AF65-F5344CB8AC3E}">
        <p14:creationId xmlns:p14="http://schemas.microsoft.com/office/powerpoint/2010/main" val="190789502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HS" altLang="en-US" dirty="0" smtClean="0"/>
              <a:t>此次测试利用一组随机读取请求通过查询吞吐量的方法来测试。每个系统跑两个不同的测试，一个测试采用</a:t>
            </a:r>
            <a:r>
              <a:rPr lang="en-US" altLang="zh-CHS" dirty="0" err="1" smtClean="0"/>
              <a:t>Zipfian</a:t>
            </a:r>
            <a:r>
              <a:rPr lang="zh-CHS" altLang="en-US" dirty="0" smtClean="0"/>
              <a:t>分布，另一个测试采用均匀分布。同时，对插入的键大小固定为</a:t>
            </a:r>
            <a:r>
              <a:rPr lang="en-US" altLang="zh-CHS" dirty="0" smtClean="0"/>
              <a:t>20</a:t>
            </a:r>
            <a:r>
              <a:rPr lang="zh-CHS" altLang="en-US" dirty="0" smtClean="0"/>
              <a:t>字节，值大小则固定为</a:t>
            </a:r>
            <a:r>
              <a:rPr lang="en-US" altLang="zh-CHS" dirty="0" smtClean="0"/>
              <a:t>1KB</a:t>
            </a:r>
            <a:r>
              <a:rPr lang="zh-CHS" altLang="en-US" dirty="0" smtClean="0"/>
              <a:t>。键取值范围来自</a:t>
            </a:r>
            <a:r>
              <a:rPr lang="en-US" altLang="zh-CHS" dirty="0" smtClean="0"/>
              <a:t>ASCII</a:t>
            </a:r>
            <a:r>
              <a:rPr lang="zh-CHS" altLang="en-US" dirty="0" smtClean="0"/>
              <a:t>中的整数，每次查询测试返回一对键值。</a:t>
            </a:r>
            <a:endParaRPr lang="en-US" altLang="zh-CHS" dirty="0"/>
          </a:p>
        </p:txBody>
      </p:sp>
      <p:sp>
        <p:nvSpPr>
          <p:cNvPr id="4" name="幻灯片编号占位符 3"/>
          <p:cNvSpPr>
            <a:spLocks noGrp="1"/>
          </p:cNvSpPr>
          <p:nvPr>
            <p:ph type="sldNum" sz="quarter" idx="10"/>
          </p:nvPr>
        </p:nvSpPr>
        <p:spPr/>
        <p:txBody>
          <a:bodyPr/>
          <a:lstStyle/>
          <a:p>
            <a:fld id="{B26D1F3D-E1EE-BB4D-9AE4-8CA24582E27E}" type="slidenum">
              <a:rPr lang="en-US" altLang="zh-CHS" smtClean="0"/>
              <a:pPr/>
              <a:t>74</a:t>
            </a:fld>
            <a:endParaRPr lang="en-US" altLang="zh-CHS"/>
          </a:p>
        </p:txBody>
      </p:sp>
    </p:spTree>
    <p:extLst>
      <p:ext uri="{BB962C8B-B14F-4D97-AF65-F5344CB8AC3E}">
        <p14:creationId xmlns:p14="http://schemas.microsoft.com/office/powerpoint/2010/main" val="15640030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HS" altLang="en-US" dirty="0" smtClean="0"/>
              <a:t>在每个系统上分别跑两次测试，一次加载</a:t>
            </a:r>
            <a:r>
              <a:rPr lang="en-US" altLang="zh-CHS" dirty="0" smtClean="0"/>
              <a:t>5TB</a:t>
            </a:r>
            <a:r>
              <a:rPr lang="zh-CHS" altLang="en-US" dirty="0" smtClean="0"/>
              <a:t>的数据，另一次加载</a:t>
            </a:r>
            <a:r>
              <a:rPr lang="en-US" altLang="zh-CHS" dirty="0" smtClean="0"/>
              <a:t>0.5TB</a:t>
            </a:r>
            <a:r>
              <a:rPr lang="zh-CHS" altLang="en-US" dirty="0" smtClean="0"/>
              <a:t>的数据。这样能够测量出每个系统下内存到磁盘性能系数的高低。在加载</a:t>
            </a:r>
            <a:r>
              <a:rPr lang="en-US" altLang="zh-CHS" dirty="0" smtClean="0"/>
              <a:t>5TB</a:t>
            </a:r>
            <a:r>
              <a:rPr lang="zh-CHS" altLang="en-US" dirty="0" smtClean="0"/>
              <a:t>测试中共载入</a:t>
            </a:r>
            <a:r>
              <a:rPr lang="en-US" altLang="zh-CHS" dirty="0" smtClean="0"/>
              <a:t>4,901,960,784</a:t>
            </a:r>
            <a:r>
              <a:rPr lang="zh-CHS" altLang="en-US" dirty="0" smtClean="0"/>
              <a:t>的键值，而加载</a:t>
            </a:r>
            <a:r>
              <a:rPr lang="en-US" altLang="zh-CHS" dirty="0" smtClean="0"/>
              <a:t>0.5TB</a:t>
            </a:r>
            <a:r>
              <a:rPr lang="zh-CHS" altLang="en-US" dirty="0" smtClean="0"/>
              <a:t>测试中共载入</a:t>
            </a:r>
            <a:r>
              <a:rPr lang="en-US" altLang="zh-CHS" dirty="0" smtClean="0"/>
              <a:t>490,196,078</a:t>
            </a:r>
            <a:r>
              <a:rPr lang="zh-CHS" altLang="en-US" dirty="0" smtClean="0"/>
              <a:t>的键值。测试客户端跑了</a:t>
            </a:r>
            <a:r>
              <a:rPr lang="en-US" altLang="zh-CHS" dirty="0" smtClean="0"/>
              <a:t>128</a:t>
            </a:r>
            <a:r>
              <a:rPr lang="zh-CHS" altLang="en-US" dirty="0" smtClean="0"/>
              <a:t>个进程</a:t>
            </a:r>
            <a:r>
              <a:rPr lang="en-US" altLang="zh-CHS" dirty="0" smtClean="0"/>
              <a:t>(</a:t>
            </a:r>
            <a:r>
              <a:rPr lang="zh-CHS" altLang="en-US" dirty="0" smtClean="0"/>
              <a:t>总共为</a:t>
            </a:r>
            <a:r>
              <a:rPr lang="en-US" altLang="zh-CHS" dirty="0" smtClean="0"/>
              <a:t>512</a:t>
            </a:r>
            <a:r>
              <a:rPr lang="zh-CHS" altLang="en-US" dirty="0" smtClean="0"/>
              <a:t>进程</a:t>
            </a:r>
            <a:r>
              <a:rPr lang="en-US" altLang="zh-CHS" dirty="0" smtClean="0"/>
              <a:t>)</a:t>
            </a:r>
            <a:r>
              <a:rPr lang="zh-CHS" altLang="en-US" dirty="0" smtClean="0"/>
              <a:t>，每个进程都可以在任何时间得到</a:t>
            </a:r>
            <a:r>
              <a:rPr lang="en-US" altLang="zh-CHS" dirty="0" smtClean="0"/>
              <a:t>512</a:t>
            </a:r>
            <a:r>
              <a:rPr lang="zh-CHS" altLang="en-US" dirty="0" smtClean="0"/>
              <a:t>次查询，这意味着每个测试都发出</a:t>
            </a:r>
            <a:r>
              <a:rPr lang="en-US" altLang="zh-CHS" dirty="0" smtClean="0"/>
              <a:t>1</a:t>
            </a:r>
            <a:r>
              <a:rPr lang="zh-CHS" altLang="en-US" dirty="0" smtClean="0"/>
              <a:t>亿次查询。</a:t>
            </a:r>
            <a:endParaRPr lang="en-US" altLang="zh-CHS" dirty="0" smtClean="0"/>
          </a:p>
          <a:p>
            <a:pPr eaLnBrk="1" hangingPunct="1"/>
            <a:r>
              <a:rPr lang="zh-CHS" altLang="en-US" dirty="0" smtClean="0"/>
              <a:t>导致性能差异主要原因是</a:t>
            </a:r>
            <a:r>
              <a:rPr lang="en-US" altLang="zh-CHS" dirty="0" err="1" smtClean="0"/>
              <a:t>Hypertable</a:t>
            </a:r>
            <a:r>
              <a:rPr lang="zh-CHS" altLang="en-US" dirty="0" smtClean="0"/>
              <a:t>提供了查询缓存。当然用</a:t>
            </a:r>
            <a:r>
              <a:rPr lang="en-US" altLang="zh-CHS" dirty="0" err="1" smtClean="0"/>
              <a:t>HBase</a:t>
            </a:r>
            <a:r>
              <a:rPr lang="zh-CHS" altLang="en-US" dirty="0" smtClean="0"/>
              <a:t>也可以实现查询缓存，但它是</a:t>
            </a:r>
            <a:r>
              <a:rPr lang="en-US" altLang="zh-CHS" dirty="0" err="1" smtClean="0"/>
              <a:t>HBase</a:t>
            </a:r>
            <a:r>
              <a:rPr lang="zh-CHS" altLang="en-US" dirty="0" smtClean="0"/>
              <a:t>的子系统而且这个子系统生成了很多垃圾。虽然用</a:t>
            </a:r>
            <a:r>
              <a:rPr lang="en-US" altLang="zh-CHS" dirty="0" err="1" smtClean="0"/>
              <a:t>HBase</a:t>
            </a:r>
            <a:r>
              <a:rPr lang="zh-CHS" altLang="en-US" dirty="0" smtClean="0"/>
              <a:t>查询缓存会提高</a:t>
            </a:r>
            <a:r>
              <a:rPr lang="en-US" altLang="zh-CHS" dirty="0" err="1" smtClean="0"/>
              <a:t>HBase</a:t>
            </a:r>
            <a:r>
              <a:rPr lang="zh-CHS" altLang="en-US" dirty="0" smtClean="0"/>
              <a:t>测试性能，但同时也带来了一些弊端，尤其是在超大规模写入以及超大单元计算的混合工作负载下。</a:t>
            </a:r>
            <a:endParaRPr lang="zh-CHS" altLang="en-US" dirty="0"/>
          </a:p>
        </p:txBody>
      </p:sp>
      <p:sp>
        <p:nvSpPr>
          <p:cNvPr id="4" name="幻灯片编号占位符 3"/>
          <p:cNvSpPr>
            <a:spLocks noGrp="1"/>
          </p:cNvSpPr>
          <p:nvPr>
            <p:ph type="sldNum" sz="quarter" idx="10"/>
          </p:nvPr>
        </p:nvSpPr>
        <p:spPr/>
        <p:txBody>
          <a:bodyPr/>
          <a:lstStyle/>
          <a:p>
            <a:fld id="{B26D1F3D-E1EE-BB4D-9AE4-8CA24582E27E}" type="slidenum">
              <a:rPr lang="en-US" altLang="zh-CHS" smtClean="0"/>
              <a:pPr/>
              <a:t>75</a:t>
            </a:fld>
            <a:endParaRPr lang="en-US" altLang="zh-CHS"/>
          </a:p>
        </p:txBody>
      </p:sp>
    </p:spTree>
    <p:extLst>
      <p:ext uri="{BB962C8B-B14F-4D97-AF65-F5344CB8AC3E}">
        <p14:creationId xmlns:p14="http://schemas.microsoft.com/office/powerpoint/2010/main" val="18506127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HS" altLang="en-US" dirty="0" smtClean="0"/>
              <a:t>具体数据。</a:t>
            </a:r>
          </a:p>
        </p:txBody>
      </p:sp>
      <p:sp>
        <p:nvSpPr>
          <p:cNvPr id="4" name="幻灯片编号占位符 3"/>
          <p:cNvSpPr>
            <a:spLocks noGrp="1"/>
          </p:cNvSpPr>
          <p:nvPr>
            <p:ph type="sldNum" sz="quarter" idx="10"/>
          </p:nvPr>
        </p:nvSpPr>
        <p:spPr/>
        <p:txBody>
          <a:bodyPr/>
          <a:lstStyle/>
          <a:p>
            <a:fld id="{B26D1F3D-E1EE-BB4D-9AE4-8CA24582E27E}" type="slidenum">
              <a:rPr lang="en-US" altLang="zh-CHS" smtClean="0"/>
              <a:pPr/>
              <a:t>76</a:t>
            </a:fld>
            <a:endParaRPr lang="en-US" altLang="zh-CHS"/>
          </a:p>
        </p:txBody>
      </p:sp>
    </p:spTree>
    <p:extLst>
      <p:ext uri="{BB962C8B-B14F-4D97-AF65-F5344CB8AC3E}">
        <p14:creationId xmlns:p14="http://schemas.microsoft.com/office/powerpoint/2010/main" val="2342625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HS" altLang="en-US" dirty="0" smtClean="0"/>
              <a:t>在均匀分布测试中</a:t>
            </a:r>
            <a:r>
              <a:rPr lang="en-US" altLang="zh-CHS" dirty="0" err="1" smtClean="0"/>
              <a:t>HBase</a:t>
            </a:r>
            <a:r>
              <a:rPr lang="zh-CHS" altLang="en-US" dirty="0" smtClean="0"/>
              <a:t>的性能接近</a:t>
            </a:r>
            <a:r>
              <a:rPr lang="en-US" altLang="zh-CHS" dirty="0" err="1" smtClean="0"/>
              <a:t>Hypertable</a:t>
            </a:r>
            <a:r>
              <a:rPr lang="zh-CHS" altLang="en-US" dirty="0" smtClean="0"/>
              <a:t>，这应该是磁盘</a:t>
            </a:r>
            <a:r>
              <a:rPr lang="en-US" altLang="zh-CHS" dirty="0" smtClean="0"/>
              <a:t>IO</a:t>
            </a:r>
            <a:r>
              <a:rPr lang="zh-CHS" altLang="en-US" dirty="0" smtClean="0"/>
              <a:t>瓶颈以及测试中产生一些垃圾数据导致。</a:t>
            </a:r>
          </a:p>
        </p:txBody>
      </p:sp>
      <p:sp>
        <p:nvSpPr>
          <p:cNvPr id="4" name="幻灯片编号占位符 3"/>
          <p:cNvSpPr>
            <a:spLocks noGrp="1"/>
          </p:cNvSpPr>
          <p:nvPr>
            <p:ph type="sldNum" sz="quarter" idx="10"/>
          </p:nvPr>
        </p:nvSpPr>
        <p:spPr/>
        <p:txBody>
          <a:bodyPr/>
          <a:lstStyle/>
          <a:p>
            <a:fld id="{B26D1F3D-E1EE-BB4D-9AE4-8CA24582E27E}" type="slidenum">
              <a:rPr lang="en-US" altLang="zh-CHS" smtClean="0"/>
              <a:pPr/>
              <a:t>77</a:t>
            </a:fld>
            <a:endParaRPr lang="en-US" altLang="zh-CHS"/>
          </a:p>
        </p:txBody>
      </p:sp>
    </p:spTree>
    <p:extLst>
      <p:ext uri="{BB962C8B-B14F-4D97-AF65-F5344CB8AC3E}">
        <p14:creationId xmlns:p14="http://schemas.microsoft.com/office/powerpoint/2010/main" val="17172260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HS" altLang="en-US" dirty="0" smtClean="0"/>
              <a:t>具体数据。</a:t>
            </a:r>
          </a:p>
        </p:txBody>
      </p:sp>
      <p:sp>
        <p:nvSpPr>
          <p:cNvPr id="4" name="幻灯片编号占位符 3"/>
          <p:cNvSpPr>
            <a:spLocks noGrp="1"/>
          </p:cNvSpPr>
          <p:nvPr>
            <p:ph type="sldNum" sz="quarter" idx="10"/>
          </p:nvPr>
        </p:nvSpPr>
        <p:spPr/>
        <p:txBody>
          <a:bodyPr/>
          <a:lstStyle/>
          <a:p>
            <a:fld id="{B26D1F3D-E1EE-BB4D-9AE4-8CA24582E27E}" type="slidenum">
              <a:rPr lang="en-US" altLang="zh-CHS" smtClean="0"/>
              <a:pPr/>
              <a:t>78</a:t>
            </a:fld>
            <a:endParaRPr lang="en-US" altLang="zh-CHS"/>
          </a:p>
        </p:txBody>
      </p:sp>
    </p:spTree>
    <p:extLst>
      <p:ext uri="{BB962C8B-B14F-4D97-AF65-F5344CB8AC3E}">
        <p14:creationId xmlns:p14="http://schemas.microsoft.com/office/powerpoint/2010/main" val="564325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HS" altLang="en-US">
                <a:latin typeface="微软雅黑" charset="0"/>
              </a:rPr>
              <a:t>用来替代关系型数据库的分布式存储模型有很多，这篇文章用的是基于</a:t>
            </a:r>
            <a:r>
              <a:rPr lang="en-US" altLang="zh-CHS">
                <a:latin typeface="微软雅黑" charset="0"/>
              </a:rPr>
              <a:t>Hadoop</a:t>
            </a:r>
            <a:r>
              <a:rPr lang="zh-CHS" altLang="en-US">
                <a:latin typeface="微软雅黑" charset="0"/>
              </a:rPr>
              <a:t>的</a:t>
            </a:r>
            <a:r>
              <a:rPr lang="en-US" altLang="zh-CHS">
                <a:latin typeface="微软雅黑" charset="0"/>
              </a:rPr>
              <a:t>hbase</a:t>
            </a:r>
            <a:r>
              <a:rPr lang="zh-CHS" altLang="en-US">
                <a:latin typeface="微软雅黑" charset="0"/>
              </a:rPr>
              <a:t>数据库。</a:t>
            </a:r>
            <a:endParaRPr lang="zh-CHS" altLang="zh-CHS">
              <a:latin typeface="微软雅黑" charset="0"/>
            </a:endParaRPr>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123D7726-5B9D-0B46-8C8C-1117DD070659}" type="slidenum">
              <a:rPr lang="en-US" altLang="zh-CHS">
                <a:latin typeface="微软雅黑" charset="0"/>
                <a:ea typeface="微软雅黑" charset="0"/>
              </a:rPr>
              <a:pPr/>
              <a:t>8</a:t>
            </a:fld>
            <a:endParaRPr lang="en-US" altLang="zh-CHS">
              <a:latin typeface="微软雅黑" charset="0"/>
              <a:ea typeface="微软雅黑" charset="0"/>
            </a:endParaRPr>
          </a:p>
        </p:txBody>
      </p:sp>
    </p:spTree>
    <p:extLst>
      <p:ext uri="{BB962C8B-B14F-4D97-AF65-F5344CB8AC3E}">
        <p14:creationId xmlns:p14="http://schemas.microsoft.com/office/powerpoint/2010/main" val="16359053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4274" name="幻灯片图像占位符 1"/>
          <p:cNvSpPr>
            <a:spLocks noGrp="1" noRot="1" noChangeAspect="1" noChangeArrowheads="1" noTextEdit="1"/>
          </p:cNvSpPr>
          <p:nvPr>
            <p:ph type="sldImg" idx="4294967295"/>
          </p:nvPr>
        </p:nvSpPr>
        <p:spPr>
          <a:xfrm>
            <a:off x="0" y="0"/>
            <a:ext cx="0" cy="0"/>
          </a:xfrm>
          <a:ln>
            <a:solidFill>
              <a:srgbClr val="000000"/>
            </a:solidFill>
            <a:miter lim="800000"/>
            <a:headEnd/>
            <a:tailEnd/>
          </a:ln>
        </p:spPr>
      </p:sp>
      <p:sp>
        <p:nvSpPr>
          <p:cNvPr id="54275" name="备注占位符 2"/>
          <p:cNvSpPr>
            <a:spLocks noGrp="1" noRot="1" noChangeAspect="1" noChangeArrowheads="1"/>
          </p:cNvSpPr>
          <p:nvPr>
            <p:ph type="body" idx="1"/>
          </p:nvPr>
        </p:nvSpPr>
        <p:spPr bwMode="auto">
          <a:xfrm>
            <a:off x="822325" y="1846263"/>
            <a:ext cx="7543800" cy="40227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HS" altLang="en-US" dirty="0" smtClean="0"/>
              <a:t>在过去</a:t>
            </a:r>
            <a:r>
              <a:rPr lang="en-US" altLang="zh-CHS" dirty="0" smtClean="0"/>
              <a:t>5</a:t>
            </a:r>
            <a:r>
              <a:rPr lang="zh-CHS" altLang="en-US" dirty="0" smtClean="0"/>
              <a:t>年，</a:t>
            </a:r>
            <a:r>
              <a:rPr lang="en-US" altLang="zh-CHS" dirty="0" err="1" smtClean="0"/>
              <a:t>Hypertable</a:t>
            </a:r>
            <a:r>
              <a:rPr lang="zh-CHS" altLang="en-US" dirty="0" smtClean="0"/>
              <a:t>社区一直在致力于努力完善产品。得到这些结果我们很开心，我们可以继续进行效能改善项目，目标是将</a:t>
            </a:r>
            <a:r>
              <a:rPr lang="en-US" altLang="zh-CHS" dirty="0" err="1" smtClean="0"/>
              <a:t>Hypertable</a:t>
            </a:r>
            <a:r>
              <a:rPr lang="zh-CHS" altLang="en-US" dirty="0" smtClean="0"/>
              <a:t>构建成为大数据领域高性能、高扩展性的数据库解决方案。</a:t>
            </a:r>
          </a:p>
        </p:txBody>
      </p:sp>
    </p:spTree>
    <p:extLst>
      <p:ext uri="{BB962C8B-B14F-4D97-AF65-F5344CB8AC3E}">
        <p14:creationId xmlns:p14="http://schemas.microsoft.com/office/powerpoint/2010/main" val="1821066342"/>
      </p:ext>
    </p:extLst>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HS" altLang="en-US">
                <a:latin typeface="微软雅黑" charset="0"/>
              </a:rPr>
              <a:t>简单介绍一下</a:t>
            </a:r>
            <a:r>
              <a:rPr lang="en-US" altLang="zh-CHS">
                <a:latin typeface="微软雅黑" charset="0"/>
              </a:rPr>
              <a:t>Hbase</a:t>
            </a:r>
            <a:r>
              <a:rPr lang="zh-CHS" altLang="en-US">
                <a:latin typeface="微软雅黑" charset="0"/>
              </a:rPr>
              <a:t>的几个特征。</a:t>
            </a:r>
            <a:endParaRPr lang="en-US" altLang="zh-CHS">
              <a:latin typeface="微软雅黑" charset="0"/>
            </a:endParaRPr>
          </a:p>
          <a:p>
            <a:r>
              <a:rPr lang="zh-CHS" altLang="en-US">
                <a:latin typeface="微软雅黑" charset="0"/>
              </a:rPr>
              <a:t>第一个是规模够大，一个表能够包含数十亿行和数百万列，存储能力相比关系数据库有质的飞跃。</a:t>
            </a:r>
            <a:endParaRPr lang="en-US" altLang="zh-CHS">
              <a:latin typeface="微软雅黑" charset="0"/>
            </a:endParaRPr>
          </a:p>
          <a:p>
            <a:r>
              <a:rPr lang="zh-CHS" altLang="en-US">
                <a:latin typeface="微软雅黑" charset="0"/>
              </a:rPr>
              <a:t>第二个是面向列存储，在</a:t>
            </a:r>
            <a:r>
              <a:rPr lang="en-US" altLang="zh-CHS">
                <a:latin typeface="微软雅黑" charset="0"/>
              </a:rPr>
              <a:t>Hbase</a:t>
            </a:r>
            <a:r>
              <a:rPr lang="zh-CHS" altLang="en-US">
                <a:latin typeface="微软雅黑" charset="0"/>
              </a:rPr>
              <a:t>中应该讲是面向列族存储，列族的概念一会会讲到，列族是存储数据和访问控制的基本单元，也是表中的每项排序的基准。</a:t>
            </a:r>
            <a:endParaRPr lang="en-US" altLang="zh-CHS">
              <a:latin typeface="微软雅黑" charset="0"/>
            </a:endParaRPr>
          </a:p>
          <a:p>
            <a:r>
              <a:rPr lang="zh-CHS" altLang="en-US">
                <a:latin typeface="微软雅黑" charset="0"/>
              </a:rPr>
              <a:t>第三个是稀疏矩阵的处理，在</a:t>
            </a:r>
            <a:r>
              <a:rPr lang="en-US" altLang="zh-CHS">
                <a:latin typeface="微软雅黑" charset="0"/>
              </a:rPr>
              <a:t>Hbase</a:t>
            </a:r>
            <a:r>
              <a:rPr lang="zh-CHS" altLang="en-US">
                <a:latin typeface="微软雅黑" charset="0"/>
              </a:rPr>
              <a:t>中空的列表项并不会占用存储空间，所以在设计数据表的时候可以不考虑稀疏矩阵带来的负面影响，降低数据表设计的难度。</a:t>
            </a:r>
            <a:endParaRPr lang="en-US" altLang="zh-CHS">
              <a:latin typeface="微软雅黑" charset="0"/>
            </a:endParaRPr>
          </a:p>
          <a:p>
            <a:r>
              <a:rPr lang="zh-CHS" altLang="en-US">
                <a:latin typeface="微软雅黑" charset="0"/>
              </a:rPr>
              <a:t>第四个是可扩展性良好，表模式可以动态的改变。</a:t>
            </a:r>
            <a:endParaRPr lang="zh-CHS" altLang="zh-CHS">
              <a:latin typeface="微软雅黑" charset="0"/>
            </a:endParaRPr>
          </a:p>
        </p:txBody>
      </p:sp>
      <p:sp>
        <p:nvSpPr>
          <p:cNvPr id="327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281F8B46-D27D-F048-B667-14F410AC1AB2}" type="slidenum">
              <a:rPr lang="en-US" altLang="zh-CHS">
                <a:latin typeface="微软雅黑" charset="0"/>
                <a:ea typeface="微软雅黑" charset="0"/>
              </a:rPr>
              <a:pPr/>
              <a:t>9</a:t>
            </a:fld>
            <a:endParaRPr lang="en-US" altLang="zh-CHS">
              <a:latin typeface="微软雅黑" charset="0"/>
              <a:ea typeface="微软雅黑" charset="0"/>
            </a:endParaRPr>
          </a:p>
        </p:txBody>
      </p:sp>
    </p:spTree>
    <p:extLst>
      <p:ext uri="{BB962C8B-B14F-4D97-AF65-F5344CB8AC3E}">
        <p14:creationId xmlns:p14="http://schemas.microsoft.com/office/powerpoint/2010/main" val="337739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48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HS" altLang="en-US">
                <a:latin typeface="微软雅黑" charset="0"/>
              </a:rPr>
              <a:t>具体来看</a:t>
            </a:r>
            <a:r>
              <a:rPr lang="en-US" altLang="zh-CHS">
                <a:latin typeface="微软雅黑" charset="0"/>
              </a:rPr>
              <a:t>Hbase</a:t>
            </a:r>
            <a:r>
              <a:rPr lang="zh-CHS" altLang="en-US">
                <a:latin typeface="微软雅黑" charset="0"/>
              </a:rPr>
              <a:t>数据表的数据坐标系统，在</a:t>
            </a:r>
            <a:r>
              <a:rPr lang="en-US" altLang="zh-CHS">
                <a:latin typeface="微软雅黑" charset="0"/>
              </a:rPr>
              <a:t>Hbase</a:t>
            </a:r>
            <a:r>
              <a:rPr lang="zh-CHS" altLang="en-US">
                <a:latin typeface="微软雅黑" charset="0"/>
              </a:rPr>
              <a:t>当中，数据是以键值对的形式进行定位的，包含了四维坐标。</a:t>
            </a:r>
            <a:endParaRPr lang="en-US" altLang="zh-CHS">
              <a:latin typeface="微软雅黑" charset="0"/>
            </a:endParaRPr>
          </a:p>
          <a:p>
            <a:r>
              <a:rPr lang="zh-CHS" altLang="en-US">
                <a:latin typeface="微软雅黑" charset="0"/>
              </a:rPr>
              <a:t>第一维是行键</a:t>
            </a:r>
            <a:r>
              <a:rPr lang="en-US" altLang="zh-CHS">
                <a:latin typeface="微软雅黑" charset="0"/>
              </a:rPr>
              <a:t>rowkey</a:t>
            </a:r>
            <a:r>
              <a:rPr lang="zh-CHS" altLang="en-US">
                <a:latin typeface="微软雅黑" charset="0"/>
              </a:rPr>
              <a:t>，它定位了每一行的数据，每行数据是以行键的字典序进行排序的，如表中</a:t>
            </a:r>
            <a:r>
              <a:rPr lang="en-US" altLang="zh-CHS">
                <a:latin typeface="微软雅黑" charset="0"/>
              </a:rPr>
              <a:t>G</a:t>
            </a:r>
            <a:r>
              <a:rPr lang="zh-CHS" altLang="en-US">
                <a:latin typeface="微软雅黑" charset="0"/>
              </a:rPr>
              <a:t>开头的排在第一行，</a:t>
            </a:r>
            <a:r>
              <a:rPr lang="en-US" altLang="zh-CHS">
                <a:latin typeface="微软雅黑" charset="0"/>
              </a:rPr>
              <a:t>T</a:t>
            </a:r>
            <a:r>
              <a:rPr lang="zh-CHS" altLang="en-US">
                <a:latin typeface="微软雅黑" charset="0"/>
              </a:rPr>
              <a:t>开头的在最后一行。</a:t>
            </a:r>
            <a:endParaRPr lang="en-US" altLang="zh-CHS">
              <a:latin typeface="微软雅黑" charset="0"/>
            </a:endParaRPr>
          </a:p>
          <a:p>
            <a:r>
              <a:rPr lang="zh-CHS" altLang="en-US">
                <a:latin typeface="微软雅黑" charset="0"/>
              </a:rPr>
              <a:t>第二维是列族</a:t>
            </a:r>
            <a:r>
              <a:rPr lang="en-US" altLang="zh-CHS">
                <a:latin typeface="微软雅黑" charset="0"/>
              </a:rPr>
              <a:t>column family</a:t>
            </a:r>
            <a:r>
              <a:rPr lang="zh-CHS" altLang="en-US">
                <a:latin typeface="微软雅黑" charset="0"/>
              </a:rPr>
              <a:t>，每个列族下还可以包含多个列，物理存储时是以列族为单位进行存储。</a:t>
            </a:r>
            <a:endParaRPr lang="en-US" altLang="zh-CHS">
              <a:latin typeface="微软雅黑" charset="0"/>
            </a:endParaRPr>
          </a:p>
          <a:p>
            <a:r>
              <a:rPr lang="zh-CHS" altLang="en-US">
                <a:latin typeface="微软雅黑" charset="0"/>
              </a:rPr>
              <a:t>第三维是列</a:t>
            </a:r>
            <a:r>
              <a:rPr lang="en-US" altLang="zh-CHS">
                <a:latin typeface="微软雅黑" charset="0"/>
              </a:rPr>
              <a:t>column</a:t>
            </a:r>
            <a:r>
              <a:rPr lang="zh-CHS" altLang="en-US">
                <a:latin typeface="微软雅黑" charset="0"/>
              </a:rPr>
              <a:t>，</a:t>
            </a:r>
            <a:r>
              <a:rPr lang="en-US" altLang="zh-CHS">
                <a:latin typeface="微软雅黑" charset="0"/>
              </a:rPr>
              <a:t>Hbase</a:t>
            </a:r>
            <a:r>
              <a:rPr lang="zh-CHS" altLang="en-US">
                <a:latin typeface="微软雅黑" charset="0"/>
              </a:rPr>
              <a:t>是无类型数据库，同一列不同行的数据类型可以不同。</a:t>
            </a:r>
            <a:endParaRPr lang="en-US" altLang="zh-CHS">
              <a:latin typeface="微软雅黑" charset="0"/>
            </a:endParaRPr>
          </a:p>
          <a:p>
            <a:r>
              <a:rPr lang="zh-CHS" altLang="en-US">
                <a:latin typeface="微软雅黑" charset="0"/>
              </a:rPr>
              <a:t>第四维是时间戳，或者叫版本信息，图中的单元格所示，用户分别在</a:t>
            </a:r>
            <a:r>
              <a:rPr lang="en-US" altLang="zh-CHS">
                <a:latin typeface="微软雅黑" charset="0"/>
              </a:rPr>
              <a:t>ts1</a:t>
            </a:r>
            <a:r>
              <a:rPr lang="zh-CHS" altLang="en-US">
                <a:latin typeface="微软雅黑" charset="0"/>
              </a:rPr>
              <a:t>和</a:t>
            </a:r>
            <a:r>
              <a:rPr lang="en-US" altLang="zh-CHS">
                <a:latin typeface="微软雅黑" charset="0"/>
              </a:rPr>
              <a:t>ts2</a:t>
            </a:r>
            <a:r>
              <a:rPr lang="zh-CHS" altLang="en-US">
                <a:latin typeface="微软雅黑" charset="0"/>
              </a:rPr>
              <a:t>的时间保存了两条信息，后者在数据库中并没有覆盖前者，</a:t>
            </a:r>
            <a:r>
              <a:rPr lang="en-US" altLang="zh-CHS">
                <a:latin typeface="微软雅黑" charset="0"/>
              </a:rPr>
              <a:t>Hbase</a:t>
            </a:r>
            <a:r>
              <a:rPr lang="zh-CHS" altLang="en-US">
                <a:latin typeface="微软雅黑" charset="0"/>
              </a:rPr>
              <a:t>默认设置一个单元可以保存</a:t>
            </a:r>
            <a:r>
              <a:rPr lang="en-US" altLang="zh-CHS">
                <a:latin typeface="微软雅黑" charset="0"/>
              </a:rPr>
              <a:t>3</a:t>
            </a:r>
            <a:r>
              <a:rPr lang="zh-CHS" altLang="en-US">
                <a:latin typeface="微软雅黑" charset="0"/>
              </a:rPr>
              <a:t>个时间版本，用户可以自行修改配置。</a:t>
            </a:r>
            <a:endParaRPr lang="zh-CHS" altLang="zh-CHS">
              <a:latin typeface="微软雅黑" charset="0"/>
            </a:endParaRPr>
          </a:p>
        </p:txBody>
      </p:sp>
      <p:sp>
        <p:nvSpPr>
          <p:cNvPr id="348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9D3362A7-94E6-994A-B067-B8AF90B92757}" type="slidenum">
              <a:rPr lang="en-US" altLang="zh-CHS">
                <a:latin typeface="微软雅黑" charset="0"/>
                <a:ea typeface="微软雅黑" charset="0"/>
              </a:rPr>
              <a:pPr/>
              <a:t>10</a:t>
            </a:fld>
            <a:endParaRPr lang="en-US" altLang="zh-CHS">
              <a:latin typeface="微软雅黑" charset="0"/>
              <a:ea typeface="微软雅黑" charset="0"/>
            </a:endParaRPr>
          </a:p>
        </p:txBody>
      </p:sp>
    </p:spTree>
    <p:extLst>
      <p:ext uri="{BB962C8B-B14F-4D97-AF65-F5344CB8AC3E}">
        <p14:creationId xmlns:p14="http://schemas.microsoft.com/office/powerpoint/2010/main" val="1343606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6"/>
          <p:cNvSpPr/>
          <p:nvPr/>
        </p:nvSpPr>
        <p:spPr>
          <a:xfrm>
            <a:off x="3175" y="6400800"/>
            <a:ext cx="9140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7"/>
          <p:cNvSpPr/>
          <p:nvPr/>
        </p:nvSpPr>
        <p:spPr>
          <a:xfrm>
            <a:off x="0" y="6334125"/>
            <a:ext cx="9142413"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 name="Straight Connector 8"/>
          <p:cNvCxnSpPr/>
          <p:nvPr/>
        </p:nvCxnSpPr>
        <p:spPr>
          <a:xfrm>
            <a:off x="906463" y="4343400"/>
            <a:ext cx="7405687"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822960" y="758952"/>
            <a:ext cx="7543800" cy="3566160"/>
          </a:xfrm>
        </p:spPr>
        <p:txBody>
          <a:bodyPr/>
          <a:lstStyle>
            <a:lvl1pPr algn="l">
              <a:lnSpc>
                <a:spcPct val="85000"/>
              </a:lnSpc>
              <a:defRPr sz="8000" spc="-50" baseline="0">
                <a:solidFill>
                  <a:schemeClr val="tx1">
                    <a:lumMod val="85000"/>
                    <a:lumOff val="15000"/>
                  </a:schemeClr>
                </a:solidFill>
              </a:defRPr>
            </a:lvl1pPr>
          </a:lstStyle>
          <a:p>
            <a:r>
              <a:rPr lang="zh-CHS" altLang="en-US" smtClean="0"/>
              <a:t>单击此处编辑母版标题样式</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HS" altLang="en-US" smtClean="0"/>
              <a:t>单击此处编辑母版副标题样式</a:t>
            </a:r>
            <a:endParaRPr lang="en-US" dirty="0"/>
          </a:p>
        </p:txBody>
      </p:sp>
      <p:sp>
        <p:nvSpPr>
          <p:cNvPr id="7" name="Date Placeholder 3"/>
          <p:cNvSpPr>
            <a:spLocks noGrp="1"/>
          </p:cNvSpPr>
          <p:nvPr>
            <p:ph type="dt" sz="half" idx="10"/>
          </p:nvPr>
        </p:nvSpPr>
        <p:spPr/>
        <p:txBody>
          <a:bodyPr/>
          <a:lstStyle>
            <a:lvl1pPr>
              <a:defRPr/>
            </a:lvl1pPr>
          </a:lstStyle>
          <a:p>
            <a:pPr>
              <a:defRPr/>
            </a:pPr>
            <a:fld id="{4858C36A-CE7D-D843-8D3F-D726F55216CE}" type="datetime1">
              <a:rPr lang="zh-CHS" altLang="en-US" smtClean="0"/>
              <a:t>15/5/6</a:t>
            </a:fld>
            <a:endParaRPr lang="en-US" altLang="zh-CHS"/>
          </a:p>
        </p:txBody>
      </p:sp>
      <p:sp>
        <p:nvSpPr>
          <p:cNvPr id="8" name="Footer Placeholder 4"/>
          <p:cNvSpPr>
            <a:spLocks noGrp="1"/>
          </p:cNvSpPr>
          <p:nvPr>
            <p:ph type="ftr" sz="quarter" idx="11"/>
          </p:nvPr>
        </p:nvSpPr>
        <p:spPr/>
        <p:txBody>
          <a:bodyPr/>
          <a:lstStyle>
            <a:lvl1pPr>
              <a:defRPr/>
            </a:lvl1pPr>
          </a:lstStyle>
          <a:p>
            <a:pPr>
              <a:defRPr/>
            </a:pPr>
            <a:endParaRPr lang="en-US" altLang="zh-CHS"/>
          </a:p>
        </p:txBody>
      </p:sp>
      <p:sp>
        <p:nvSpPr>
          <p:cNvPr id="9" name="Slide Number Placeholder 5"/>
          <p:cNvSpPr>
            <a:spLocks noGrp="1"/>
          </p:cNvSpPr>
          <p:nvPr>
            <p:ph type="sldNum" sz="quarter" idx="12"/>
          </p:nvPr>
        </p:nvSpPr>
        <p:spPr/>
        <p:txBody>
          <a:bodyPr/>
          <a:lstStyle>
            <a:lvl1pPr>
              <a:defRPr/>
            </a:lvl1pPr>
          </a:lstStyle>
          <a:p>
            <a:fld id="{B3A222E2-36EA-2141-A05F-7A6156FE0884}" type="slidenum">
              <a:rPr lang="en-US" altLang="zh-CHS"/>
              <a:pPr/>
              <a:t>‹#›</a:t>
            </a:fld>
            <a:endParaRPr lang="en-US" altLang="zh-CHS"/>
          </a:p>
        </p:txBody>
      </p:sp>
    </p:spTree>
    <p:extLst>
      <p:ext uri="{BB962C8B-B14F-4D97-AF65-F5344CB8AC3E}">
        <p14:creationId xmlns:p14="http://schemas.microsoft.com/office/powerpoint/2010/main" val="1726956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HS"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HS" altLang="en-US" smtClean="0"/>
              <a:t>单击此处编辑母版文本样式</a:t>
            </a:r>
          </a:p>
          <a:p>
            <a:pPr lvl="1"/>
            <a:r>
              <a:rPr lang="zh-CHS" altLang="en-US" smtClean="0"/>
              <a:t>第二级</a:t>
            </a:r>
          </a:p>
          <a:p>
            <a:pPr lvl="2"/>
            <a:r>
              <a:rPr lang="zh-CHS" altLang="en-US" smtClean="0"/>
              <a:t>第三级</a:t>
            </a:r>
          </a:p>
          <a:p>
            <a:pPr lvl="3"/>
            <a:r>
              <a:rPr lang="zh-CHS" altLang="en-US" smtClean="0"/>
              <a:t>第四级</a:t>
            </a:r>
          </a:p>
          <a:p>
            <a:pPr lvl="4"/>
            <a:r>
              <a:rPr lang="zh-CHS"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44DF5FD5-A2A5-6C4F-846F-B7EC006B8432}" type="datetime1">
              <a:rPr lang="zh-CHS" altLang="en-US" smtClean="0"/>
              <a:t>15/5/6</a:t>
            </a:fld>
            <a:endParaRPr lang="en-US" altLang="zh-CHS"/>
          </a:p>
        </p:txBody>
      </p:sp>
      <p:sp>
        <p:nvSpPr>
          <p:cNvPr id="5" name="Footer Placeholder 4"/>
          <p:cNvSpPr>
            <a:spLocks noGrp="1"/>
          </p:cNvSpPr>
          <p:nvPr>
            <p:ph type="ftr" sz="quarter" idx="11"/>
          </p:nvPr>
        </p:nvSpPr>
        <p:spPr/>
        <p:txBody>
          <a:bodyPr/>
          <a:lstStyle>
            <a:lvl1pPr>
              <a:defRPr/>
            </a:lvl1pPr>
          </a:lstStyle>
          <a:p>
            <a:pPr>
              <a:defRPr/>
            </a:pPr>
            <a:endParaRPr lang="en-US" altLang="zh-CHS"/>
          </a:p>
        </p:txBody>
      </p:sp>
      <p:sp>
        <p:nvSpPr>
          <p:cNvPr id="6" name="Slide Number Placeholder 5"/>
          <p:cNvSpPr>
            <a:spLocks noGrp="1"/>
          </p:cNvSpPr>
          <p:nvPr>
            <p:ph type="sldNum" sz="quarter" idx="12"/>
          </p:nvPr>
        </p:nvSpPr>
        <p:spPr/>
        <p:txBody>
          <a:bodyPr/>
          <a:lstStyle>
            <a:lvl1pPr>
              <a:defRPr/>
            </a:lvl1pPr>
          </a:lstStyle>
          <a:p>
            <a:fld id="{ECBDD1B5-4C67-BD43-BA43-659A0F3AD13F}" type="slidenum">
              <a:rPr lang="en-US" altLang="zh-CHS"/>
              <a:pPr/>
              <a:t>‹#›</a:t>
            </a:fld>
            <a:endParaRPr lang="en-US" altLang="zh-CHS"/>
          </a:p>
        </p:txBody>
      </p:sp>
    </p:spTree>
    <p:extLst>
      <p:ext uri="{BB962C8B-B14F-4D97-AF65-F5344CB8AC3E}">
        <p14:creationId xmlns:p14="http://schemas.microsoft.com/office/powerpoint/2010/main" val="294702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4" name="Rectangle 6"/>
          <p:cNvSpPr/>
          <p:nvPr/>
        </p:nvSpPr>
        <p:spPr>
          <a:xfrm>
            <a:off x="3175" y="6400800"/>
            <a:ext cx="9140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7"/>
          <p:cNvSpPr/>
          <p:nvPr/>
        </p:nvSpPr>
        <p:spPr>
          <a:xfrm>
            <a:off x="0" y="6334125"/>
            <a:ext cx="9142413"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zh-CHS" altLang="en-US" smtClean="0"/>
              <a:t>单击此处编辑母版标题样式</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zh-CHS" altLang="en-US" smtClean="0"/>
              <a:t>单击此处编辑母版文本样式</a:t>
            </a:r>
          </a:p>
          <a:p>
            <a:pPr lvl="1"/>
            <a:r>
              <a:rPr lang="zh-CHS" altLang="en-US" smtClean="0"/>
              <a:t>第二级</a:t>
            </a:r>
          </a:p>
          <a:p>
            <a:pPr lvl="2"/>
            <a:r>
              <a:rPr lang="zh-CHS" altLang="en-US" smtClean="0"/>
              <a:t>第三级</a:t>
            </a:r>
          </a:p>
          <a:p>
            <a:pPr lvl="3"/>
            <a:r>
              <a:rPr lang="zh-CHS" altLang="en-US" smtClean="0"/>
              <a:t>第四级</a:t>
            </a:r>
          </a:p>
          <a:p>
            <a:pPr lvl="4"/>
            <a:r>
              <a:rPr lang="zh-CHS" altLang="en-US" smtClean="0"/>
              <a:t>第五级</a:t>
            </a:r>
            <a:endParaRPr lang="en-US" dirty="0"/>
          </a:p>
        </p:txBody>
      </p:sp>
      <p:sp>
        <p:nvSpPr>
          <p:cNvPr id="6" name="Date Placeholder 3"/>
          <p:cNvSpPr>
            <a:spLocks noGrp="1"/>
          </p:cNvSpPr>
          <p:nvPr>
            <p:ph type="dt" sz="half" idx="10"/>
          </p:nvPr>
        </p:nvSpPr>
        <p:spPr/>
        <p:txBody>
          <a:bodyPr/>
          <a:lstStyle>
            <a:lvl1pPr>
              <a:defRPr/>
            </a:lvl1pPr>
          </a:lstStyle>
          <a:p>
            <a:pPr>
              <a:defRPr/>
            </a:pPr>
            <a:fld id="{D714E9D4-BF85-1449-B2CC-CF1EBFD8FDE2}" type="datetime1">
              <a:rPr lang="zh-CHS" altLang="en-US" smtClean="0"/>
              <a:t>15/5/6</a:t>
            </a:fld>
            <a:endParaRPr lang="en-US" altLang="zh-CHS"/>
          </a:p>
        </p:txBody>
      </p:sp>
      <p:sp>
        <p:nvSpPr>
          <p:cNvPr id="7" name="Footer Placeholder 4"/>
          <p:cNvSpPr>
            <a:spLocks noGrp="1"/>
          </p:cNvSpPr>
          <p:nvPr>
            <p:ph type="ftr" sz="quarter" idx="11"/>
          </p:nvPr>
        </p:nvSpPr>
        <p:spPr/>
        <p:txBody>
          <a:bodyPr/>
          <a:lstStyle>
            <a:lvl1pPr>
              <a:defRPr/>
            </a:lvl1pPr>
          </a:lstStyle>
          <a:p>
            <a:pPr>
              <a:defRPr/>
            </a:pPr>
            <a:endParaRPr lang="en-US" altLang="zh-CHS"/>
          </a:p>
        </p:txBody>
      </p:sp>
      <p:sp>
        <p:nvSpPr>
          <p:cNvPr id="8" name="Slide Number Placeholder 5"/>
          <p:cNvSpPr>
            <a:spLocks noGrp="1"/>
          </p:cNvSpPr>
          <p:nvPr>
            <p:ph type="sldNum" sz="quarter" idx="12"/>
          </p:nvPr>
        </p:nvSpPr>
        <p:spPr/>
        <p:txBody>
          <a:bodyPr/>
          <a:lstStyle>
            <a:lvl1pPr>
              <a:defRPr/>
            </a:lvl1pPr>
          </a:lstStyle>
          <a:p>
            <a:fld id="{C8932EEE-38F6-EC4A-8021-322A18CF398D}" type="slidenum">
              <a:rPr lang="en-US" altLang="zh-CHS"/>
              <a:pPr/>
              <a:t>‹#›</a:t>
            </a:fld>
            <a:endParaRPr lang="en-US" altLang="zh-CHS"/>
          </a:p>
        </p:txBody>
      </p:sp>
    </p:spTree>
    <p:extLst>
      <p:ext uri="{BB962C8B-B14F-4D97-AF65-F5344CB8AC3E}">
        <p14:creationId xmlns:p14="http://schemas.microsoft.com/office/powerpoint/2010/main" val="21451740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HS" altLang="en-US" smtClean="0"/>
              <a:t>单击此处编辑母版标题样式</a:t>
            </a:r>
            <a:endParaRPr lang="zh-CHS"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HS" altLang="en-US" smtClean="0"/>
              <a:t>单击此处编辑母版副标题样式</a:t>
            </a:r>
            <a:endParaRPr lang="zh-CHS" altLang="en-US"/>
          </a:p>
        </p:txBody>
      </p:sp>
      <p:sp>
        <p:nvSpPr>
          <p:cNvPr id="4" name="日期占位符 3"/>
          <p:cNvSpPr>
            <a:spLocks noGrp="1"/>
          </p:cNvSpPr>
          <p:nvPr>
            <p:ph type="dt" sz="half" idx="10"/>
          </p:nvPr>
        </p:nvSpPr>
        <p:spPr/>
        <p:txBody>
          <a:bodyPr/>
          <a:lstStyle>
            <a:lvl1pPr>
              <a:defRPr>
                <a:ea typeface="宋体" pitchFamily="2" charset="-122"/>
                <a:cs typeface="+mn-cs"/>
              </a:defRPr>
            </a:lvl1pPr>
          </a:lstStyle>
          <a:p>
            <a:pPr>
              <a:defRPr/>
            </a:pPr>
            <a:fld id="{5CBD8D73-980D-BA48-B55A-B4D4F2A186E7}" type="datetime1">
              <a:rPr lang="zh-CHS" altLang="en-US" smtClean="0"/>
              <a:t>15/5/6</a:t>
            </a:fld>
            <a:endParaRPr lang="en-US" altLang="zh-CHS"/>
          </a:p>
        </p:txBody>
      </p:sp>
      <p:sp>
        <p:nvSpPr>
          <p:cNvPr id="5" name="页脚占位符 4"/>
          <p:cNvSpPr>
            <a:spLocks noGrp="1"/>
          </p:cNvSpPr>
          <p:nvPr>
            <p:ph type="ftr" sz="quarter" idx="11"/>
          </p:nvPr>
        </p:nvSpPr>
        <p:spPr/>
        <p:txBody>
          <a:bodyPr/>
          <a:lstStyle>
            <a:lvl1pPr>
              <a:defRPr>
                <a:ea typeface="宋体" pitchFamily="2" charset="-122"/>
                <a:cs typeface="+mn-cs"/>
              </a:defRPr>
            </a:lvl1pPr>
          </a:lstStyle>
          <a:p>
            <a:pPr>
              <a:defRPr/>
            </a:pPr>
            <a:endParaRPr lang="en-US" altLang="zh-CHS"/>
          </a:p>
        </p:txBody>
      </p:sp>
      <p:sp>
        <p:nvSpPr>
          <p:cNvPr id="6" name="灯片编号占位符 5"/>
          <p:cNvSpPr>
            <a:spLocks noGrp="1"/>
          </p:cNvSpPr>
          <p:nvPr>
            <p:ph type="sldNum" sz="quarter" idx="12"/>
          </p:nvPr>
        </p:nvSpPr>
        <p:spPr/>
        <p:txBody>
          <a:bodyPr/>
          <a:lstStyle>
            <a:lvl1pPr>
              <a:defRPr/>
            </a:lvl1pPr>
          </a:lstStyle>
          <a:p>
            <a:fld id="{D4561947-895D-BE45-A04F-200D796E8424}" type="slidenum">
              <a:rPr lang="en-US" altLang="zh-CHS"/>
              <a:pPr/>
              <a:t>‹#›</a:t>
            </a:fld>
            <a:endParaRPr lang="en-US" altLang="zh-CHS"/>
          </a:p>
        </p:txBody>
      </p:sp>
    </p:spTree>
    <p:extLst>
      <p:ext uri="{BB962C8B-B14F-4D97-AF65-F5344CB8AC3E}">
        <p14:creationId xmlns:p14="http://schemas.microsoft.com/office/powerpoint/2010/main" val="4687031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HS" altLang="en-US" smtClean="0"/>
              <a:t>单击此处编辑母版标题样式</a:t>
            </a:r>
            <a:endParaRPr lang="zh-CHS" altLang="en-US"/>
          </a:p>
        </p:txBody>
      </p:sp>
      <p:sp>
        <p:nvSpPr>
          <p:cNvPr id="3" name="内容占位符 2"/>
          <p:cNvSpPr>
            <a:spLocks noGrp="1"/>
          </p:cNvSpPr>
          <p:nvPr>
            <p:ph idx="1"/>
          </p:nvPr>
        </p:nvSpPr>
        <p:spPr/>
        <p:txBody>
          <a:bodyPr/>
          <a:lstStyle/>
          <a:p>
            <a:pPr lvl="0"/>
            <a:r>
              <a:rPr lang="zh-CHS" altLang="en-US" smtClean="0"/>
              <a:t>单击此处编辑母版文本样式</a:t>
            </a:r>
          </a:p>
          <a:p>
            <a:pPr lvl="1"/>
            <a:r>
              <a:rPr lang="zh-CHS" altLang="en-US" smtClean="0"/>
              <a:t>第二级</a:t>
            </a:r>
          </a:p>
          <a:p>
            <a:pPr lvl="2"/>
            <a:r>
              <a:rPr lang="zh-CHS" altLang="en-US" smtClean="0"/>
              <a:t>第三级</a:t>
            </a:r>
          </a:p>
          <a:p>
            <a:pPr lvl="3"/>
            <a:r>
              <a:rPr lang="zh-CHS" altLang="en-US" smtClean="0"/>
              <a:t>第四级</a:t>
            </a:r>
          </a:p>
          <a:p>
            <a:pPr lvl="4"/>
            <a:r>
              <a:rPr lang="zh-CHS" altLang="en-US" smtClean="0"/>
              <a:t>第五级</a:t>
            </a:r>
            <a:endParaRPr lang="zh-CHS" altLang="en-US"/>
          </a:p>
        </p:txBody>
      </p:sp>
      <p:sp>
        <p:nvSpPr>
          <p:cNvPr id="4" name="日期占位符 3"/>
          <p:cNvSpPr>
            <a:spLocks noGrp="1"/>
          </p:cNvSpPr>
          <p:nvPr>
            <p:ph type="dt" sz="half" idx="10"/>
          </p:nvPr>
        </p:nvSpPr>
        <p:spPr/>
        <p:txBody>
          <a:bodyPr/>
          <a:lstStyle>
            <a:lvl1pPr>
              <a:defRPr>
                <a:ea typeface="宋体" pitchFamily="2" charset="-122"/>
                <a:cs typeface="+mn-cs"/>
              </a:defRPr>
            </a:lvl1pPr>
          </a:lstStyle>
          <a:p>
            <a:pPr>
              <a:defRPr/>
            </a:pPr>
            <a:fld id="{0E41A974-B71B-614D-8813-A50DF34A46B9}" type="datetime1">
              <a:rPr lang="zh-CHS" altLang="en-US" smtClean="0"/>
              <a:t>15/5/6</a:t>
            </a:fld>
            <a:endParaRPr lang="en-US" altLang="zh-CHS"/>
          </a:p>
        </p:txBody>
      </p:sp>
      <p:sp>
        <p:nvSpPr>
          <p:cNvPr id="5" name="页脚占位符 4"/>
          <p:cNvSpPr>
            <a:spLocks noGrp="1"/>
          </p:cNvSpPr>
          <p:nvPr>
            <p:ph type="ftr" sz="quarter" idx="11"/>
          </p:nvPr>
        </p:nvSpPr>
        <p:spPr/>
        <p:txBody>
          <a:bodyPr/>
          <a:lstStyle>
            <a:lvl1pPr>
              <a:defRPr>
                <a:ea typeface="宋体" pitchFamily="2" charset="-122"/>
                <a:cs typeface="+mn-cs"/>
              </a:defRPr>
            </a:lvl1pPr>
          </a:lstStyle>
          <a:p>
            <a:pPr>
              <a:defRPr/>
            </a:pPr>
            <a:endParaRPr lang="en-US" altLang="zh-CHS"/>
          </a:p>
        </p:txBody>
      </p:sp>
      <p:sp>
        <p:nvSpPr>
          <p:cNvPr id="6" name="灯片编号占位符 5"/>
          <p:cNvSpPr>
            <a:spLocks noGrp="1"/>
          </p:cNvSpPr>
          <p:nvPr>
            <p:ph type="sldNum" sz="quarter" idx="12"/>
          </p:nvPr>
        </p:nvSpPr>
        <p:spPr/>
        <p:txBody>
          <a:bodyPr/>
          <a:lstStyle>
            <a:lvl1pPr>
              <a:defRPr/>
            </a:lvl1pPr>
          </a:lstStyle>
          <a:p>
            <a:fld id="{DC28A0D5-B07F-DE4D-989F-DF7AD07DA187}" type="slidenum">
              <a:rPr lang="en-US" altLang="zh-CHS"/>
              <a:pPr/>
              <a:t>‹#›</a:t>
            </a:fld>
            <a:endParaRPr lang="en-US" altLang="zh-CHS"/>
          </a:p>
        </p:txBody>
      </p:sp>
    </p:spTree>
    <p:extLst>
      <p:ext uri="{BB962C8B-B14F-4D97-AF65-F5344CB8AC3E}">
        <p14:creationId xmlns:p14="http://schemas.microsoft.com/office/powerpoint/2010/main" val="11015139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4500"/>
            </a:lvl1pPr>
          </a:lstStyle>
          <a:p>
            <a:r>
              <a:rPr lang="zh-CHS" altLang="en-US" smtClean="0"/>
              <a:t>单击此处编辑母版标题样式</a:t>
            </a:r>
            <a:endParaRPr lang="zh-CHS" altLang="en-US"/>
          </a:p>
        </p:txBody>
      </p:sp>
      <p:sp>
        <p:nvSpPr>
          <p:cNvPr id="3" name="文本占位符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HS" altLang="en-US" smtClean="0"/>
              <a:t>单击此处编辑母版文本样式</a:t>
            </a:r>
          </a:p>
        </p:txBody>
      </p:sp>
      <p:sp>
        <p:nvSpPr>
          <p:cNvPr id="4" name="日期占位符 3"/>
          <p:cNvSpPr>
            <a:spLocks noGrp="1"/>
          </p:cNvSpPr>
          <p:nvPr>
            <p:ph type="dt" sz="half" idx="10"/>
          </p:nvPr>
        </p:nvSpPr>
        <p:spPr/>
        <p:txBody>
          <a:bodyPr/>
          <a:lstStyle>
            <a:lvl1pPr>
              <a:defRPr>
                <a:ea typeface="宋体" pitchFamily="2" charset="-122"/>
                <a:cs typeface="+mn-cs"/>
              </a:defRPr>
            </a:lvl1pPr>
          </a:lstStyle>
          <a:p>
            <a:pPr>
              <a:defRPr/>
            </a:pPr>
            <a:fld id="{EA349F09-2439-7C43-881D-89FE785D0222}" type="datetime1">
              <a:rPr lang="zh-CHS" altLang="en-US" smtClean="0"/>
              <a:t>15/5/6</a:t>
            </a:fld>
            <a:endParaRPr lang="en-US" altLang="zh-CHS"/>
          </a:p>
        </p:txBody>
      </p:sp>
      <p:sp>
        <p:nvSpPr>
          <p:cNvPr id="5" name="页脚占位符 4"/>
          <p:cNvSpPr>
            <a:spLocks noGrp="1"/>
          </p:cNvSpPr>
          <p:nvPr>
            <p:ph type="ftr" sz="quarter" idx="11"/>
          </p:nvPr>
        </p:nvSpPr>
        <p:spPr/>
        <p:txBody>
          <a:bodyPr/>
          <a:lstStyle>
            <a:lvl1pPr>
              <a:defRPr>
                <a:ea typeface="宋体" pitchFamily="2" charset="-122"/>
                <a:cs typeface="+mn-cs"/>
              </a:defRPr>
            </a:lvl1pPr>
          </a:lstStyle>
          <a:p>
            <a:pPr>
              <a:defRPr/>
            </a:pPr>
            <a:endParaRPr lang="en-US" altLang="zh-CHS"/>
          </a:p>
        </p:txBody>
      </p:sp>
      <p:sp>
        <p:nvSpPr>
          <p:cNvPr id="6" name="灯片编号占位符 5"/>
          <p:cNvSpPr>
            <a:spLocks noGrp="1"/>
          </p:cNvSpPr>
          <p:nvPr>
            <p:ph type="sldNum" sz="quarter" idx="12"/>
          </p:nvPr>
        </p:nvSpPr>
        <p:spPr/>
        <p:txBody>
          <a:bodyPr/>
          <a:lstStyle>
            <a:lvl1pPr>
              <a:defRPr/>
            </a:lvl1pPr>
          </a:lstStyle>
          <a:p>
            <a:fld id="{258A24FD-DE56-C149-828E-38CCDAA3F771}" type="slidenum">
              <a:rPr lang="en-US" altLang="zh-CHS"/>
              <a:pPr/>
              <a:t>‹#›</a:t>
            </a:fld>
            <a:endParaRPr lang="en-US" altLang="zh-CHS"/>
          </a:p>
        </p:txBody>
      </p:sp>
    </p:spTree>
    <p:extLst>
      <p:ext uri="{BB962C8B-B14F-4D97-AF65-F5344CB8AC3E}">
        <p14:creationId xmlns:p14="http://schemas.microsoft.com/office/powerpoint/2010/main" val="18019798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HS" altLang="en-US" smtClean="0"/>
              <a:t>单击此处编辑母版标题样式</a:t>
            </a:r>
            <a:endParaRPr lang="zh-CHS" altLang="en-US"/>
          </a:p>
        </p:txBody>
      </p:sp>
      <p:sp>
        <p:nvSpPr>
          <p:cNvPr id="3" name="内容占位符 2"/>
          <p:cNvSpPr>
            <a:spLocks noGrp="1"/>
          </p:cNvSpPr>
          <p:nvPr>
            <p:ph sz="half" idx="1"/>
          </p:nvPr>
        </p:nvSpPr>
        <p:spPr>
          <a:xfrm>
            <a:off x="628650" y="1825625"/>
            <a:ext cx="3886200" cy="4351338"/>
          </a:xfrm>
        </p:spPr>
        <p:txBody>
          <a:bodyPr/>
          <a:lstStyle/>
          <a:p>
            <a:pPr lvl="0"/>
            <a:r>
              <a:rPr lang="zh-CHS" altLang="en-US" smtClean="0"/>
              <a:t>单击此处编辑母版文本样式</a:t>
            </a:r>
          </a:p>
          <a:p>
            <a:pPr lvl="1"/>
            <a:r>
              <a:rPr lang="zh-CHS" altLang="en-US" smtClean="0"/>
              <a:t>第二级</a:t>
            </a:r>
          </a:p>
          <a:p>
            <a:pPr lvl="2"/>
            <a:r>
              <a:rPr lang="zh-CHS" altLang="en-US" smtClean="0"/>
              <a:t>第三级</a:t>
            </a:r>
          </a:p>
          <a:p>
            <a:pPr lvl="3"/>
            <a:r>
              <a:rPr lang="zh-CHS" altLang="en-US" smtClean="0"/>
              <a:t>第四级</a:t>
            </a:r>
          </a:p>
          <a:p>
            <a:pPr lvl="4"/>
            <a:r>
              <a:rPr lang="zh-CHS" altLang="en-US" smtClean="0"/>
              <a:t>第五级</a:t>
            </a:r>
            <a:endParaRPr lang="zh-CHS" altLang="en-US"/>
          </a:p>
        </p:txBody>
      </p:sp>
      <p:sp>
        <p:nvSpPr>
          <p:cNvPr id="4" name="内容占位符 3"/>
          <p:cNvSpPr>
            <a:spLocks noGrp="1"/>
          </p:cNvSpPr>
          <p:nvPr>
            <p:ph sz="half" idx="2"/>
          </p:nvPr>
        </p:nvSpPr>
        <p:spPr>
          <a:xfrm>
            <a:off x="4629150" y="1825625"/>
            <a:ext cx="3886200" cy="4351338"/>
          </a:xfrm>
        </p:spPr>
        <p:txBody>
          <a:bodyPr/>
          <a:lstStyle/>
          <a:p>
            <a:pPr lvl="0"/>
            <a:r>
              <a:rPr lang="zh-CHS" altLang="en-US" smtClean="0"/>
              <a:t>单击此处编辑母版文本样式</a:t>
            </a:r>
          </a:p>
          <a:p>
            <a:pPr lvl="1"/>
            <a:r>
              <a:rPr lang="zh-CHS" altLang="en-US" smtClean="0"/>
              <a:t>第二级</a:t>
            </a:r>
          </a:p>
          <a:p>
            <a:pPr lvl="2"/>
            <a:r>
              <a:rPr lang="zh-CHS" altLang="en-US" smtClean="0"/>
              <a:t>第三级</a:t>
            </a:r>
          </a:p>
          <a:p>
            <a:pPr lvl="3"/>
            <a:r>
              <a:rPr lang="zh-CHS" altLang="en-US" smtClean="0"/>
              <a:t>第四级</a:t>
            </a:r>
          </a:p>
          <a:p>
            <a:pPr lvl="4"/>
            <a:r>
              <a:rPr lang="zh-CHS" altLang="en-US" smtClean="0"/>
              <a:t>第五级</a:t>
            </a:r>
            <a:endParaRPr lang="zh-CHS" altLang="en-US"/>
          </a:p>
        </p:txBody>
      </p:sp>
      <p:sp>
        <p:nvSpPr>
          <p:cNvPr id="5" name="日期占位符 3"/>
          <p:cNvSpPr>
            <a:spLocks noGrp="1"/>
          </p:cNvSpPr>
          <p:nvPr>
            <p:ph type="dt" sz="half" idx="10"/>
          </p:nvPr>
        </p:nvSpPr>
        <p:spPr/>
        <p:txBody>
          <a:bodyPr/>
          <a:lstStyle>
            <a:lvl1pPr>
              <a:defRPr>
                <a:ea typeface="宋体" pitchFamily="2" charset="-122"/>
                <a:cs typeface="+mn-cs"/>
              </a:defRPr>
            </a:lvl1pPr>
          </a:lstStyle>
          <a:p>
            <a:pPr>
              <a:defRPr/>
            </a:pPr>
            <a:fld id="{5F219FB3-5D4D-5941-8509-F0480AF2FAAF}" type="datetime1">
              <a:rPr lang="zh-CHS" altLang="en-US" smtClean="0"/>
              <a:t>15/5/6</a:t>
            </a:fld>
            <a:endParaRPr lang="en-US" altLang="zh-CHS"/>
          </a:p>
        </p:txBody>
      </p:sp>
      <p:sp>
        <p:nvSpPr>
          <p:cNvPr id="6" name="页脚占位符 4"/>
          <p:cNvSpPr>
            <a:spLocks noGrp="1"/>
          </p:cNvSpPr>
          <p:nvPr>
            <p:ph type="ftr" sz="quarter" idx="11"/>
          </p:nvPr>
        </p:nvSpPr>
        <p:spPr/>
        <p:txBody>
          <a:bodyPr/>
          <a:lstStyle>
            <a:lvl1pPr>
              <a:defRPr>
                <a:ea typeface="宋体" pitchFamily="2" charset="-122"/>
                <a:cs typeface="+mn-cs"/>
              </a:defRPr>
            </a:lvl1pPr>
          </a:lstStyle>
          <a:p>
            <a:pPr>
              <a:defRPr/>
            </a:pPr>
            <a:endParaRPr lang="en-US" altLang="zh-CHS"/>
          </a:p>
        </p:txBody>
      </p:sp>
      <p:sp>
        <p:nvSpPr>
          <p:cNvPr id="7" name="灯片编号占位符 5"/>
          <p:cNvSpPr>
            <a:spLocks noGrp="1"/>
          </p:cNvSpPr>
          <p:nvPr>
            <p:ph type="sldNum" sz="quarter" idx="12"/>
          </p:nvPr>
        </p:nvSpPr>
        <p:spPr/>
        <p:txBody>
          <a:bodyPr/>
          <a:lstStyle>
            <a:lvl1pPr>
              <a:defRPr/>
            </a:lvl1pPr>
          </a:lstStyle>
          <a:p>
            <a:fld id="{F8DC7E40-0783-5B48-AC44-6A9D2D560374}" type="slidenum">
              <a:rPr lang="en-US" altLang="zh-CHS"/>
              <a:pPr/>
              <a:t>‹#›</a:t>
            </a:fld>
            <a:endParaRPr lang="en-US" altLang="zh-CHS"/>
          </a:p>
        </p:txBody>
      </p:sp>
    </p:spTree>
    <p:extLst>
      <p:ext uri="{BB962C8B-B14F-4D97-AF65-F5344CB8AC3E}">
        <p14:creationId xmlns:p14="http://schemas.microsoft.com/office/powerpoint/2010/main" val="13156340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HS" altLang="en-US" smtClean="0"/>
              <a:t>单击此处编辑母版标题样式</a:t>
            </a:r>
            <a:endParaRPr lang="zh-CHS" altLang="en-US"/>
          </a:p>
        </p:txBody>
      </p:sp>
      <p:sp>
        <p:nvSpPr>
          <p:cNvPr id="3" name="文本占位符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HS" altLang="en-US" smtClean="0"/>
              <a:t>单击此处编辑母版文本样式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HS" altLang="en-US" smtClean="0"/>
              <a:t>单击此处编辑母版文本样式</a:t>
            </a:r>
          </a:p>
          <a:p>
            <a:pPr lvl="1"/>
            <a:r>
              <a:rPr lang="zh-CHS" altLang="en-US" smtClean="0"/>
              <a:t>第二级</a:t>
            </a:r>
          </a:p>
          <a:p>
            <a:pPr lvl="2"/>
            <a:r>
              <a:rPr lang="zh-CHS" altLang="en-US" smtClean="0"/>
              <a:t>第三级</a:t>
            </a:r>
          </a:p>
          <a:p>
            <a:pPr lvl="3"/>
            <a:r>
              <a:rPr lang="zh-CHS" altLang="en-US" smtClean="0"/>
              <a:t>第四级</a:t>
            </a:r>
          </a:p>
          <a:p>
            <a:pPr lvl="4"/>
            <a:r>
              <a:rPr lang="zh-CHS" altLang="en-US" smtClean="0"/>
              <a:t>第五级</a:t>
            </a:r>
            <a:endParaRPr lang="zh-CHS" alt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HS" altLang="en-US" smtClean="0"/>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HS" altLang="en-US" smtClean="0"/>
              <a:t>单击此处编辑母版文本样式</a:t>
            </a:r>
          </a:p>
          <a:p>
            <a:pPr lvl="1"/>
            <a:r>
              <a:rPr lang="zh-CHS" altLang="en-US" smtClean="0"/>
              <a:t>第二级</a:t>
            </a:r>
          </a:p>
          <a:p>
            <a:pPr lvl="2"/>
            <a:r>
              <a:rPr lang="zh-CHS" altLang="en-US" smtClean="0"/>
              <a:t>第三级</a:t>
            </a:r>
          </a:p>
          <a:p>
            <a:pPr lvl="3"/>
            <a:r>
              <a:rPr lang="zh-CHS" altLang="en-US" smtClean="0"/>
              <a:t>第四级</a:t>
            </a:r>
          </a:p>
          <a:p>
            <a:pPr lvl="4"/>
            <a:r>
              <a:rPr lang="zh-CHS" altLang="en-US" smtClean="0"/>
              <a:t>第五级</a:t>
            </a:r>
            <a:endParaRPr lang="zh-CHS" altLang="en-US"/>
          </a:p>
        </p:txBody>
      </p:sp>
      <p:sp>
        <p:nvSpPr>
          <p:cNvPr id="7" name="日期占位符 3"/>
          <p:cNvSpPr>
            <a:spLocks noGrp="1"/>
          </p:cNvSpPr>
          <p:nvPr>
            <p:ph type="dt" sz="half" idx="10"/>
          </p:nvPr>
        </p:nvSpPr>
        <p:spPr/>
        <p:txBody>
          <a:bodyPr/>
          <a:lstStyle>
            <a:lvl1pPr>
              <a:defRPr>
                <a:ea typeface="宋体" pitchFamily="2" charset="-122"/>
                <a:cs typeface="+mn-cs"/>
              </a:defRPr>
            </a:lvl1pPr>
          </a:lstStyle>
          <a:p>
            <a:pPr>
              <a:defRPr/>
            </a:pPr>
            <a:fld id="{61A41401-03B3-F74F-832F-7181D160E2AA}" type="datetime1">
              <a:rPr lang="zh-CHS" altLang="en-US" smtClean="0"/>
              <a:t>15/5/6</a:t>
            </a:fld>
            <a:endParaRPr lang="en-US" altLang="zh-CHS"/>
          </a:p>
        </p:txBody>
      </p:sp>
      <p:sp>
        <p:nvSpPr>
          <p:cNvPr id="8" name="页脚占位符 4"/>
          <p:cNvSpPr>
            <a:spLocks noGrp="1"/>
          </p:cNvSpPr>
          <p:nvPr>
            <p:ph type="ftr" sz="quarter" idx="11"/>
          </p:nvPr>
        </p:nvSpPr>
        <p:spPr/>
        <p:txBody>
          <a:bodyPr/>
          <a:lstStyle>
            <a:lvl1pPr>
              <a:defRPr>
                <a:ea typeface="宋体" pitchFamily="2" charset="-122"/>
                <a:cs typeface="+mn-cs"/>
              </a:defRPr>
            </a:lvl1pPr>
          </a:lstStyle>
          <a:p>
            <a:pPr>
              <a:defRPr/>
            </a:pPr>
            <a:endParaRPr lang="en-US" altLang="zh-CHS"/>
          </a:p>
        </p:txBody>
      </p:sp>
      <p:sp>
        <p:nvSpPr>
          <p:cNvPr id="9" name="灯片编号占位符 5"/>
          <p:cNvSpPr>
            <a:spLocks noGrp="1"/>
          </p:cNvSpPr>
          <p:nvPr>
            <p:ph type="sldNum" sz="quarter" idx="12"/>
          </p:nvPr>
        </p:nvSpPr>
        <p:spPr/>
        <p:txBody>
          <a:bodyPr/>
          <a:lstStyle>
            <a:lvl1pPr>
              <a:defRPr/>
            </a:lvl1pPr>
          </a:lstStyle>
          <a:p>
            <a:fld id="{6B854B7D-EEB5-E743-A1B2-84F5D03C18C4}" type="slidenum">
              <a:rPr lang="en-US" altLang="zh-CHS"/>
              <a:pPr/>
              <a:t>‹#›</a:t>
            </a:fld>
            <a:endParaRPr lang="en-US" altLang="zh-CHS"/>
          </a:p>
        </p:txBody>
      </p:sp>
    </p:spTree>
    <p:extLst>
      <p:ext uri="{BB962C8B-B14F-4D97-AF65-F5344CB8AC3E}">
        <p14:creationId xmlns:p14="http://schemas.microsoft.com/office/powerpoint/2010/main" val="6357230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HS" altLang="en-US" smtClean="0"/>
              <a:t>单击此处编辑母版标题样式</a:t>
            </a:r>
            <a:endParaRPr lang="zh-CHS" altLang="en-US"/>
          </a:p>
        </p:txBody>
      </p:sp>
      <p:sp>
        <p:nvSpPr>
          <p:cNvPr id="3" name="日期占位符 3"/>
          <p:cNvSpPr>
            <a:spLocks noGrp="1"/>
          </p:cNvSpPr>
          <p:nvPr>
            <p:ph type="dt" sz="half" idx="10"/>
          </p:nvPr>
        </p:nvSpPr>
        <p:spPr/>
        <p:txBody>
          <a:bodyPr/>
          <a:lstStyle>
            <a:lvl1pPr>
              <a:defRPr>
                <a:ea typeface="宋体" pitchFamily="2" charset="-122"/>
                <a:cs typeface="+mn-cs"/>
              </a:defRPr>
            </a:lvl1pPr>
          </a:lstStyle>
          <a:p>
            <a:pPr>
              <a:defRPr/>
            </a:pPr>
            <a:fld id="{52E957DC-A367-0F43-A58C-683698F7B0D3}" type="datetime1">
              <a:rPr lang="zh-CHS" altLang="en-US" smtClean="0"/>
              <a:t>15/5/6</a:t>
            </a:fld>
            <a:endParaRPr lang="en-US" altLang="zh-CHS"/>
          </a:p>
        </p:txBody>
      </p:sp>
      <p:sp>
        <p:nvSpPr>
          <p:cNvPr id="4" name="页脚占位符 4"/>
          <p:cNvSpPr>
            <a:spLocks noGrp="1"/>
          </p:cNvSpPr>
          <p:nvPr>
            <p:ph type="ftr" sz="quarter" idx="11"/>
          </p:nvPr>
        </p:nvSpPr>
        <p:spPr/>
        <p:txBody>
          <a:bodyPr/>
          <a:lstStyle>
            <a:lvl1pPr>
              <a:defRPr>
                <a:ea typeface="宋体" pitchFamily="2" charset="-122"/>
                <a:cs typeface="+mn-cs"/>
              </a:defRPr>
            </a:lvl1pPr>
          </a:lstStyle>
          <a:p>
            <a:pPr>
              <a:defRPr/>
            </a:pPr>
            <a:endParaRPr lang="en-US" altLang="zh-CHS"/>
          </a:p>
        </p:txBody>
      </p:sp>
      <p:sp>
        <p:nvSpPr>
          <p:cNvPr id="5" name="灯片编号占位符 5"/>
          <p:cNvSpPr>
            <a:spLocks noGrp="1"/>
          </p:cNvSpPr>
          <p:nvPr>
            <p:ph type="sldNum" sz="quarter" idx="12"/>
          </p:nvPr>
        </p:nvSpPr>
        <p:spPr/>
        <p:txBody>
          <a:bodyPr/>
          <a:lstStyle>
            <a:lvl1pPr>
              <a:defRPr/>
            </a:lvl1pPr>
          </a:lstStyle>
          <a:p>
            <a:fld id="{75A57487-5BB7-3C46-8CE4-43574307B377}" type="slidenum">
              <a:rPr lang="en-US" altLang="zh-CHS"/>
              <a:pPr/>
              <a:t>‹#›</a:t>
            </a:fld>
            <a:endParaRPr lang="en-US" altLang="zh-CHS"/>
          </a:p>
        </p:txBody>
      </p:sp>
    </p:spTree>
    <p:extLst>
      <p:ext uri="{BB962C8B-B14F-4D97-AF65-F5344CB8AC3E}">
        <p14:creationId xmlns:p14="http://schemas.microsoft.com/office/powerpoint/2010/main" val="1369133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ea typeface="宋体" pitchFamily="2" charset="-122"/>
                <a:cs typeface="+mn-cs"/>
              </a:defRPr>
            </a:lvl1pPr>
          </a:lstStyle>
          <a:p>
            <a:pPr>
              <a:defRPr/>
            </a:pPr>
            <a:fld id="{14CAFC31-D1A0-0344-838C-ADF523299371}" type="datetime1">
              <a:rPr lang="zh-CHS" altLang="en-US" smtClean="0"/>
              <a:t>15/5/6</a:t>
            </a:fld>
            <a:endParaRPr lang="en-US" altLang="zh-CHS"/>
          </a:p>
        </p:txBody>
      </p:sp>
      <p:sp>
        <p:nvSpPr>
          <p:cNvPr id="3" name="页脚占位符 4"/>
          <p:cNvSpPr>
            <a:spLocks noGrp="1"/>
          </p:cNvSpPr>
          <p:nvPr>
            <p:ph type="ftr" sz="quarter" idx="11"/>
          </p:nvPr>
        </p:nvSpPr>
        <p:spPr/>
        <p:txBody>
          <a:bodyPr/>
          <a:lstStyle>
            <a:lvl1pPr>
              <a:defRPr>
                <a:ea typeface="宋体" pitchFamily="2" charset="-122"/>
                <a:cs typeface="+mn-cs"/>
              </a:defRPr>
            </a:lvl1pPr>
          </a:lstStyle>
          <a:p>
            <a:pPr>
              <a:defRPr/>
            </a:pPr>
            <a:endParaRPr lang="en-US" altLang="zh-CHS"/>
          </a:p>
        </p:txBody>
      </p:sp>
      <p:sp>
        <p:nvSpPr>
          <p:cNvPr id="4" name="灯片编号占位符 5"/>
          <p:cNvSpPr>
            <a:spLocks noGrp="1"/>
          </p:cNvSpPr>
          <p:nvPr>
            <p:ph type="sldNum" sz="quarter" idx="12"/>
          </p:nvPr>
        </p:nvSpPr>
        <p:spPr/>
        <p:txBody>
          <a:bodyPr/>
          <a:lstStyle>
            <a:lvl1pPr>
              <a:defRPr/>
            </a:lvl1pPr>
          </a:lstStyle>
          <a:p>
            <a:fld id="{BAC4B057-FD99-ED46-A025-BAD4F24C3249}" type="slidenum">
              <a:rPr lang="en-US" altLang="zh-CHS"/>
              <a:pPr/>
              <a:t>‹#›</a:t>
            </a:fld>
            <a:endParaRPr lang="en-US" altLang="zh-CHS"/>
          </a:p>
        </p:txBody>
      </p:sp>
    </p:spTree>
    <p:extLst>
      <p:ext uri="{BB962C8B-B14F-4D97-AF65-F5344CB8AC3E}">
        <p14:creationId xmlns:p14="http://schemas.microsoft.com/office/powerpoint/2010/main" val="11258981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HS" altLang="en-US" smtClean="0"/>
              <a:t>单击此处编辑母版标题样式</a:t>
            </a:r>
            <a:endParaRPr lang="zh-CHS" altLang="en-US"/>
          </a:p>
        </p:txBody>
      </p:sp>
      <p:sp>
        <p:nvSpPr>
          <p:cNvPr id="3" name="内容占位符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HS" altLang="en-US" smtClean="0"/>
              <a:t>单击此处编辑母版文本样式</a:t>
            </a:r>
          </a:p>
          <a:p>
            <a:pPr lvl="1"/>
            <a:r>
              <a:rPr lang="zh-CHS" altLang="en-US" smtClean="0"/>
              <a:t>第二级</a:t>
            </a:r>
          </a:p>
          <a:p>
            <a:pPr lvl="2"/>
            <a:r>
              <a:rPr lang="zh-CHS" altLang="en-US" smtClean="0"/>
              <a:t>第三级</a:t>
            </a:r>
          </a:p>
          <a:p>
            <a:pPr lvl="3"/>
            <a:r>
              <a:rPr lang="zh-CHS" altLang="en-US" smtClean="0"/>
              <a:t>第四级</a:t>
            </a:r>
          </a:p>
          <a:p>
            <a:pPr lvl="4"/>
            <a:r>
              <a:rPr lang="zh-CHS" altLang="en-US" smtClean="0"/>
              <a:t>第五级</a:t>
            </a:r>
            <a:endParaRPr lang="zh-CHS"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HS" altLang="en-US" smtClean="0"/>
              <a:t>单击此处编辑母版文本样式</a:t>
            </a:r>
          </a:p>
        </p:txBody>
      </p:sp>
      <p:sp>
        <p:nvSpPr>
          <p:cNvPr id="5" name="日期占位符 3"/>
          <p:cNvSpPr>
            <a:spLocks noGrp="1"/>
          </p:cNvSpPr>
          <p:nvPr>
            <p:ph type="dt" sz="half" idx="10"/>
          </p:nvPr>
        </p:nvSpPr>
        <p:spPr/>
        <p:txBody>
          <a:bodyPr/>
          <a:lstStyle>
            <a:lvl1pPr>
              <a:defRPr>
                <a:ea typeface="宋体" pitchFamily="2" charset="-122"/>
                <a:cs typeface="+mn-cs"/>
              </a:defRPr>
            </a:lvl1pPr>
          </a:lstStyle>
          <a:p>
            <a:pPr>
              <a:defRPr/>
            </a:pPr>
            <a:fld id="{A9524EF2-F714-0548-A9D9-D7D35F59625A}" type="datetime1">
              <a:rPr lang="zh-CHS" altLang="en-US" smtClean="0"/>
              <a:t>15/5/6</a:t>
            </a:fld>
            <a:endParaRPr lang="en-US" altLang="zh-CHS"/>
          </a:p>
        </p:txBody>
      </p:sp>
      <p:sp>
        <p:nvSpPr>
          <p:cNvPr id="6" name="页脚占位符 4"/>
          <p:cNvSpPr>
            <a:spLocks noGrp="1"/>
          </p:cNvSpPr>
          <p:nvPr>
            <p:ph type="ftr" sz="quarter" idx="11"/>
          </p:nvPr>
        </p:nvSpPr>
        <p:spPr/>
        <p:txBody>
          <a:bodyPr/>
          <a:lstStyle>
            <a:lvl1pPr>
              <a:defRPr>
                <a:ea typeface="宋体" pitchFamily="2" charset="-122"/>
                <a:cs typeface="+mn-cs"/>
              </a:defRPr>
            </a:lvl1pPr>
          </a:lstStyle>
          <a:p>
            <a:pPr>
              <a:defRPr/>
            </a:pPr>
            <a:endParaRPr lang="en-US" altLang="zh-CHS"/>
          </a:p>
        </p:txBody>
      </p:sp>
      <p:sp>
        <p:nvSpPr>
          <p:cNvPr id="7" name="灯片编号占位符 5"/>
          <p:cNvSpPr>
            <a:spLocks noGrp="1"/>
          </p:cNvSpPr>
          <p:nvPr>
            <p:ph type="sldNum" sz="quarter" idx="12"/>
          </p:nvPr>
        </p:nvSpPr>
        <p:spPr/>
        <p:txBody>
          <a:bodyPr/>
          <a:lstStyle>
            <a:lvl1pPr>
              <a:defRPr/>
            </a:lvl1pPr>
          </a:lstStyle>
          <a:p>
            <a:fld id="{EDF73742-4575-5949-91FD-B63479EF7E0F}" type="slidenum">
              <a:rPr lang="en-US" altLang="zh-CHS"/>
              <a:pPr/>
              <a:t>‹#›</a:t>
            </a:fld>
            <a:endParaRPr lang="en-US" altLang="zh-CHS"/>
          </a:p>
        </p:txBody>
      </p:sp>
    </p:spTree>
    <p:extLst>
      <p:ext uri="{BB962C8B-B14F-4D97-AF65-F5344CB8AC3E}">
        <p14:creationId xmlns:p14="http://schemas.microsoft.com/office/powerpoint/2010/main" val="1059961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HS"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HS" altLang="en-US" smtClean="0"/>
              <a:t>单击此处编辑母版文本样式</a:t>
            </a:r>
          </a:p>
          <a:p>
            <a:pPr lvl="1"/>
            <a:r>
              <a:rPr lang="zh-CHS" altLang="en-US" smtClean="0"/>
              <a:t>第二级</a:t>
            </a:r>
          </a:p>
          <a:p>
            <a:pPr lvl="2"/>
            <a:r>
              <a:rPr lang="zh-CHS" altLang="en-US" smtClean="0"/>
              <a:t>第三级</a:t>
            </a:r>
          </a:p>
          <a:p>
            <a:pPr lvl="3"/>
            <a:r>
              <a:rPr lang="zh-CHS" altLang="en-US" smtClean="0"/>
              <a:t>第四级</a:t>
            </a:r>
          </a:p>
          <a:p>
            <a:pPr lvl="4"/>
            <a:r>
              <a:rPr lang="zh-CHS"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6DAF544A-220A-314A-9B16-AF1E3283B76B}" type="datetime1">
              <a:rPr lang="zh-CHS" altLang="en-US" smtClean="0"/>
              <a:t>15/5/6</a:t>
            </a:fld>
            <a:endParaRPr lang="en-US" altLang="zh-CHS"/>
          </a:p>
        </p:txBody>
      </p:sp>
      <p:sp>
        <p:nvSpPr>
          <p:cNvPr id="5" name="Footer Placeholder 4"/>
          <p:cNvSpPr>
            <a:spLocks noGrp="1"/>
          </p:cNvSpPr>
          <p:nvPr>
            <p:ph type="ftr" sz="quarter" idx="11"/>
          </p:nvPr>
        </p:nvSpPr>
        <p:spPr/>
        <p:txBody>
          <a:bodyPr/>
          <a:lstStyle>
            <a:lvl1pPr>
              <a:defRPr/>
            </a:lvl1pPr>
          </a:lstStyle>
          <a:p>
            <a:pPr>
              <a:defRPr/>
            </a:pPr>
            <a:endParaRPr lang="en-US" altLang="zh-CHS"/>
          </a:p>
        </p:txBody>
      </p:sp>
      <p:sp>
        <p:nvSpPr>
          <p:cNvPr id="6" name="Slide Number Placeholder 5"/>
          <p:cNvSpPr>
            <a:spLocks noGrp="1"/>
          </p:cNvSpPr>
          <p:nvPr>
            <p:ph type="sldNum" sz="quarter" idx="12"/>
          </p:nvPr>
        </p:nvSpPr>
        <p:spPr/>
        <p:txBody>
          <a:bodyPr/>
          <a:lstStyle>
            <a:lvl1pPr>
              <a:defRPr/>
            </a:lvl1pPr>
          </a:lstStyle>
          <a:p>
            <a:fld id="{C73A8C92-5225-624A-981C-988E0DFED375}" type="slidenum">
              <a:rPr lang="en-US" altLang="zh-CHS"/>
              <a:pPr/>
              <a:t>‹#›</a:t>
            </a:fld>
            <a:endParaRPr lang="en-US" altLang="zh-CHS"/>
          </a:p>
        </p:txBody>
      </p:sp>
    </p:spTree>
    <p:extLst>
      <p:ext uri="{BB962C8B-B14F-4D97-AF65-F5344CB8AC3E}">
        <p14:creationId xmlns:p14="http://schemas.microsoft.com/office/powerpoint/2010/main" val="30408917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HS" altLang="en-US" smtClean="0"/>
              <a:t>单击此处编辑母版标题样式</a:t>
            </a:r>
            <a:endParaRPr lang="zh-CHS" altLang="en-US"/>
          </a:p>
        </p:txBody>
      </p:sp>
      <p:sp>
        <p:nvSpPr>
          <p:cNvPr id="3" name="图片占位符 2"/>
          <p:cNvSpPr>
            <a:spLocks noGrp="1"/>
          </p:cNvSpPr>
          <p:nvPr>
            <p:ph type="pic" idx="1"/>
          </p:nvPr>
        </p:nvSpPr>
        <p:spPr>
          <a:xfrm>
            <a:off x="3887391" y="987426"/>
            <a:ext cx="4629150" cy="4873625"/>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HS" altLang="en-US" noProof="0"/>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HS" altLang="en-US" smtClean="0"/>
              <a:t>单击此处编辑母版文本样式</a:t>
            </a:r>
          </a:p>
        </p:txBody>
      </p:sp>
      <p:sp>
        <p:nvSpPr>
          <p:cNvPr id="5" name="日期占位符 3"/>
          <p:cNvSpPr>
            <a:spLocks noGrp="1"/>
          </p:cNvSpPr>
          <p:nvPr>
            <p:ph type="dt" sz="half" idx="10"/>
          </p:nvPr>
        </p:nvSpPr>
        <p:spPr/>
        <p:txBody>
          <a:bodyPr/>
          <a:lstStyle>
            <a:lvl1pPr>
              <a:defRPr>
                <a:ea typeface="宋体" pitchFamily="2" charset="-122"/>
                <a:cs typeface="+mn-cs"/>
              </a:defRPr>
            </a:lvl1pPr>
          </a:lstStyle>
          <a:p>
            <a:pPr>
              <a:defRPr/>
            </a:pPr>
            <a:fld id="{82BE9687-E1F8-2541-89FE-E8FBD4747236}" type="datetime1">
              <a:rPr lang="zh-CHS" altLang="en-US" smtClean="0"/>
              <a:t>15/5/6</a:t>
            </a:fld>
            <a:endParaRPr lang="en-US" altLang="zh-CHS"/>
          </a:p>
        </p:txBody>
      </p:sp>
      <p:sp>
        <p:nvSpPr>
          <p:cNvPr id="6" name="页脚占位符 4"/>
          <p:cNvSpPr>
            <a:spLocks noGrp="1"/>
          </p:cNvSpPr>
          <p:nvPr>
            <p:ph type="ftr" sz="quarter" idx="11"/>
          </p:nvPr>
        </p:nvSpPr>
        <p:spPr/>
        <p:txBody>
          <a:bodyPr/>
          <a:lstStyle>
            <a:lvl1pPr>
              <a:defRPr>
                <a:ea typeface="宋体" pitchFamily="2" charset="-122"/>
                <a:cs typeface="+mn-cs"/>
              </a:defRPr>
            </a:lvl1pPr>
          </a:lstStyle>
          <a:p>
            <a:pPr>
              <a:defRPr/>
            </a:pPr>
            <a:endParaRPr lang="en-US" altLang="zh-CHS"/>
          </a:p>
        </p:txBody>
      </p:sp>
      <p:sp>
        <p:nvSpPr>
          <p:cNvPr id="7" name="灯片编号占位符 5"/>
          <p:cNvSpPr>
            <a:spLocks noGrp="1"/>
          </p:cNvSpPr>
          <p:nvPr>
            <p:ph type="sldNum" sz="quarter" idx="12"/>
          </p:nvPr>
        </p:nvSpPr>
        <p:spPr/>
        <p:txBody>
          <a:bodyPr/>
          <a:lstStyle>
            <a:lvl1pPr>
              <a:defRPr/>
            </a:lvl1pPr>
          </a:lstStyle>
          <a:p>
            <a:fld id="{C1069CAB-7FC2-7B4E-B72A-9AC7E985BC6E}" type="slidenum">
              <a:rPr lang="en-US" altLang="zh-CHS"/>
              <a:pPr/>
              <a:t>‹#›</a:t>
            </a:fld>
            <a:endParaRPr lang="en-US" altLang="zh-CHS"/>
          </a:p>
        </p:txBody>
      </p:sp>
    </p:spTree>
    <p:extLst>
      <p:ext uri="{BB962C8B-B14F-4D97-AF65-F5344CB8AC3E}">
        <p14:creationId xmlns:p14="http://schemas.microsoft.com/office/powerpoint/2010/main" val="20890184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HS" altLang="en-US" smtClean="0"/>
              <a:t>单击此处编辑母版标题样式</a:t>
            </a:r>
            <a:endParaRPr lang="zh-CHS" altLang="en-US"/>
          </a:p>
        </p:txBody>
      </p:sp>
      <p:sp>
        <p:nvSpPr>
          <p:cNvPr id="3" name="竖排文字占位符 2"/>
          <p:cNvSpPr>
            <a:spLocks noGrp="1"/>
          </p:cNvSpPr>
          <p:nvPr>
            <p:ph type="body" orient="vert" idx="1"/>
          </p:nvPr>
        </p:nvSpPr>
        <p:spPr/>
        <p:txBody>
          <a:bodyPr vert="eaVert"/>
          <a:lstStyle/>
          <a:p>
            <a:pPr lvl="0"/>
            <a:r>
              <a:rPr lang="zh-CHS" altLang="en-US" smtClean="0"/>
              <a:t>单击此处编辑母版文本样式</a:t>
            </a:r>
          </a:p>
          <a:p>
            <a:pPr lvl="1"/>
            <a:r>
              <a:rPr lang="zh-CHS" altLang="en-US" smtClean="0"/>
              <a:t>第二级</a:t>
            </a:r>
          </a:p>
          <a:p>
            <a:pPr lvl="2"/>
            <a:r>
              <a:rPr lang="zh-CHS" altLang="en-US" smtClean="0"/>
              <a:t>第三级</a:t>
            </a:r>
          </a:p>
          <a:p>
            <a:pPr lvl="3"/>
            <a:r>
              <a:rPr lang="zh-CHS" altLang="en-US" smtClean="0"/>
              <a:t>第四级</a:t>
            </a:r>
          </a:p>
          <a:p>
            <a:pPr lvl="4"/>
            <a:r>
              <a:rPr lang="zh-CHS" altLang="en-US" smtClean="0"/>
              <a:t>第五级</a:t>
            </a:r>
            <a:endParaRPr lang="zh-CHS" altLang="en-US"/>
          </a:p>
        </p:txBody>
      </p:sp>
      <p:sp>
        <p:nvSpPr>
          <p:cNvPr id="4" name="日期占位符 3"/>
          <p:cNvSpPr>
            <a:spLocks noGrp="1"/>
          </p:cNvSpPr>
          <p:nvPr>
            <p:ph type="dt" sz="half" idx="10"/>
          </p:nvPr>
        </p:nvSpPr>
        <p:spPr/>
        <p:txBody>
          <a:bodyPr/>
          <a:lstStyle>
            <a:lvl1pPr>
              <a:defRPr>
                <a:ea typeface="宋体" pitchFamily="2" charset="-122"/>
                <a:cs typeface="+mn-cs"/>
              </a:defRPr>
            </a:lvl1pPr>
          </a:lstStyle>
          <a:p>
            <a:pPr>
              <a:defRPr/>
            </a:pPr>
            <a:fld id="{CE0FA3E0-9C9A-7D43-8F01-06DCA24838E2}" type="datetime1">
              <a:rPr lang="zh-CHS" altLang="en-US" smtClean="0"/>
              <a:t>15/5/6</a:t>
            </a:fld>
            <a:endParaRPr lang="en-US" altLang="zh-CHS"/>
          </a:p>
        </p:txBody>
      </p:sp>
      <p:sp>
        <p:nvSpPr>
          <p:cNvPr id="5" name="页脚占位符 4"/>
          <p:cNvSpPr>
            <a:spLocks noGrp="1"/>
          </p:cNvSpPr>
          <p:nvPr>
            <p:ph type="ftr" sz="quarter" idx="11"/>
          </p:nvPr>
        </p:nvSpPr>
        <p:spPr/>
        <p:txBody>
          <a:bodyPr/>
          <a:lstStyle>
            <a:lvl1pPr>
              <a:defRPr>
                <a:ea typeface="宋体" pitchFamily="2" charset="-122"/>
                <a:cs typeface="+mn-cs"/>
              </a:defRPr>
            </a:lvl1pPr>
          </a:lstStyle>
          <a:p>
            <a:pPr>
              <a:defRPr/>
            </a:pPr>
            <a:endParaRPr lang="en-US" altLang="zh-CHS"/>
          </a:p>
        </p:txBody>
      </p:sp>
      <p:sp>
        <p:nvSpPr>
          <p:cNvPr id="6" name="灯片编号占位符 5"/>
          <p:cNvSpPr>
            <a:spLocks noGrp="1"/>
          </p:cNvSpPr>
          <p:nvPr>
            <p:ph type="sldNum" sz="quarter" idx="12"/>
          </p:nvPr>
        </p:nvSpPr>
        <p:spPr/>
        <p:txBody>
          <a:bodyPr/>
          <a:lstStyle>
            <a:lvl1pPr>
              <a:defRPr/>
            </a:lvl1pPr>
          </a:lstStyle>
          <a:p>
            <a:fld id="{CD32CC3A-C4BD-1E48-B811-1E7055012049}" type="slidenum">
              <a:rPr lang="en-US" altLang="zh-CHS"/>
              <a:pPr/>
              <a:t>‹#›</a:t>
            </a:fld>
            <a:endParaRPr lang="en-US" altLang="zh-CHS"/>
          </a:p>
        </p:txBody>
      </p:sp>
    </p:spTree>
    <p:extLst>
      <p:ext uri="{BB962C8B-B14F-4D97-AF65-F5344CB8AC3E}">
        <p14:creationId xmlns:p14="http://schemas.microsoft.com/office/powerpoint/2010/main" val="6281750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HS" altLang="en-US" smtClean="0"/>
              <a:t>单击此处编辑母版标题样式</a:t>
            </a:r>
            <a:endParaRPr lang="zh-CHS" altLang="en-US"/>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HS" altLang="en-US" smtClean="0"/>
              <a:t>单击此处编辑母版文本样式</a:t>
            </a:r>
          </a:p>
          <a:p>
            <a:pPr lvl="1"/>
            <a:r>
              <a:rPr lang="zh-CHS" altLang="en-US" smtClean="0"/>
              <a:t>第二级</a:t>
            </a:r>
          </a:p>
          <a:p>
            <a:pPr lvl="2"/>
            <a:r>
              <a:rPr lang="zh-CHS" altLang="en-US" smtClean="0"/>
              <a:t>第三级</a:t>
            </a:r>
          </a:p>
          <a:p>
            <a:pPr lvl="3"/>
            <a:r>
              <a:rPr lang="zh-CHS" altLang="en-US" smtClean="0"/>
              <a:t>第四级</a:t>
            </a:r>
          </a:p>
          <a:p>
            <a:pPr lvl="4"/>
            <a:r>
              <a:rPr lang="zh-CHS" altLang="en-US" smtClean="0"/>
              <a:t>第五级</a:t>
            </a:r>
            <a:endParaRPr lang="zh-CHS" altLang="en-US"/>
          </a:p>
        </p:txBody>
      </p:sp>
      <p:sp>
        <p:nvSpPr>
          <p:cNvPr id="4" name="日期占位符 3"/>
          <p:cNvSpPr>
            <a:spLocks noGrp="1"/>
          </p:cNvSpPr>
          <p:nvPr>
            <p:ph type="dt" sz="half" idx="10"/>
          </p:nvPr>
        </p:nvSpPr>
        <p:spPr/>
        <p:txBody>
          <a:bodyPr/>
          <a:lstStyle>
            <a:lvl1pPr>
              <a:defRPr>
                <a:ea typeface="宋体" pitchFamily="2" charset="-122"/>
                <a:cs typeface="+mn-cs"/>
              </a:defRPr>
            </a:lvl1pPr>
          </a:lstStyle>
          <a:p>
            <a:pPr>
              <a:defRPr/>
            </a:pPr>
            <a:fld id="{2E02D077-4B58-2749-AEF8-D7FA55367E32}" type="datetime1">
              <a:rPr lang="zh-CHS" altLang="en-US" smtClean="0"/>
              <a:t>15/5/6</a:t>
            </a:fld>
            <a:endParaRPr lang="en-US" altLang="zh-CHS"/>
          </a:p>
        </p:txBody>
      </p:sp>
      <p:sp>
        <p:nvSpPr>
          <p:cNvPr id="5" name="页脚占位符 4"/>
          <p:cNvSpPr>
            <a:spLocks noGrp="1"/>
          </p:cNvSpPr>
          <p:nvPr>
            <p:ph type="ftr" sz="quarter" idx="11"/>
          </p:nvPr>
        </p:nvSpPr>
        <p:spPr/>
        <p:txBody>
          <a:bodyPr/>
          <a:lstStyle>
            <a:lvl1pPr>
              <a:defRPr>
                <a:ea typeface="宋体" pitchFamily="2" charset="-122"/>
                <a:cs typeface="+mn-cs"/>
              </a:defRPr>
            </a:lvl1pPr>
          </a:lstStyle>
          <a:p>
            <a:pPr>
              <a:defRPr/>
            </a:pPr>
            <a:endParaRPr lang="en-US" altLang="zh-CHS"/>
          </a:p>
        </p:txBody>
      </p:sp>
      <p:sp>
        <p:nvSpPr>
          <p:cNvPr id="6" name="灯片编号占位符 5"/>
          <p:cNvSpPr>
            <a:spLocks noGrp="1"/>
          </p:cNvSpPr>
          <p:nvPr>
            <p:ph type="sldNum" sz="quarter" idx="12"/>
          </p:nvPr>
        </p:nvSpPr>
        <p:spPr/>
        <p:txBody>
          <a:bodyPr/>
          <a:lstStyle>
            <a:lvl1pPr>
              <a:defRPr/>
            </a:lvl1pPr>
          </a:lstStyle>
          <a:p>
            <a:fld id="{5556DA8D-580C-9C4F-AA73-AAE7FB0F994C}" type="slidenum">
              <a:rPr lang="en-US" altLang="zh-CHS"/>
              <a:pPr/>
              <a:t>‹#›</a:t>
            </a:fld>
            <a:endParaRPr lang="en-US" altLang="zh-CHS"/>
          </a:p>
        </p:txBody>
      </p:sp>
    </p:spTree>
    <p:extLst>
      <p:ext uri="{BB962C8B-B14F-4D97-AF65-F5344CB8AC3E}">
        <p14:creationId xmlns:p14="http://schemas.microsoft.com/office/powerpoint/2010/main" val="1656478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4" name="Rectangle 6"/>
          <p:cNvSpPr/>
          <p:nvPr/>
        </p:nvSpPr>
        <p:spPr>
          <a:xfrm>
            <a:off x="3175" y="6400800"/>
            <a:ext cx="9140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7"/>
          <p:cNvSpPr/>
          <p:nvPr/>
        </p:nvSpPr>
        <p:spPr>
          <a:xfrm>
            <a:off x="0" y="6334125"/>
            <a:ext cx="9142413"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 name="Straight Connector 8"/>
          <p:cNvCxnSpPr/>
          <p:nvPr/>
        </p:nvCxnSpPr>
        <p:spPr>
          <a:xfrm>
            <a:off x="906463" y="4343400"/>
            <a:ext cx="7405687"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22960" y="758952"/>
            <a:ext cx="7543800" cy="3566160"/>
          </a:xfrm>
        </p:spPr>
        <p:txBody>
          <a:bodyPr/>
          <a:lstStyle>
            <a:lvl1pPr>
              <a:lnSpc>
                <a:spcPct val="85000"/>
              </a:lnSpc>
              <a:defRPr sz="8000" b="0">
                <a:solidFill>
                  <a:schemeClr val="tx1">
                    <a:lumMod val="85000"/>
                    <a:lumOff val="15000"/>
                  </a:schemeClr>
                </a:solidFill>
              </a:defRPr>
            </a:lvl1pPr>
          </a:lstStyle>
          <a:p>
            <a:r>
              <a:rPr lang="zh-CHS" altLang="en-US" smtClean="0"/>
              <a:t>单击此处编辑母版标题样式</a:t>
            </a:r>
            <a:endParaRPr lang="en-US" dirty="0"/>
          </a:p>
        </p:txBody>
      </p:sp>
      <p:sp>
        <p:nvSpPr>
          <p:cNvPr id="3" name="Text Placeholder 2"/>
          <p:cNvSpPr>
            <a:spLocks noGrp="1"/>
          </p:cNvSpPr>
          <p:nvPr>
            <p:ph type="body" idx="1"/>
          </p:nvPr>
        </p:nvSpPr>
        <p:spPr>
          <a:xfrm>
            <a:off x="822960" y="4453128"/>
            <a:ext cx="7543800" cy="1143000"/>
          </a:xfrm>
        </p:spPr>
        <p:txBody>
          <a:bodyPr lIns="91440" rIns="9144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HS" altLang="en-US" smtClean="0"/>
              <a:t>单击此处编辑母版文本样式</a:t>
            </a:r>
          </a:p>
        </p:txBody>
      </p:sp>
      <p:sp>
        <p:nvSpPr>
          <p:cNvPr id="7" name="Date Placeholder 3"/>
          <p:cNvSpPr>
            <a:spLocks noGrp="1"/>
          </p:cNvSpPr>
          <p:nvPr>
            <p:ph type="dt" sz="half" idx="10"/>
          </p:nvPr>
        </p:nvSpPr>
        <p:spPr/>
        <p:txBody>
          <a:bodyPr/>
          <a:lstStyle>
            <a:lvl1pPr>
              <a:defRPr/>
            </a:lvl1pPr>
          </a:lstStyle>
          <a:p>
            <a:pPr>
              <a:defRPr/>
            </a:pPr>
            <a:fld id="{907B82D1-6E27-3D4F-840D-2D4361BC091B}" type="datetime1">
              <a:rPr lang="zh-CHS" altLang="en-US" smtClean="0"/>
              <a:t>15/5/6</a:t>
            </a:fld>
            <a:endParaRPr lang="en-US" altLang="zh-CHS"/>
          </a:p>
        </p:txBody>
      </p:sp>
      <p:sp>
        <p:nvSpPr>
          <p:cNvPr id="8" name="Footer Placeholder 4"/>
          <p:cNvSpPr>
            <a:spLocks noGrp="1"/>
          </p:cNvSpPr>
          <p:nvPr>
            <p:ph type="ftr" sz="quarter" idx="11"/>
          </p:nvPr>
        </p:nvSpPr>
        <p:spPr/>
        <p:txBody>
          <a:bodyPr/>
          <a:lstStyle>
            <a:lvl1pPr>
              <a:defRPr/>
            </a:lvl1pPr>
          </a:lstStyle>
          <a:p>
            <a:pPr>
              <a:defRPr/>
            </a:pPr>
            <a:endParaRPr lang="en-US" altLang="zh-CHS"/>
          </a:p>
        </p:txBody>
      </p:sp>
      <p:sp>
        <p:nvSpPr>
          <p:cNvPr id="9" name="Slide Number Placeholder 5"/>
          <p:cNvSpPr>
            <a:spLocks noGrp="1"/>
          </p:cNvSpPr>
          <p:nvPr>
            <p:ph type="sldNum" sz="quarter" idx="12"/>
          </p:nvPr>
        </p:nvSpPr>
        <p:spPr/>
        <p:txBody>
          <a:bodyPr/>
          <a:lstStyle>
            <a:lvl1pPr>
              <a:defRPr/>
            </a:lvl1pPr>
          </a:lstStyle>
          <a:p>
            <a:fld id="{850D83E8-CF84-BD4E-BAE3-B34F0A3D8B72}" type="slidenum">
              <a:rPr lang="en-US" altLang="zh-CHS"/>
              <a:pPr/>
              <a:t>‹#›</a:t>
            </a:fld>
            <a:endParaRPr lang="en-US" altLang="zh-CHS"/>
          </a:p>
        </p:txBody>
      </p:sp>
    </p:spTree>
    <p:extLst>
      <p:ext uri="{BB962C8B-B14F-4D97-AF65-F5344CB8AC3E}">
        <p14:creationId xmlns:p14="http://schemas.microsoft.com/office/powerpoint/2010/main" val="336465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zh-CHS" altLang="en-US" smtClean="0"/>
              <a:t>单击此处编辑母版标题样式</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zh-CHS" altLang="en-US" smtClean="0"/>
              <a:t>单击此处编辑母版文本样式</a:t>
            </a:r>
          </a:p>
          <a:p>
            <a:pPr lvl="1"/>
            <a:r>
              <a:rPr lang="zh-CHS" altLang="en-US" smtClean="0"/>
              <a:t>第二级</a:t>
            </a:r>
          </a:p>
          <a:p>
            <a:pPr lvl="2"/>
            <a:r>
              <a:rPr lang="zh-CHS" altLang="en-US" smtClean="0"/>
              <a:t>第三级</a:t>
            </a:r>
          </a:p>
          <a:p>
            <a:pPr lvl="3"/>
            <a:r>
              <a:rPr lang="zh-CHS" altLang="en-US" smtClean="0"/>
              <a:t>第四级</a:t>
            </a:r>
          </a:p>
          <a:p>
            <a:pPr lvl="4"/>
            <a:r>
              <a:rPr lang="zh-CHS" altLang="en-US" smtClean="0"/>
              <a:t>第五级</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zh-CHS" altLang="en-US" smtClean="0"/>
              <a:t>单击此处编辑母版文本样式</a:t>
            </a:r>
          </a:p>
          <a:p>
            <a:pPr lvl="1"/>
            <a:r>
              <a:rPr lang="zh-CHS" altLang="en-US" smtClean="0"/>
              <a:t>第二级</a:t>
            </a:r>
          </a:p>
          <a:p>
            <a:pPr lvl="2"/>
            <a:r>
              <a:rPr lang="zh-CHS" altLang="en-US" smtClean="0"/>
              <a:t>第三级</a:t>
            </a:r>
          </a:p>
          <a:p>
            <a:pPr lvl="3"/>
            <a:r>
              <a:rPr lang="zh-CHS" altLang="en-US" smtClean="0"/>
              <a:t>第四级</a:t>
            </a:r>
          </a:p>
          <a:p>
            <a:pPr lvl="4"/>
            <a:r>
              <a:rPr lang="zh-CHS" altLang="en-US" smtClean="0"/>
              <a:t>第五级</a:t>
            </a:r>
            <a:endParaRPr lang="en-US" dirty="0"/>
          </a:p>
        </p:txBody>
      </p:sp>
      <p:sp>
        <p:nvSpPr>
          <p:cNvPr id="5" name="Date Placeholder 3"/>
          <p:cNvSpPr>
            <a:spLocks noGrp="1"/>
          </p:cNvSpPr>
          <p:nvPr>
            <p:ph type="dt" sz="half" idx="10"/>
          </p:nvPr>
        </p:nvSpPr>
        <p:spPr/>
        <p:txBody>
          <a:bodyPr/>
          <a:lstStyle>
            <a:lvl1pPr>
              <a:defRPr/>
            </a:lvl1pPr>
          </a:lstStyle>
          <a:p>
            <a:pPr>
              <a:defRPr/>
            </a:pPr>
            <a:fld id="{EF01FF88-5828-9B40-A962-4E7C99FD85FE}" type="datetime1">
              <a:rPr lang="zh-CHS" altLang="en-US" smtClean="0"/>
              <a:t>15/5/6</a:t>
            </a:fld>
            <a:endParaRPr lang="en-US" altLang="zh-CHS"/>
          </a:p>
        </p:txBody>
      </p:sp>
      <p:sp>
        <p:nvSpPr>
          <p:cNvPr id="6" name="Footer Placeholder 4"/>
          <p:cNvSpPr>
            <a:spLocks noGrp="1"/>
          </p:cNvSpPr>
          <p:nvPr>
            <p:ph type="ftr" sz="quarter" idx="11"/>
          </p:nvPr>
        </p:nvSpPr>
        <p:spPr/>
        <p:txBody>
          <a:bodyPr/>
          <a:lstStyle>
            <a:lvl1pPr>
              <a:defRPr/>
            </a:lvl1pPr>
          </a:lstStyle>
          <a:p>
            <a:pPr>
              <a:defRPr/>
            </a:pPr>
            <a:endParaRPr lang="en-US" altLang="zh-CHS"/>
          </a:p>
        </p:txBody>
      </p:sp>
      <p:sp>
        <p:nvSpPr>
          <p:cNvPr id="7" name="Slide Number Placeholder 5"/>
          <p:cNvSpPr>
            <a:spLocks noGrp="1"/>
          </p:cNvSpPr>
          <p:nvPr>
            <p:ph type="sldNum" sz="quarter" idx="12"/>
          </p:nvPr>
        </p:nvSpPr>
        <p:spPr/>
        <p:txBody>
          <a:bodyPr/>
          <a:lstStyle>
            <a:lvl1pPr>
              <a:defRPr/>
            </a:lvl1pPr>
          </a:lstStyle>
          <a:p>
            <a:fld id="{29C97071-328A-4F4A-8261-B7D042A18147}" type="slidenum">
              <a:rPr lang="en-US" altLang="zh-CHS"/>
              <a:pPr/>
              <a:t>‹#›</a:t>
            </a:fld>
            <a:endParaRPr lang="en-US" altLang="zh-CHS"/>
          </a:p>
        </p:txBody>
      </p:sp>
    </p:spTree>
    <p:extLst>
      <p:ext uri="{BB962C8B-B14F-4D97-AF65-F5344CB8AC3E}">
        <p14:creationId xmlns:p14="http://schemas.microsoft.com/office/powerpoint/2010/main" val="1303455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zh-CHS" altLang="en-US" smtClean="0"/>
              <a:t>单击此处编辑母版标题样式</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HS" altLang="en-US" smtClean="0"/>
              <a:t>单击此处编辑母版文本样式</a:t>
            </a:r>
          </a:p>
        </p:txBody>
      </p:sp>
      <p:sp>
        <p:nvSpPr>
          <p:cNvPr id="4" name="Content Placeholder 3"/>
          <p:cNvSpPr>
            <a:spLocks noGrp="1"/>
          </p:cNvSpPr>
          <p:nvPr>
            <p:ph sz="half" idx="2"/>
          </p:nvPr>
        </p:nvSpPr>
        <p:spPr>
          <a:xfrm>
            <a:off x="822960" y="2582334"/>
            <a:ext cx="3703320" cy="3286760"/>
          </a:xfrm>
        </p:spPr>
        <p:txBody>
          <a:bodyPr/>
          <a:lstStyle/>
          <a:p>
            <a:pPr lvl="0"/>
            <a:r>
              <a:rPr lang="zh-CHS" altLang="en-US" smtClean="0"/>
              <a:t>单击此处编辑母版文本样式</a:t>
            </a:r>
          </a:p>
          <a:p>
            <a:pPr lvl="1"/>
            <a:r>
              <a:rPr lang="zh-CHS" altLang="en-US" smtClean="0"/>
              <a:t>第二级</a:t>
            </a:r>
          </a:p>
          <a:p>
            <a:pPr lvl="2"/>
            <a:r>
              <a:rPr lang="zh-CHS" altLang="en-US" smtClean="0"/>
              <a:t>第三级</a:t>
            </a:r>
          </a:p>
          <a:p>
            <a:pPr lvl="3"/>
            <a:r>
              <a:rPr lang="zh-CHS" altLang="en-US" smtClean="0"/>
              <a:t>第四级</a:t>
            </a:r>
          </a:p>
          <a:p>
            <a:pPr lvl="4"/>
            <a:r>
              <a:rPr lang="zh-CHS" altLang="en-US" smtClean="0"/>
              <a:t>第五级</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HS" altLang="en-US" smtClean="0"/>
              <a:t>单击此处编辑母版文本样式</a:t>
            </a:r>
          </a:p>
        </p:txBody>
      </p:sp>
      <p:sp>
        <p:nvSpPr>
          <p:cNvPr id="6" name="Content Placeholder 5"/>
          <p:cNvSpPr>
            <a:spLocks noGrp="1"/>
          </p:cNvSpPr>
          <p:nvPr>
            <p:ph sz="quarter" idx="4"/>
          </p:nvPr>
        </p:nvSpPr>
        <p:spPr>
          <a:xfrm>
            <a:off x="4663440" y="2582334"/>
            <a:ext cx="3703320" cy="3286760"/>
          </a:xfrm>
        </p:spPr>
        <p:txBody>
          <a:bodyPr/>
          <a:lstStyle/>
          <a:p>
            <a:pPr lvl="0"/>
            <a:r>
              <a:rPr lang="zh-CHS" altLang="en-US" smtClean="0"/>
              <a:t>单击此处编辑母版文本样式</a:t>
            </a:r>
          </a:p>
          <a:p>
            <a:pPr lvl="1"/>
            <a:r>
              <a:rPr lang="zh-CHS" altLang="en-US" smtClean="0"/>
              <a:t>第二级</a:t>
            </a:r>
          </a:p>
          <a:p>
            <a:pPr lvl="2"/>
            <a:r>
              <a:rPr lang="zh-CHS" altLang="en-US" smtClean="0"/>
              <a:t>第三级</a:t>
            </a:r>
          </a:p>
          <a:p>
            <a:pPr lvl="3"/>
            <a:r>
              <a:rPr lang="zh-CHS" altLang="en-US" smtClean="0"/>
              <a:t>第四级</a:t>
            </a:r>
          </a:p>
          <a:p>
            <a:pPr lvl="4"/>
            <a:r>
              <a:rPr lang="zh-CHS" altLang="en-US" smtClean="0"/>
              <a:t>第五级</a:t>
            </a:r>
            <a:endParaRPr lang="en-US" dirty="0"/>
          </a:p>
        </p:txBody>
      </p:sp>
      <p:sp>
        <p:nvSpPr>
          <p:cNvPr id="7" name="Date Placeholder 3"/>
          <p:cNvSpPr>
            <a:spLocks noGrp="1"/>
          </p:cNvSpPr>
          <p:nvPr>
            <p:ph type="dt" sz="half" idx="10"/>
          </p:nvPr>
        </p:nvSpPr>
        <p:spPr/>
        <p:txBody>
          <a:bodyPr/>
          <a:lstStyle>
            <a:lvl1pPr>
              <a:defRPr/>
            </a:lvl1pPr>
          </a:lstStyle>
          <a:p>
            <a:pPr>
              <a:defRPr/>
            </a:pPr>
            <a:fld id="{65C3365E-072F-434D-8C9E-DF0B5B2336DA}" type="datetime1">
              <a:rPr lang="zh-CHS" altLang="en-US" smtClean="0"/>
              <a:t>15/5/6</a:t>
            </a:fld>
            <a:endParaRPr lang="en-US" altLang="zh-CHS"/>
          </a:p>
        </p:txBody>
      </p:sp>
      <p:sp>
        <p:nvSpPr>
          <p:cNvPr id="8" name="Footer Placeholder 4"/>
          <p:cNvSpPr>
            <a:spLocks noGrp="1"/>
          </p:cNvSpPr>
          <p:nvPr>
            <p:ph type="ftr" sz="quarter" idx="11"/>
          </p:nvPr>
        </p:nvSpPr>
        <p:spPr/>
        <p:txBody>
          <a:bodyPr/>
          <a:lstStyle>
            <a:lvl1pPr>
              <a:defRPr/>
            </a:lvl1pPr>
          </a:lstStyle>
          <a:p>
            <a:pPr>
              <a:defRPr/>
            </a:pPr>
            <a:endParaRPr lang="en-US" altLang="zh-CHS"/>
          </a:p>
        </p:txBody>
      </p:sp>
      <p:sp>
        <p:nvSpPr>
          <p:cNvPr id="9" name="Slide Number Placeholder 5"/>
          <p:cNvSpPr>
            <a:spLocks noGrp="1"/>
          </p:cNvSpPr>
          <p:nvPr>
            <p:ph type="sldNum" sz="quarter" idx="12"/>
          </p:nvPr>
        </p:nvSpPr>
        <p:spPr/>
        <p:txBody>
          <a:bodyPr/>
          <a:lstStyle>
            <a:lvl1pPr>
              <a:defRPr/>
            </a:lvl1pPr>
          </a:lstStyle>
          <a:p>
            <a:fld id="{D3629771-0B58-D248-81B7-AD1AD87EC991}" type="slidenum">
              <a:rPr lang="en-US" altLang="zh-CHS"/>
              <a:pPr/>
              <a:t>‹#›</a:t>
            </a:fld>
            <a:endParaRPr lang="en-US" altLang="zh-CHS"/>
          </a:p>
        </p:txBody>
      </p:sp>
    </p:spTree>
    <p:extLst>
      <p:ext uri="{BB962C8B-B14F-4D97-AF65-F5344CB8AC3E}">
        <p14:creationId xmlns:p14="http://schemas.microsoft.com/office/powerpoint/2010/main" val="35005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HS" altLang="en-US" smtClean="0"/>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pPr>
              <a:defRPr/>
            </a:pPr>
            <a:fld id="{EF9B96D1-53BA-7443-821A-C255248FF14C}" type="datetime1">
              <a:rPr lang="zh-CHS" altLang="en-US" smtClean="0"/>
              <a:t>15/5/6</a:t>
            </a:fld>
            <a:endParaRPr lang="en-US" altLang="zh-CHS"/>
          </a:p>
        </p:txBody>
      </p:sp>
      <p:sp>
        <p:nvSpPr>
          <p:cNvPr id="4" name="Footer Placeholder 4"/>
          <p:cNvSpPr>
            <a:spLocks noGrp="1"/>
          </p:cNvSpPr>
          <p:nvPr>
            <p:ph type="ftr" sz="quarter" idx="11"/>
          </p:nvPr>
        </p:nvSpPr>
        <p:spPr/>
        <p:txBody>
          <a:bodyPr/>
          <a:lstStyle>
            <a:lvl1pPr>
              <a:defRPr/>
            </a:lvl1pPr>
          </a:lstStyle>
          <a:p>
            <a:pPr>
              <a:defRPr/>
            </a:pPr>
            <a:endParaRPr lang="en-US" altLang="zh-CHS"/>
          </a:p>
        </p:txBody>
      </p:sp>
      <p:sp>
        <p:nvSpPr>
          <p:cNvPr id="5" name="Slide Number Placeholder 5"/>
          <p:cNvSpPr>
            <a:spLocks noGrp="1"/>
          </p:cNvSpPr>
          <p:nvPr>
            <p:ph type="sldNum" sz="quarter" idx="12"/>
          </p:nvPr>
        </p:nvSpPr>
        <p:spPr/>
        <p:txBody>
          <a:bodyPr/>
          <a:lstStyle>
            <a:lvl1pPr>
              <a:defRPr/>
            </a:lvl1pPr>
          </a:lstStyle>
          <a:p>
            <a:fld id="{6635992E-2610-CB46-848F-12962C5E2047}" type="slidenum">
              <a:rPr lang="en-US" altLang="zh-CHS"/>
              <a:pPr/>
              <a:t>‹#›</a:t>
            </a:fld>
            <a:endParaRPr lang="en-US" altLang="zh-CHS"/>
          </a:p>
        </p:txBody>
      </p:sp>
    </p:spTree>
    <p:extLst>
      <p:ext uri="{BB962C8B-B14F-4D97-AF65-F5344CB8AC3E}">
        <p14:creationId xmlns:p14="http://schemas.microsoft.com/office/powerpoint/2010/main" val="521595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4"/>
          <p:cNvSpPr/>
          <p:nvPr/>
        </p:nvSpPr>
        <p:spPr>
          <a:xfrm>
            <a:off x="3175" y="6400800"/>
            <a:ext cx="9140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Rectangle 5"/>
          <p:cNvSpPr/>
          <p:nvPr/>
        </p:nvSpPr>
        <p:spPr>
          <a:xfrm>
            <a:off x="0" y="6334125"/>
            <a:ext cx="9142413"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Date Placeholder 6"/>
          <p:cNvSpPr>
            <a:spLocks noGrp="1"/>
          </p:cNvSpPr>
          <p:nvPr>
            <p:ph type="dt" sz="half" idx="10"/>
          </p:nvPr>
        </p:nvSpPr>
        <p:spPr/>
        <p:txBody>
          <a:bodyPr/>
          <a:lstStyle>
            <a:lvl1pPr>
              <a:defRPr/>
            </a:lvl1pPr>
          </a:lstStyle>
          <a:p>
            <a:pPr>
              <a:defRPr/>
            </a:pPr>
            <a:fld id="{0E21EED2-D63A-9945-8185-E533D6BE0E50}" type="datetime1">
              <a:rPr lang="zh-CHS" altLang="en-US" smtClean="0"/>
              <a:t>15/5/6</a:t>
            </a:fld>
            <a:endParaRPr lang="en-US" altLang="zh-CHS"/>
          </a:p>
        </p:txBody>
      </p:sp>
      <p:sp>
        <p:nvSpPr>
          <p:cNvPr id="5" name="Footer Placeholder 7"/>
          <p:cNvSpPr>
            <a:spLocks noGrp="1"/>
          </p:cNvSpPr>
          <p:nvPr>
            <p:ph type="ftr" sz="quarter" idx="11"/>
          </p:nvPr>
        </p:nvSpPr>
        <p:spPr/>
        <p:txBody>
          <a:bodyPr/>
          <a:lstStyle>
            <a:lvl1pPr>
              <a:defRPr/>
            </a:lvl1pPr>
          </a:lstStyle>
          <a:p>
            <a:pPr>
              <a:defRPr/>
            </a:pPr>
            <a:endParaRPr lang="en-US" altLang="zh-CHS"/>
          </a:p>
        </p:txBody>
      </p:sp>
      <p:sp>
        <p:nvSpPr>
          <p:cNvPr id="6" name="Slide Number Placeholder 8"/>
          <p:cNvSpPr>
            <a:spLocks noGrp="1"/>
          </p:cNvSpPr>
          <p:nvPr>
            <p:ph type="sldNum" sz="quarter" idx="12"/>
          </p:nvPr>
        </p:nvSpPr>
        <p:spPr/>
        <p:txBody>
          <a:bodyPr/>
          <a:lstStyle>
            <a:lvl1pPr>
              <a:defRPr/>
            </a:lvl1pPr>
          </a:lstStyle>
          <a:p>
            <a:fld id="{E49C1DA9-A967-7347-A557-5734E61B8CD1}" type="slidenum">
              <a:rPr lang="en-US" altLang="zh-CHS"/>
              <a:pPr/>
              <a:t>‹#›</a:t>
            </a:fld>
            <a:endParaRPr lang="en-US" altLang="zh-CHS"/>
          </a:p>
        </p:txBody>
      </p:sp>
    </p:spTree>
    <p:extLst>
      <p:ext uri="{BB962C8B-B14F-4D97-AF65-F5344CB8AC3E}">
        <p14:creationId xmlns:p14="http://schemas.microsoft.com/office/powerpoint/2010/main" val="861021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5" name="Rectangle 7"/>
          <p:cNvSpPr/>
          <p:nvPr/>
        </p:nvSpPr>
        <p:spPr>
          <a:xfrm>
            <a:off x="0" y="0"/>
            <a:ext cx="303847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8"/>
          <p:cNvSpPr/>
          <p:nvPr/>
        </p:nvSpPr>
        <p:spPr>
          <a:xfrm>
            <a:off x="3030538" y="0"/>
            <a:ext cx="4762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lstStyle>
            <a:lvl1pPr>
              <a:defRPr sz="3600" b="0">
                <a:solidFill>
                  <a:srgbClr val="FFFFFF"/>
                </a:solidFill>
              </a:defRPr>
            </a:lvl1pPr>
          </a:lstStyle>
          <a:p>
            <a:r>
              <a:rPr lang="zh-CHS" altLang="en-US" smtClean="0"/>
              <a:t>单击此处编辑母版标题样式</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zh-CHS" altLang="en-US" smtClean="0"/>
              <a:t>单击此处编辑母版文本样式</a:t>
            </a:r>
          </a:p>
          <a:p>
            <a:pPr lvl="1"/>
            <a:r>
              <a:rPr lang="zh-CHS" altLang="en-US" smtClean="0"/>
              <a:t>第二级</a:t>
            </a:r>
          </a:p>
          <a:p>
            <a:pPr lvl="2"/>
            <a:r>
              <a:rPr lang="zh-CHS" altLang="en-US" smtClean="0"/>
              <a:t>第三级</a:t>
            </a:r>
          </a:p>
          <a:p>
            <a:pPr lvl="3"/>
            <a:r>
              <a:rPr lang="zh-CHS" altLang="en-US" smtClean="0"/>
              <a:t>第四级</a:t>
            </a:r>
          </a:p>
          <a:p>
            <a:pPr lvl="4"/>
            <a:r>
              <a:rPr lang="zh-CHS" altLang="en-US" smtClean="0"/>
              <a:t>第五级</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HS" altLang="en-US" smtClean="0"/>
              <a:t>单击此处编辑母版文本样式</a:t>
            </a:r>
          </a:p>
        </p:txBody>
      </p:sp>
      <p:sp>
        <p:nvSpPr>
          <p:cNvPr id="7" name="Date Placeholder 4"/>
          <p:cNvSpPr>
            <a:spLocks noGrp="1"/>
          </p:cNvSpPr>
          <p:nvPr>
            <p:ph type="dt" sz="half" idx="10"/>
          </p:nvPr>
        </p:nvSpPr>
        <p:spPr>
          <a:xfrm>
            <a:off x="349250" y="6459538"/>
            <a:ext cx="1963738" cy="365125"/>
          </a:xfrm>
        </p:spPr>
        <p:txBody>
          <a:bodyPr/>
          <a:lstStyle>
            <a:lvl1pPr>
              <a:defRPr/>
            </a:lvl1pPr>
          </a:lstStyle>
          <a:p>
            <a:pPr>
              <a:defRPr/>
            </a:pPr>
            <a:fld id="{9D5D552E-4B80-E64B-A117-3C8230D48F95}" type="datetime1">
              <a:rPr lang="zh-CHS" altLang="en-US" smtClean="0"/>
              <a:t>15/5/6</a:t>
            </a:fld>
            <a:endParaRPr lang="en-US" altLang="zh-CHS"/>
          </a:p>
        </p:txBody>
      </p:sp>
      <p:sp>
        <p:nvSpPr>
          <p:cNvPr id="8" name="Footer Placeholder 5"/>
          <p:cNvSpPr>
            <a:spLocks noGrp="1"/>
          </p:cNvSpPr>
          <p:nvPr>
            <p:ph type="ftr" sz="quarter" idx="11"/>
          </p:nvPr>
        </p:nvSpPr>
        <p:spPr>
          <a:xfrm>
            <a:off x="3600450" y="6459538"/>
            <a:ext cx="3486150" cy="365125"/>
          </a:xfrm>
        </p:spPr>
        <p:txBody>
          <a:bodyPr/>
          <a:lstStyle>
            <a:lvl1pPr algn="l">
              <a:defRPr>
                <a:solidFill>
                  <a:schemeClr val="tx2"/>
                </a:solidFill>
              </a:defRPr>
            </a:lvl1pPr>
          </a:lstStyle>
          <a:p>
            <a:pPr>
              <a:defRPr/>
            </a:pPr>
            <a:endParaRPr lang="en-US" altLang="zh-CHS"/>
          </a:p>
        </p:txBody>
      </p:sp>
      <p:sp>
        <p:nvSpPr>
          <p:cNvPr id="9" name="Slide Number Placeholder 6"/>
          <p:cNvSpPr>
            <a:spLocks noGrp="1"/>
          </p:cNvSpPr>
          <p:nvPr>
            <p:ph type="sldNum" sz="quarter" idx="12"/>
          </p:nvPr>
        </p:nvSpPr>
        <p:spPr/>
        <p:txBody>
          <a:bodyPr/>
          <a:lstStyle>
            <a:lvl1pPr>
              <a:defRPr>
                <a:solidFill>
                  <a:schemeClr val="tx2"/>
                </a:solidFill>
              </a:defRPr>
            </a:lvl1pPr>
          </a:lstStyle>
          <a:p>
            <a:fld id="{7D92DC32-F552-0E40-8B8A-9C17A057BA17}" type="slidenum">
              <a:rPr lang="en-US" altLang="zh-CHS"/>
              <a:pPr/>
              <a:t>‹#›</a:t>
            </a:fld>
            <a:endParaRPr lang="en-US" altLang="zh-CHS"/>
          </a:p>
        </p:txBody>
      </p:sp>
    </p:spTree>
    <p:extLst>
      <p:ext uri="{BB962C8B-B14F-4D97-AF65-F5344CB8AC3E}">
        <p14:creationId xmlns:p14="http://schemas.microsoft.com/office/powerpoint/2010/main" val="278722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5" name="Rectangle 7"/>
          <p:cNvSpPr/>
          <p:nvPr/>
        </p:nvSpPr>
        <p:spPr>
          <a:xfrm>
            <a:off x="0" y="4953000"/>
            <a:ext cx="9142413"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8"/>
          <p:cNvSpPr/>
          <p:nvPr/>
        </p:nvSpPr>
        <p:spPr>
          <a:xfrm>
            <a:off x="0" y="4914900"/>
            <a:ext cx="9142413"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oAutofit/>
          </a:bodyPr>
          <a:lstStyle>
            <a:lvl1pPr>
              <a:defRPr sz="3600" b="0">
                <a:solidFill>
                  <a:srgbClr val="FFFFFF"/>
                </a:solidFill>
              </a:defRPr>
            </a:lvl1pPr>
          </a:lstStyle>
          <a:p>
            <a:r>
              <a:rPr lang="zh-CHS" altLang="en-US" smtClean="0"/>
              <a:t>单击此处编辑母版标题样式</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rtlCol="0">
            <a:normAutofit/>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HS" altLang="en-US" noProof="0" smtClean="0"/>
              <a:t>单击图标添加图片</a:t>
            </a:r>
            <a:endParaRPr lang="en-US" noProof="0"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HS" altLang="en-US" smtClean="0"/>
              <a:t>单击此处编辑母版文本样式</a:t>
            </a:r>
          </a:p>
        </p:txBody>
      </p:sp>
      <p:sp>
        <p:nvSpPr>
          <p:cNvPr id="7" name="Date Placeholder 4"/>
          <p:cNvSpPr>
            <a:spLocks noGrp="1"/>
          </p:cNvSpPr>
          <p:nvPr>
            <p:ph type="dt" sz="half" idx="10"/>
          </p:nvPr>
        </p:nvSpPr>
        <p:spPr/>
        <p:txBody>
          <a:bodyPr/>
          <a:lstStyle>
            <a:lvl1pPr>
              <a:defRPr/>
            </a:lvl1pPr>
          </a:lstStyle>
          <a:p>
            <a:pPr>
              <a:defRPr/>
            </a:pPr>
            <a:fld id="{E639B98F-F1C8-AF4B-8308-DF05AE7906C6}" type="datetime1">
              <a:rPr lang="zh-CHS" altLang="en-US" smtClean="0"/>
              <a:t>15/5/6</a:t>
            </a:fld>
            <a:endParaRPr lang="en-US" altLang="zh-CHS"/>
          </a:p>
        </p:txBody>
      </p:sp>
      <p:sp>
        <p:nvSpPr>
          <p:cNvPr id="8" name="Footer Placeholder 5"/>
          <p:cNvSpPr>
            <a:spLocks noGrp="1"/>
          </p:cNvSpPr>
          <p:nvPr>
            <p:ph type="ftr" sz="quarter" idx="11"/>
          </p:nvPr>
        </p:nvSpPr>
        <p:spPr/>
        <p:txBody>
          <a:bodyPr/>
          <a:lstStyle>
            <a:lvl1pPr>
              <a:defRPr/>
            </a:lvl1pPr>
          </a:lstStyle>
          <a:p>
            <a:pPr>
              <a:defRPr/>
            </a:pPr>
            <a:endParaRPr lang="en-US" altLang="zh-CHS"/>
          </a:p>
        </p:txBody>
      </p:sp>
      <p:sp>
        <p:nvSpPr>
          <p:cNvPr id="9" name="Slide Number Placeholder 6"/>
          <p:cNvSpPr>
            <a:spLocks noGrp="1"/>
          </p:cNvSpPr>
          <p:nvPr>
            <p:ph type="sldNum" sz="quarter" idx="12"/>
          </p:nvPr>
        </p:nvSpPr>
        <p:spPr/>
        <p:txBody>
          <a:bodyPr/>
          <a:lstStyle>
            <a:lvl1pPr>
              <a:defRPr/>
            </a:lvl1pPr>
          </a:lstStyle>
          <a:p>
            <a:fld id="{E835D594-643A-B844-AB95-4B34B868E79C}" type="slidenum">
              <a:rPr lang="en-US" altLang="zh-CHS"/>
              <a:pPr/>
              <a:t>‹#›</a:t>
            </a:fld>
            <a:endParaRPr lang="en-US" altLang="zh-CHS"/>
          </a:p>
        </p:txBody>
      </p:sp>
    </p:spTree>
    <p:extLst>
      <p:ext uri="{BB962C8B-B14F-4D97-AF65-F5344CB8AC3E}">
        <p14:creationId xmlns:p14="http://schemas.microsoft.com/office/powerpoint/2010/main" val="23366512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125"/>
            <a:ext cx="9144000" cy="666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325" y="287338"/>
            <a:ext cx="7543800" cy="1449387"/>
          </a:xfrm>
          <a:prstGeom prst="rect">
            <a:avLst/>
          </a:prstGeom>
        </p:spPr>
        <p:txBody>
          <a:bodyPr vert="horz" wrap="square" lIns="91440" tIns="45720" rIns="91440" bIns="45720" numCol="1" anchor="b" anchorCtr="0" compatLnSpc="1">
            <a:prstTxWarp prst="textNoShape">
              <a:avLst/>
            </a:prstTxWarp>
            <a:normAutofit/>
          </a:bodyPr>
          <a:lstStyle/>
          <a:p>
            <a:pPr lvl="0"/>
            <a:r>
              <a:rPr lang="zh-CHS" altLang="en-US"/>
              <a:t>单击此处编辑母版标题样式</a:t>
            </a:r>
            <a:endParaRPr lang="en-US" altLang="zh-CHS"/>
          </a:p>
        </p:txBody>
      </p:sp>
      <p:sp>
        <p:nvSpPr>
          <p:cNvPr id="1029" name="Text Placeholder 2"/>
          <p:cNvSpPr>
            <a:spLocks noGrp="1"/>
          </p:cNvSpPr>
          <p:nvPr>
            <p:ph type="body" idx="1"/>
          </p:nvPr>
        </p:nvSpPr>
        <p:spPr bwMode="auto">
          <a:xfrm>
            <a:off x="822325" y="1846263"/>
            <a:ext cx="7543800"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45720" rIns="0" bIns="45720" numCol="1" anchor="t" anchorCtr="0" compatLnSpc="1">
            <a:prstTxWarp prst="textNoShape">
              <a:avLst/>
            </a:prstTxWarp>
          </a:bodyPr>
          <a:lstStyle/>
          <a:p>
            <a:pPr lvl="0"/>
            <a:r>
              <a:rPr lang="zh-CHS" altLang="en-US"/>
              <a:t>单击此处编辑母版文本样式</a:t>
            </a:r>
          </a:p>
          <a:p>
            <a:pPr lvl="1"/>
            <a:r>
              <a:rPr lang="zh-CHS" altLang="en-US"/>
              <a:t>第二级</a:t>
            </a:r>
          </a:p>
          <a:p>
            <a:pPr lvl="2"/>
            <a:r>
              <a:rPr lang="zh-CHS" altLang="en-US"/>
              <a:t>第三级</a:t>
            </a:r>
          </a:p>
          <a:p>
            <a:pPr lvl="3"/>
            <a:r>
              <a:rPr lang="zh-CHS" altLang="en-US"/>
              <a:t>第四级</a:t>
            </a:r>
          </a:p>
          <a:p>
            <a:pPr lvl="4"/>
            <a:r>
              <a:rPr lang="zh-CHS" altLang="en-US"/>
              <a:t>第五级</a:t>
            </a:r>
          </a:p>
        </p:txBody>
      </p:sp>
      <p:sp>
        <p:nvSpPr>
          <p:cNvPr id="4" name="Date Placeholder 3"/>
          <p:cNvSpPr>
            <a:spLocks noGrp="1"/>
          </p:cNvSpPr>
          <p:nvPr>
            <p:ph type="dt" sz="half" idx="2"/>
          </p:nvPr>
        </p:nvSpPr>
        <p:spPr>
          <a:xfrm>
            <a:off x="822325" y="6459538"/>
            <a:ext cx="18542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900">
                <a:solidFill>
                  <a:srgbClr val="FFFFFF"/>
                </a:solidFill>
                <a:latin typeface="Calibri" pitchFamily="34" charset="0"/>
                <a:ea typeface="+mn-ea"/>
                <a:cs typeface="Arial" pitchFamily="34" charset="0"/>
              </a:defRPr>
            </a:lvl1pPr>
          </a:lstStyle>
          <a:p>
            <a:pPr>
              <a:defRPr/>
            </a:pPr>
            <a:fld id="{25C91368-D621-764C-8919-0A6EE8AE4819}" type="datetime1">
              <a:rPr lang="zh-CHS" altLang="en-US" smtClean="0"/>
              <a:t>15/5/6</a:t>
            </a:fld>
            <a:endParaRPr lang="en-US" altLang="zh-CHS"/>
          </a:p>
        </p:txBody>
      </p:sp>
      <p:sp>
        <p:nvSpPr>
          <p:cNvPr id="5" name="Footer Placeholder 4"/>
          <p:cNvSpPr>
            <a:spLocks noGrp="1"/>
          </p:cNvSpPr>
          <p:nvPr>
            <p:ph type="ftr" sz="quarter" idx="3"/>
          </p:nvPr>
        </p:nvSpPr>
        <p:spPr>
          <a:xfrm>
            <a:off x="2765425" y="6459538"/>
            <a:ext cx="3616325"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900">
                <a:solidFill>
                  <a:srgbClr val="FFFFFF"/>
                </a:solidFill>
                <a:latin typeface="Calibri" pitchFamily="34" charset="0"/>
                <a:ea typeface="+mn-ea"/>
                <a:cs typeface="Arial" pitchFamily="34" charset="0"/>
              </a:defRPr>
            </a:lvl1pPr>
          </a:lstStyle>
          <a:p>
            <a:pPr>
              <a:defRPr/>
            </a:pPr>
            <a:endParaRPr lang="en-US" altLang="zh-CHS"/>
          </a:p>
        </p:txBody>
      </p:sp>
      <p:sp>
        <p:nvSpPr>
          <p:cNvPr id="6" name="Slide Number Placeholder 5"/>
          <p:cNvSpPr>
            <a:spLocks noGrp="1"/>
          </p:cNvSpPr>
          <p:nvPr>
            <p:ph type="sldNum" sz="quarter" idx="4"/>
          </p:nvPr>
        </p:nvSpPr>
        <p:spPr>
          <a:xfrm>
            <a:off x="7424738" y="6459538"/>
            <a:ext cx="98425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FFFFFF"/>
                </a:solidFill>
              </a:defRPr>
            </a:lvl1pPr>
          </a:lstStyle>
          <a:p>
            <a:fld id="{850956B0-EB28-A64E-A804-99FE27FAEA59}" type="slidenum">
              <a:rPr lang="en-US" altLang="zh-CHS"/>
              <a:pPr/>
              <a:t>‹#›</a:t>
            </a:fld>
            <a:endParaRPr lang="en-US" altLang="zh-CHS"/>
          </a:p>
        </p:txBody>
      </p:sp>
    </p:spTree>
  </p:cSld>
  <p:clrMap bg1="lt1" tx1="dk1" bg2="lt2" tx2="dk2" accent1="accent1" accent2="accent2" accent3="accent3" accent4="accent4" accent5="accent5" accent6="accent6" hlink="hlink" folHlink="folHlink"/>
  <p:sldLayoutIdLst>
    <p:sldLayoutId id="2147484097" r:id="rId1"/>
    <p:sldLayoutId id="2147484092" r:id="rId2"/>
    <p:sldLayoutId id="2147484098" r:id="rId3"/>
    <p:sldLayoutId id="2147484093" r:id="rId4"/>
    <p:sldLayoutId id="2147484094" r:id="rId5"/>
    <p:sldLayoutId id="2147484095" r:id="rId6"/>
    <p:sldLayoutId id="2147484099" r:id="rId7"/>
    <p:sldLayoutId id="2147484100" r:id="rId8"/>
    <p:sldLayoutId id="2147484101" r:id="rId9"/>
    <p:sldLayoutId id="2147484096" r:id="rId10"/>
    <p:sldLayoutId id="2147484102" r:id="rId11"/>
  </p:sldLayoutIdLst>
  <p:timing>
    <p:tnLst>
      <p:par>
        <p:cTn id="1" dur="indefinite" restart="never" nodeType="tmRoot"/>
      </p:par>
    </p:tnLst>
  </p:timing>
  <p:hf hdr="0" ftr="0"/>
  <p:txStyles>
    <p:titleStyle>
      <a:lvl1pPr algn="l" rtl="0" eaLnBrk="0" fontAlgn="base" hangingPunct="0">
        <a:lnSpc>
          <a:spcPct val="85000"/>
        </a:lnSpc>
        <a:spcBef>
          <a:spcPct val="0"/>
        </a:spcBef>
        <a:spcAft>
          <a:spcPct val="0"/>
        </a:spcAft>
        <a:defRPr sz="4800" kern="1200" spc="-50">
          <a:solidFill>
            <a:srgbClr val="404040"/>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itchFamily="34" charset="0"/>
        </a:defRPr>
      </a:lvl2pPr>
      <a:lvl3pPr algn="l" rtl="0" eaLnBrk="0" fontAlgn="base" hangingPunct="0">
        <a:lnSpc>
          <a:spcPct val="85000"/>
        </a:lnSpc>
        <a:spcBef>
          <a:spcPct val="0"/>
        </a:spcBef>
        <a:spcAft>
          <a:spcPct val="0"/>
        </a:spcAft>
        <a:defRPr sz="4800">
          <a:solidFill>
            <a:srgbClr val="404040"/>
          </a:solidFill>
          <a:latin typeface="Calibri Light" pitchFamily="34" charset="0"/>
        </a:defRPr>
      </a:lvl3pPr>
      <a:lvl4pPr algn="l" rtl="0" eaLnBrk="0" fontAlgn="base" hangingPunct="0">
        <a:lnSpc>
          <a:spcPct val="85000"/>
        </a:lnSpc>
        <a:spcBef>
          <a:spcPct val="0"/>
        </a:spcBef>
        <a:spcAft>
          <a:spcPct val="0"/>
        </a:spcAft>
        <a:defRPr sz="4800">
          <a:solidFill>
            <a:srgbClr val="404040"/>
          </a:solidFill>
          <a:latin typeface="Calibri Light" pitchFamily="34" charset="0"/>
        </a:defRPr>
      </a:lvl4pPr>
      <a:lvl5pPr algn="l" rtl="0" eaLnBrk="0" fontAlgn="base" hangingPunct="0">
        <a:lnSpc>
          <a:spcPct val="85000"/>
        </a:lnSpc>
        <a:spcBef>
          <a:spcPct val="0"/>
        </a:spcBef>
        <a:spcAft>
          <a:spcPct val="0"/>
        </a:spcAft>
        <a:defRPr sz="4800">
          <a:solidFill>
            <a:srgbClr val="404040"/>
          </a:solidFill>
          <a:latin typeface="Calibri Light" pitchFamily="34" charset="0"/>
        </a:defRPr>
      </a:lvl5pPr>
      <a:lvl6pPr marL="457200" algn="l" rtl="0" fontAlgn="base">
        <a:lnSpc>
          <a:spcPct val="85000"/>
        </a:lnSpc>
        <a:spcBef>
          <a:spcPct val="0"/>
        </a:spcBef>
        <a:spcAft>
          <a:spcPct val="0"/>
        </a:spcAft>
        <a:defRPr sz="4800">
          <a:solidFill>
            <a:srgbClr val="404040"/>
          </a:solidFill>
          <a:latin typeface="Calibri Light" pitchFamily="34" charset="0"/>
        </a:defRPr>
      </a:lvl6pPr>
      <a:lvl7pPr marL="914400" algn="l" rtl="0" fontAlgn="base">
        <a:lnSpc>
          <a:spcPct val="85000"/>
        </a:lnSpc>
        <a:spcBef>
          <a:spcPct val="0"/>
        </a:spcBef>
        <a:spcAft>
          <a:spcPct val="0"/>
        </a:spcAft>
        <a:defRPr sz="4800">
          <a:solidFill>
            <a:srgbClr val="404040"/>
          </a:solidFill>
          <a:latin typeface="Calibri Light" pitchFamily="34" charset="0"/>
        </a:defRPr>
      </a:lvl7pPr>
      <a:lvl8pPr marL="1371600" algn="l" rtl="0" fontAlgn="base">
        <a:lnSpc>
          <a:spcPct val="85000"/>
        </a:lnSpc>
        <a:spcBef>
          <a:spcPct val="0"/>
        </a:spcBef>
        <a:spcAft>
          <a:spcPct val="0"/>
        </a:spcAft>
        <a:defRPr sz="4800">
          <a:solidFill>
            <a:srgbClr val="404040"/>
          </a:solidFill>
          <a:latin typeface="Calibri Light" pitchFamily="34" charset="0"/>
        </a:defRPr>
      </a:lvl8pPr>
      <a:lvl9pPr marL="1828800" algn="l" rtl="0" fontAlgn="base">
        <a:lnSpc>
          <a:spcPct val="85000"/>
        </a:lnSpc>
        <a:spcBef>
          <a:spcPct val="0"/>
        </a:spcBef>
        <a:spcAft>
          <a:spcPct val="0"/>
        </a:spcAft>
        <a:defRPr sz="4800">
          <a:solidFill>
            <a:srgbClr val="404040"/>
          </a:solidFill>
          <a:latin typeface="Calibri Light" pitchFamily="34" charset="0"/>
        </a:defRPr>
      </a:lvl9pPr>
    </p:titleStyle>
    <p:bodyStyle>
      <a:lvl1pPr marL="90488" indent="-90488" algn="l" rtl="0" eaLnBrk="0" fontAlgn="base" hangingPunct="0">
        <a:lnSpc>
          <a:spcPct val="90000"/>
        </a:lnSpc>
        <a:spcBef>
          <a:spcPts val="1200"/>
        </a:spcBef>
        <a:spcAft>
          <a:spcPts val="200"/>
        </a:spcAft>
        <a:buClr>
          <a:schemeClr val="accent1"/>
        </a:buClr>
        <a:buSzPct val="100000"/>
        <a:buFont typeface="Calibri" charset="0"/>
        <a:buChar char=" "/>
        <a:defRPr sz="2000" kern="1200">
          <a:solidFill>
            <a:srgbClr val="404040"/>
          </a:solidFill>
          <a:latin typeface="+mn-lt"/>
          <a:ea typeface="+mn-ea"/>
          <a:cs typeface="+mn-cs"/>
        </a:defRPr>
      </a:lvl1pPr>
      <a:lvl2pPr marL="382588" indent="-182563" algn="l" rtl="0" eaLnBrk="0" fontAlgn="base" hangingPunct="0">
        <a:lnSpc>
          <a:spcPct val="90000"/>
        </a:lnSpc>
        <a:spcBef>
          <a:spcPts val="200"/>
        </a:spcBef>
        <a:spcAft>
          <a:spcPts val="400"/>
        </a:spcAft>
        <a:buClr>
          <a:schemeClr val="accent1"/>
        </a:buClr>
        <a:buFont typeface="Calibri" charset="0"/>
        <a:buChar char="◦"/>
        <a:defRPr kern="1200">
          <a:solidFill>
            <a:srgbClr val="404040"/>
          </a:solidFill>
          <a:latin typeface="+mn-lt"/>
          <a:ea typeface="+mn-ea"/>
          <a:cs typeface="+mn-cs"/>
        </a:defRPr>
      </a:lvl2pPr>
      <a:lvl3pPr marL="566738" indent="-182563" algn="l" rtl="0" eaLnBrk="0" fontAlgn="base" hangingPunct="0">
        <a:lnSpc>
          <a:spcPct val="90000"/>
        </a:lnSpc>
        <a:spcBef>
          <a:spcPts val="200"/>
        </a:spcBef>
        <a:spcAft>
          <a:spcPts val="400"/>
        </a:spcAft>
        <a:buClr>
          <a:schemeClr val="accent1"/>
        </a:buClr>
        <a:buFont typeface="Calibri" charset="0"/>
        <a:buChar char="◦"/>
        <a:defRPr sz="1400" kern="1200">
          <a:solidFill>
            <a:srgbClr val="404040"/>
          </a:solidFill>
          <a:latin typeface="+mn-lt"/>
          <a:ea typeface="+mn-ea"/>
          <a:cs typeface="+mn-cs"/>
        </a:defRPr>
      </a:lvl3pPr>
      <a:lvl4pPr marL="749300" indent="-182563" algn="l" rtl="0" eaLnBrk="0" fontAlgn="base" hangingPunct="0">
        <a:lnSpc>
          <a:spcPct val="90000"/>
        </a:lnSpc>
        <a:spcBef>
          <a:spcPts val="200"/>
        </a:spcBef>
        <a:spcAft>
          <a:spcPts val="400"/>
        </a:spcAft>
        <a:buClr>
          <a:schemeClr val="accent1"/>
        </a:buClr>
        <a:buFont typeface="Calibri" charset="0"/>
        <a:buChar char="◦"/>
        <a:defRPr sz="1400" kern="1200">
          <a:solidFill>
            <a:srgbClr val="404040"/>
          </a:solidFill>
          <a:latin typeface="+mn-lt"/>
          <a:ea typeface="+mn-ea"/>
          <a:cs typeface="+mn-cs"/>
        </a:defRPr>
      </a:lvl4pPr>
      <a:lvl5pPr marL="931863" indent="-182563" algn="l" rtl="0" eaLnBrk="0" fontAlgn="base" hangingPunct="0">
        <a:lnSpc>
          <a:spcPct val="90000"/>
        </a:lnSpc>
        <a:spcBef>
          <a:spcPts val="200"/>
        </a:spcBef>
        <a:spcAft>
          <a:spcPts val="400"/>
        </a:spcAft>
        <a:buClr>
          <a:schemeClr val="accent1"/>
        </a:buClr>
        <a:buFont typeface="Calibri" charset="0"/>
        <a:buChar char="◦"/>
        <a:defRPr sz="1400" kern="1200">
          <a:solidFill>
            <a:srgbClr val="404040"/>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标题占位符 1"/>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zh-CHS" altLang="en-US"/>
              <a:t>单击此处编辑母版标题样式</a:t>
            </a:r>
          </a:p>
        </p:txBody>
      </p:sp>
      <p:sp>
        <p:nvSpPr>
          <p:cNvPr id="2051" name="文本占位符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HS" altLang="en-US"/>
              <a:t>单击此处编辑母版文本样式</a:t>
            </a:r>
          </a:p>
          <a:p>
            <a:pPr lvl="1"/>
            <a:r>
              <a:rPr lang="zh-CHS" altLang="en-US"/>
              <a:t>第二级</a:t>
            </a:r>
          </a:p>
          <a:p>
            <a:pPr lvl="2"/>
            <a:r>
              <a:rPr lang="zh-CHS" altLang="en-US"/>
              <a:t>第三级</a:t>
            </a:r>
          </a:p>
          <a:p>
            <a:pPr lvl="3"/>
            <a:r>
              <a:rPr lang="zh-CHS" altLang="en-US"/>
              <a:t>第四级</a:t>
            </a:r>
          </a:p>
          <a:p>
            <a:pPr lvl="4"/>
            <a:r>
              <a:rPr lang="zh-CHS" altLang="en-US"/>
              <a:t>第五级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900">
                <a:solidFill>
                  <a:srgbClr val="898989"/>
                </a:solidFill>
                <a:latin typeface="Calibri" pitchFamily="34" charset="0"/>
                <a:ea typeface="宋体"/>
                <a:cs typeface="Arial" pitchFamily="34" charset="0"/>
              </a:defRPr>
            </a:lvl1pPr>
          </a:lstStyle>
          <a:p>
            <a:pPr>
              <a:defRPr/>
            </a:pPr>
            <a:fld id="{88278550-9B40-8A4B-B438-6D50FF2D7F4B}" type="datetime1">
              <a:rPr lang="zh-CHS" altLang="en-US" smtClean="0"/>
              <a:t>15/5/6</a:t>
            </a:fld>
            <a:endParaRPr lang="en-US" altLang="zh-CHS"/>
          </a:p>
        </p:txBody>
      </p:sp>
      <p:sp>
        <p:nvSpPr>
          <p:cNvPr id="5" name="页脚占位符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900">
                <a:solidFill>
                  <a:srgbClr val="898989"/>
                </a:solidFill>
                <a:latin typeface="Calibri" pitchFamily="34" charset="0"/>
                <a:ea typeface="宋体"/>
                <a:cs typeface="Arial" pitchFamily="34" charset="0"/>
              </a:defRPr>
            </a:lvl1pPr>
          </a:lstStyle>
          <a:p>
            <a:pPr>
              <a:defRPr/>
            </a:pPr>
            <a:endParaRPr lang="en-US" altLang="zh-CH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898989"/>
                </a:solidFill>
              </a:defRPr>
            </a:lvl1pPr>
          </a:lstStyle>
          <a:p>
            <a:fld id="{E5EC448F-C40A-1C41-B8A4-E42FDFEFF778}" type="slidenum">
              <a:rPr lang="en-US" altLang="zh-CHS"/>
              <a:pPr/>
              <a:t>‹#›</a:t>
            </a:fld>
            <a:endParaRPr lang="en-US" altLang="zh-CHS"/>
          </a:p>
        </p:txBody>
      </p:sp>
    </p:spTree>
  </p:cSld>
  <p:clrMap bg1="lt1" tx1="dk1" bg2="lt2" tx2="dk2" accent1="accent1" accent2="accent2" accent3="accent3" accent4="accent4" accent5="accent5" accent6="accent6" hlink="hlink" folHlink="folHlink"/>
  <p:sldLayoutIdLst>
    <p:sldLayoutId id="2147484103" r:id="rId1"/>
    <p:sldLayoutId id="2147484104" r:id="rId2"/>
    <p:sldLayoutId id="2147484105" r:id="rId3"/>
    <p:sldLayoutId id="2147484106" r:id="rId4"/>
    <p:sldLayoutId id="2147484107" r:id="rId5"/>
    <p:sldLayoutId id="2147484108" r:id="rId6"/>
    <p:sldLayoutId id="2147484109" r:id="rId7"/>
    <p:sldLayoutId id="2147484110" r:id="rId8"/>
    <p:sldLayoutId id="2147484111" r:id="rId9"/>
    <p:sldLayoutId id="2147484112" r:id="rId10"/>
    <p:sldLayoutId id="2147484113" r:id="rId11"/>
  </p:sldLayoutIdLst>
  <p:hf hdr="0" ftr="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itchFamily="34" charset="0"/>
        </a:defRPr>
      </a:lvl5pPr>
      <a:lvl6pPr marL="457200" algn="l" defTabSz="685800" rtl="0" fontAlgn="base">
        <a:lnSpc>
          <a:spcPct val="90000"/>
        </a:lnSpc>
        <a:spcBef>
          <a:spcPct val="0"/>
        </a:spcBef>
        <a:spcAft>
          <a:spcPct val="0"/>
        </a:spcAft>
        <a:defRPr sz="3300">
          <a:solidFill>
            <a:schemeClr val="tx1"/>
          </a:solidFill>
          <a:latin typeface="Calibri Light" pitchFamily="34" charset="0"/>
        </a:defRPr>
      </a:lvl6pPr>
      <a:lvl7pPr marL="914400" algn="l" defTabSz="685800" rtl="0" fontAlgn="base">
        <a:lnSpc>
          <a:spcPct val="90000"/>
        </a:lnSpc>
        <a:spcBef>
          <a:spcPct val="0"/>
        </a:spcBef>
        <a:spcAft>
          <a:spcPct val="0"/>
        </a:spcAft>
        <a:defRPr sz="3300">
          <a:solidFill>
            <a:schemeClr val="tx1"/>
          </a:solidFill>
          <a:latin typeface="Calibri Light" pitchFamily="34" charset="0"/>
        </a:defRPr>
      </a:lvl7pPr>
      <a:lvl8pPr marL="1371600" algn="l" defTabSz="685800" rtl="0" fontAlgn="base">
        <a:lnSpc>
          <a:spcPct val="90000"/>
        </a:lnSpc>
        <a:spcBef>
          <a:spcPct val="0"/>
        </a:spcBef>
        <a:spcAft>
          <a:spcPct val="0"/>
        </a:spcAft>
        <a:defRPr sz="3300">
          <a:solidFill>
            <a:schemeClr val="tx1"/>
          </a:solidFill>
          <a:latin typeface="Calibri Light" pitchFamily="34" charset="0"/>
        </a:defRPr>
      </a:lvl8pPr>
      <a:lvl9pPr marL="1828800" algn="l" defTabSz="685800" rtl="0" fontAlgn="base">
        <a:lnSpc>
          <a:spcPct val="90000"/>
        </a:lnSpc>
        <a:spcBef>
          <a:spcPct val="0"/>
        </a:spcBef>
        <a:spcAft>
          <a:spcPct val="0"/>
        </a:spcAft>
        <a:defRPr sz="3300">
          <a:solidFill>
            <a:schemeClr val="tx1"/>
          </a:solidFill>
          <a:latin typeface="Calibri Light" pitchFamily="34" charset="0"/>
        </a:defRPr>
      </a:lvl9pPr>
    </p:titleStyle>
    <p:bodyStyle>
      <a:lvl1pPr marL="171450" indent="-171450" algn="l" defTabSz="685800" rtl="0" eaLnBrk="0" fontAlgn="base" hangingPunct="0">
        <a:lnSpc>
          <a:spcPct val="90000"/>
        </a:lnSpc>
        <a:spcBef>
          <a:spcPts val="750"/>
        </a:spcBef>
        <a:spcAft>
          <a:spcPct val="0"/>
        </a:spcAft>
        <a:buFont typeface="Arial"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H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11.jp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2.tiff"/></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2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 Id="rId3" Type="http://schemas.openxmlformats.org/officeDocument/2006/relationships/image" Target="../media/image23.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 Id="rId3" Type="http://schemas.openxmlformats.org/officeDocument/2006/relationships/image" Target="../media/image2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 Id="rId3" Type="http://schemas.openxmlformats.org/officeDocument/2006/relationships/image" Target="../media/image2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 Id="rId3" Type="http://schemas.openxmlformats.org/officeDocument/2006/relationships/image" Target="../media/image2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 Id="rId3" Type="http://schemas.openxmlformats.org/officeDocument/2006/relationships/image" Target="../media/image2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C533D81A-3616-9B40-B037-DC21065F1971}" type="datetime1">
              <a:rPr lang="zh-CHS" altLang="en-US" smtClean="0"/>
              <a:t>15/5/6</a:t>
            </a:fld>
            <a:endParaRPr lang="en-US" altLang="zh-CHS"/>
          </a:p>
        </p:txBody>
      </p:sp>
      <p:sp>
        <p:nvSpPr>
          <p:cNvPr id="5" name="幻灯片编号占位符 4"/>
          <p:cNvSpPr>
            <a:spLocks noGrp="1"/>
          </p:cNvSpPr>
          <p:nvPr>
            <p:ph type="sldNum" sz="quarter" idx="12"/>
          </p:nvPr>
        </p:nvSpPr>
        <p:spPr/>
        <p:txBody>
          <a:bodyPr/>
          <a:lstStyle/>
          <a:p>
            <a:fld id="{C73A8C92-5225-624A-981C-988E0DFED375}" type="slidenum">
              <a:rPr lang="en-US" altLang="zh-CHS" smtClean="0"/>
              <a:pPr/>
              <a:t>1</a:t>
            </a:fld>
            <a:endParaRPr lang="en-US" altLang="zh-CHS"/>
          </a:p>
        </p:txBody>
      </p:sp>
      <p:sp>
        <p:nvSpPr>
          <p:cNvPr id="6" name="标题 1"/>
          <p:cNvSpPr txBox="1">
            <a:spLocks/>
          </p:cNvSpPr>
          <p:nvPr/>
        </p:nvSpPr>
        <p:spPr>
          <a:xfrm>
            <a:off x="822960" y="2204864"/>
            <a:ext cx="7543800" cy="896112"/>
          </a:xfrm>
          <a:prstGeom prst="rect">
            <a:avLst/>
          </a:prstGeom>
        </p:spPr>
        <p:txBody>
          <a:bodyPr vert="horz" wrap="square" lIns="91440" tIns="45720" rIns="91440" bIns="45720" numCol="1" anchor="b" anchorCtr="0" compatLnSpc="1">
            <a:prstTxWarp prst="textNoShape">
              <a:avLst/>
            </a:prstTxWarp>
            <a:normAutofit/>
          </a:bodyPr>
          <a:lstStyle>
            <a:lvl1pPr algn="l" rtl="0" eaLnBrk="0" fontAlgn="base" hangingPunct="0">
              <a:lnSpc>
                <a:spcPct val="85000"/>
              </a:lnSpc>
              <a:spcBef>
                <a:spcPct val="0"/>
              </a:spcBef>
              <a:spcAft>
                <a:spcPct val="0"/>
              </a:spcAft>
              <a:defRPr sz="4800" kern="1200" spc="-50">
                <a:solidFill>
                  <a:srgbClr val="404040"/>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itchFamily="34" charset="0"/>
              </a:defRPr>
            </a:lvl2pPr>
            <a:lvl3pPr algn="l" rtl="0" eaLnBrk="0" fontAlgn="base" hangingPunct="0">
              <a:lnSpc>
                <a:spcPct val="85000"/>
              </a:lnSpc>
              <a:spcBef>
                <a:spcPct val="0"/>
              </a:spcBef>
              <a:spcAft>
                <a:spcPct val="0"/>
              </a:spcAft>
              <a:defRPr sz="4800">
                <a:solidFill>
                  <a:srgbClr val="404040"/>
                </a:solidFill>
                <a:latin typeface="Calibri Light" pitchFamily="34" charset="0"/>
              </a:defRPr>
            </a:lvl3pPr>
            <a:lvl4pPr algn="l" rtl="0" eaLnBrk="0" fontAlgn="base" hangingPunct="0">
              <a:lnSpc>
                <a:spcPct val="85000"/>
              </a:lnSpc>
              <a:spcBef>
                <a:spcPct val="0"/>
              </a:spcBef>
              <a:spcAft>
                <a:spcPct val="0"/>
              </a:spcAft>
              <a:defRPr sz="4800">
                <a:solidFill>
                  <a:srgbClr val="404040"/>
                </a:solidFill>
                <a:latin typeface="Calibri Light" pitchFamily="34" charset="0"/>
              </a:defRPr>
            </a:lvl4pPr>
            <a:lvl5pPr algn="l" rtl="0" eaLnBrk="0" fontAlgn="base" hangingPunct="0">
              <a:lnSpc>
                <a:spcPct val="85000"/>
              </a:lnSpc>
              <a:spcBef>
                <a:spcPct val="0"/>
              </a:spcBef>
              <a:spcAft>
                <a:spcPct val="0"/>
              </a:spcAft>
              <a:defRPr sz="4800">
                <a:solidFill>
                  <a:srgbClr val="404040"/>
                </a:solidFill>
                <a:latin typeface="Calibri Light" pitchFamily="34" charset="0"/>
              </a:defRPr>
            </a:lvl5pPr>
            <a:lvl6pPr marL="457200" algn="l" rtl="0" fontAlgn="base">
              <a:lnSpc>
                <a:spcPct val="85000"/>
              </a:lnSpc>
              <a:spcBef>
                <a:spcPct val="0"/>
              </a:spcBef>
              <a:spcAft>
                <a:spcPct val="0"/>
              </a:spcAft>
              <a:defRPr sz="4800">
                <a:solidFill>
                  <a:srgbClr val="404040"/>
                </a:solidFill>
                <a:latin typeface="Calibri Light" pitchFamily="34" charset="0"/>
              </a:defRPr>
            </a:lvl6pPr>
            <a:lvl7pPr marL="914400" algn="l" rtl="0" fontAlgn="base">
              <a:lnSpc>
                <a:spcPct val="85000"/>
              </a:lnSpc>
              <a:spcBef>
                <a:spcPct val="0"/>
              </a:spcBef>
              <a:spcAft>
                <a:spcPct val="0"/>
              </a:spcAft>
              <a:defRPr sz="4800">
                <a:solidFill>
                  <a:srgbClr val="404040"/>
                </a:solidFill>
                <a:latin typeface="Calibri Light" pitchFamily="34" charset="0"/>
              </a:defRPr>
            </a:lvl7pPr>
            <a:lvl8pPr marL="1371600" algn="l" rtl="0" fontAlgn="base">
              <a:lnSpc>
                <a:spcPct val="85000"/>
              </a:lnSpc>
              <a:spcBef>
                <a:spcPct val="0"/>
              </a:spcBef>
              <a:spcAft>
                <a:spcPct val="0"/>
              </a:spcAft>
              <a:defRPr sz="4800">
                <a:solidFill>
                  <a:srgbClr val="404040"/>
                </a:solidFill>
                <a:latin typeface="Calibri Light" pitchFamily="34" charset="0"/>
              </a:defRPr>
            </a:lvl8pPr>
            <a:lvl9pPr marL="1828800" algn="l" rtl="0" fontAlgn="base">
              <a:lnSpc>
                <a:spcPct val="85000"/>
              </a:lnSpc>
              <a:spcBef>
                <a:spcPct val="0"/>
              </a:spcBef>
              <a:spcAft>
                <a:spcPct val="0"/>
              </a:spcAft>
              <a:defRPr sz="4800">
                <a:solidFill>
                  <a:srgbClr val="404040"/>
                </a:solidFill>
                <a:latin typeface="Calibri Light" pitchFamily="34" charset="0"/>
              </a:defRPr>
            </a:lvl9pPr>
          </a:lstStyle>
          <a:p>
            <a:pPr algn="ctr"/>
            <a:r>
              <a:rPr kumimoji="1" lang="en-US" altLang="zh-CHS" sz="4400" dirty="0" smtClean="0"/>
              <a:t>Hadoop </a:t>
            </a:r>
            <a:r>
              <a:rPr kumimoji="1" lang="en-US" altLang="zh-CHS" sz="4400" dirty="0" err="1" smtClean="0"/>
              <a:t>HBase</a:t>
            </a:r>
            <a:endParaRPr kumimoji="1" lang="zh-CHS" altLang="en-US" sz="4400" dirty="0"/>
          </a:p>
        </p:txBody>
      </p:sp>
      <p:sp>
        <p:nvSpPr>
          <p:cNvPr id="8" name="文本框 7"/>
          <p:cNvSpPr txBox="1"/>
          <p:nvPr/>
        </p:nvSpPr>
        <p:spPr>
          <a:xfrm>
            <a:off x="4856810" y="3917777"/>
            <a:ext cx="3794760" cy="1200329"/>
          </a:xfrm>
          <a:prstGeom prst="rect">
            <a:avLst/>
          </a:prstGeom>
          <a:noFill/>
        </p:spPr>
        <p:txBody>
          <a:bodyPr wrap="square" rtlCol="0">
            <a:spAutoFit/>
          </a:bodyPr>
          <a:lstStyle/>
          <a:p>
            <a:r>
              <a:rPr kumimoji="1" lang="zh-CHS" altLang="en-US" dirty="0" smtClean="0"/>
              <a:t>陈明新</a:t>
            </a:r>
            <a:r>
              <a:rPr kumimoji="1" lang="en-US" altLang="zh-CHS" dirty="0" smtClean="0"/>
              <a:t>  2120140994</a:t>
            </a:r>
            <a:r>
              <a:rPr kumimoji="1" lang="zh-CHS" altLang="en-US" dirty="0" smtClean="0"/>
              <a:t>（组长）</a:t>
            </a:r>
            <a:endParaRPr kumimoji="1" lang="en-US" altLang="zh-CHS" dirty="0" smtClean="0"/>
          </a:p>
          <a:p>
            <a:r>
              <a:rPr kumimoji="1" lang="zh-CHS" altLang="en-US" dirty="0" smtClean="0"/>
              <a:t>魏明伟</a:t>
            </a:r>
            <a:r>
              <a:rPr kumimoji="1" lang="en-US" altLang="zh-CHS" dirty="0" smtClean="0"/>
              <a:t>  2120141061</a:t>
            </a:r>
          </a:p>
          <a:p>
            <a:r>
              <a:rPr kumimoji="1" lang="zh-CHS" altLang="en-US" dirty="0" smtClean="0"/>
              <a:t>杨俊豪</a:t>
            </a:r>
            <a:r>
              <a:rPr kumimoji="1" lang="en-US" altLang="zh-CHS" dirty="0" smtClean="0"/>
              <a:t>  2220140517</a:t>
            </a:r>
          </a:p>
          <a:p>
            <a:r>
              <a:rPr kumimoji="1" lang="zh-CHS" altLang="en-US" dirty="0" smtClean="0"/>
              <a:t>佟安格</a:t>
            </a:r>
            <a:r>
              <a:rPr kumimoji="1" lang="en-US" altLang="zh-CHS" dirty="0" smtClean="0"/>
              <a:t>  2120141050</a:t>
            </a:r>
            <a:endParaRPr kumimoji="1" lang="zh-CHS" altLang="en-US" dirty="0"/>
          </a:p>
        </p:txBody>
      </p:sp>
      <p:cxnSp>
        <p:nvCxnSpPr>
          <p:cNvPr id="9" name="直接连接符 4"/>
          <p:cNvCxnSpPr/>
          <p:nvPr/>
        </p:nvCxnSpPr>
        <p:spPr>
          <a:xfrm>
            <a:off x="592138" y="3098940"/>
            <a:ext cx="8012112" cy="0"/>
          </a:xfrm>
          <a:prstGeom prst="line">
            <a:avLst/>
          </a:prstGeom>
          <a:ln w="19050" cmpd="sng">
            <a:solidFill>
              <a:srgbClr val="0070C0"/>
            </a:solidFill>
          </a:ln>
        </p:spPr>
        <p:style>
          <a:lnRef idx="1">
            <a:schemeClr val="accent1"/>
          </a:lnRef>
          <a:fillRef idx="0">
            <a:schemeClr val="accent1"/>
          </a:fillRef>
          <a:effectRef idx="0">
            <a:schemeClr val="accent1"/>
          </a:effectRef>
          <a:fontRef idx="minor">
            <a:schemeClr val="tx1"/>
          </a:fontRef>
        </p:style>
      </p:cxnSp>
      <p:pic>
        <p:nvPicPr>
          <p:cNvPr id="10"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07338" y="115888"/>
            <a:ext cx="1057275"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05535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8313" y="333375"/>
            <a:ext cx="6858000" cy="550863"/>
          </a:xfrm>
        </p:spPr>
        <p:txBody>
          <a:bodyPr rtlCol="0"/>
          <a:lstStyle/>
          <a:p>
            <a:pPr eaLnBrk="1" hangingPunct="1">
              <a:defRPr/>
            </a:pPr>
            <a:r>
              <a:rPr lang="en-US" altLang="zh-CHS" sz="2400" dirty="0" smtClean="0">
                <a:solidFill>
                  <a:schemeClr val="tx1"/>
                </a:solidFill>
                <a:latin typeface="+mn-lt"/>
                <a:sym typeface="Calibri" pitchFamily="34" charset="0"/>
              </a:rPr>
              <a:t>Distributed Storage Mechanism</a:t>
            </a:r>
            <a:endParaRPr lang="zh-CHS" altLang="en-US" sz="2400" dirty="0">
              <a:solidFill>
                <a:schemeClr val="tx1"/>
              </a:solidFill>
              <a:latin typeface="+mn-lt"/>
              <a:sym typeface="Calibri" pitchFamily="34" charset="0"/>
            </a:endParaRPr>
          </a:p>
        </p:txBody>
      </p:sp>
      <p:cxnSp>
        <p:nvCxnSpPr>
          <p:cNvPr id="4" name="直接连接符 3"/>
          <p:cNvCxnSpPr/>
          <p:nvPr/>
        </p:nvCxnSpPr>
        <p:spPr>
          <a:xfrm>
            <a:off x="539750" y="908050"/>
            <a:ext cx="7993063" cy="0"/>
          </a:xfrm>
          <a:prstGeom prst="line">
            <a:avLst/>
          </a:prstGeom>
          <a:ln w="19050" cmpd="sng">
            <a:solidFill>
              <a:srgbClr val="0070C0"/>
            </a:solidFill>
          </a:ln>
        </p:spPr>
        <p:style>
          <a:lnRef idx="1">
            <a:schemeClr val="accent1"/>
          </a:lnRef>
          <a:fillRef idx="0">
            <a:schemeClr val="accent1"/>
          </a:fillRef>
          <a:effectRef idx="0">
            <a:schemeClr val="accent1"/>
          </a:effectRef>
          <a:fontRef idx="minor">
            <a:schemeClr val="tx1"/>
          </a:fontRef>
        </p:style>
      </p:cxnSp>
      <p:sp>
        <p:nvSpPr>
          <p:cNvPr id="33796" name="矩形 58"/>
          <p:cNvSpPr>
            <a:spLocks noChangeArrowheads="1"/>
          </p:cNvSpPr>
          <p:nvPr/>
        </p:nvSpPr>
        <p:spPr bwMode="auto">
          <a:xfrm>
            <a:off x="539750" y="1268413"/>
            <a:ext cx="1885950" cy="369887"/>
          </a:xfrm>
          <a:prstGeom prst="rect">
            <a:avLst/>
          </a:prstGeom>
          <a:solidFill>
            <a:srgbClr val="99663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lgn="ctr" eaLnBrk="1" hangingPunct="1"/>
            <a:r>
              <a:rPr lang="en-US" altLang="zh-CHS">
                <a:solidFill>
                  <a:schemeClr val="bg1"/>
                </a:solidFill>
              </a:rPr>
              <a:t>Data coordinates</a:t>
            </a:r>
            <a:endParaRPr lang="zh-CHS" altLang="en-US">
              <a:solidFill>
                <a:schemeClr val="bg1"/>
              </a:solidFill>
            </a:endParaRPr>
          </a:p>
        </p:txBody>
      </p:sp>
      <p:pic>
        <p:nvPicPr>
          <p:cNvPr id="337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638" y="1781175"/>
            <a:ext cx="8067675" cy="344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 name="TextBox 5"/>
          <p:cNvSpPr txBox="1"/>
          <p:nvPr/>
        </p:nvSpPr>
        <p:spPr>
          <a:xfrm>
            <a:off x="458788" y="5330825"/>
            <a:ext cx="8351837" cy="655638"/>
          </a:xfrm>
          <a:prstGeom prst="rect">
            <a:avLst/>
          </a:prstGeom>
          <a:noFill/>
        </p:spPr>
        <p:txBody>
          <a:bodyPr wrap="none">
            <a:spAutoFit/>
          </a:bodyPr>
          <a:lstStyle/>
          <a:p>
            <a:pPr eaLnBrk="1" hangingPunct="1">
              <a:lnSpc>
                <a:spcPts val="2300"/>
              </a:lnSpc>
              <a:defRPr/>
            </a:pPr>
            <a:r>
              <a:rPr lang="en-US" altLang="zh-CHS" sz="1600" dirty="0">
                <a:solidFill>
                  <a:schemeClr val="tx1">
                    <a:lumMod val="65000"/>
                    <a:lumOff val="35000"/>
                  </a:schemeClr>
                </a:solidFill>
                <a:latin typeface="Georgia" pitchFamily="18" charset="0"/>
                <a:ea typeface="Tahoma" pitchFamily="34" charset="0"/>
                <a:cs typeface="Courier New" pitchFamily="49" charset="0"/>
              </a:rPr>
              <a:t>The coordinates used to identify data in an </a:t>
            </a:r>
            <a:r>
              <a:rPr lang="en-US" altLang="zh-CHS" sz="1600" dirty="0" err="1">
                <a:solidFill>
                  <a:schemeClr val="tx1">
                    <a:lumMod val="65000"/>
                    <a:lumOff val="35000"/>
                  </a:schemeClr>
                </a:solidFill>
                <a:latin typeface="Georgia" pitchFamily="18" charset="0"/>
                <a:ea typeface="Tahoma" pitchFamily="34" charset="0"/>
                <a:cs typeface="Courier New" pitchFamily="49" charset="0"/>
              </a:rPr>
              <a:t>HBase</a:t>
            </a:r>
            <a:r>
              <a:rPr lang="en-US" altLang="zh-CHS" sz="1600" dirty="0">
                <a:solidFill>
                  <a:schemeClr val="tx1">
                    <a:lumMod val="65000"/>
                    <a:lumOff val="35000"/>
                  </a:schemeClr>
                </a:solidFill>
                <a:latin typeface="Georgia" pitchFamily="18" charset="0"/>
                <a:ea typeface="Tahoma" pitchFamily="34" charset="0"/>
                <a:cs typeface="Courier New" pitchFamily="49" charset="0"/>
              </a:rPr>
              <a:t> table are        </a:t>
            </a:r>
            <a:r>
              <a:rPr lang="en-US" altLang="zh-CHS" sz="1600" dirty="0" err="1">
                <a:solidFill>
                  <a:schemeClr val="tx1">
                    <a:lumMod val="65000"/>
                    <a:lumOff val="35000"/>
                  </a:schemeClr>
                </a:solidFill>
                <a:latin typeface="Georgia" pitchFamily="18" charset="0"/>
                <a:ea typeface="Tahoma" pitchFamily="34" charset="0"/>
                <a:cs typeface="Courier New" pitchFamily="49" charset="0"/>
              </a:rPr>
              <a:t>rowkey</a:t>
            </a:r>
            <a:r>
              <a:rPr lang="en-US" altLang="zh-CHS" sz="1600" dirty="0">
                <a:solidFill>
                  <a:schemeClr val="tx1">
                    <a:lumMod val="65000"/>
                    <a:lumOff val="35000"/>
                  </a:schemeClr>
                </a:solidFill>
                <a:latin typeface="Georgia" pitchFamily="18" charset="0"/>
                <a:ea typeface="Tahoma" pitchFamily="34" charset="0"/>
                <a:cs typeface="Courier New" pitchFamily="49" charset="0"/>
              </a:rPr>
              <a:t>,       column family,</a:t>
            </a:r>
            <a:br>
              <a:rPr lang="en-US" altLang="zh-CHS" sz="1600" dirty="0">
                <a:solidFill>
                  <a:schemeClr val="tx1">
                    <a:lumMod val="65000"/>
                    <a:lumOff val="35000"/>
                  </a:schemeClr>
                </a:solidFill>
                <a:latin typeface="Georgia" pitchFamily="18" charset="0"/>
                <a:ea typeface="Tahoma" pitchFamily="34" charset="0"/>
                <a:cs typeface="Courier New" pitchFamily="49" charset="0"/>
              </a:rPr>
            </a:br>
            <a:r>
              <a:rPr lang="en-US" altLang="zh-CHS" sz="1600" dirty="0">
                <a:solidFill>
                  <a:schemeClr val="tx1">
                    <a:lumMod val="65000"/>
                    <a:lumOff val="35000"/>
                  </a:schemeClr>
                </a:solidFill>
                <a:latin typeface="Georgia" pitchFamily="18" charset="0"/>
                <a:ea typeface="Tahoma" pitchFamily="34" charset="0"/>
                <a:cs typeface="Courier New" pitchFamily="49" charset="0"/>
              </a:rPr>
              <a:t>       column qualifier,         and  version.</a:t>
            </a:r>
            <a:endParaRPr lang="zh-CHS" altLang="en-US" sz="1600" dirty="0">
              <a:solidFill>
                <a:schemeClr val="tx1">
                  <a:lumMod val="65000"/>
                  <a:lumOff val="35000"/>
                </a:schemeClr>
              </a:solidFill>
              <a:latin typeface="Georgia" pitchFamily="18" charset="0"/>
              <a:ea typeface="Tahoma" pitchFamily="34" charset="0"/>
              <a:cs typeface="Courier New" pitchFamily="49" charset="0"/>
            </a:endParaRPr>
          </a:p>
        </p:txBody>
      </p:sp>
      <p:sp>
        <p:nvSpPr>
          <p:cNvPr id="7" name="椭圆 6"/>
          <p:cNvSpPr/>
          <p:nvPr/>
        </p:nvSpPr>
        <p:spPr>
          <a:xfrm>
            <a:off x="5911379" y="5372864"/>
            <a:ext cx="273315" cy="273315"/>
          </a:xfrm>
          <a:prstGeom prst="ellipse">
            <a:avLst/>
          </a:prstGeom>
          <a:solidFill>
            <a:schemeClr val="bg2">
              <a:lumMod val="50000"/>
            </a:schemeClr>
          </a:soli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HS" sz="1600" dirty="0">
                <a:solidFill>
                  <a:schemeClr val="bg1"/>
                </a:solidFill>
                <a:latin typeface="+mj-lt"/>
                <a:ea typeface="微软雅黑" panose="020B0503020204020204" pitchFamily="34" charset="-122"/>
              </a:rPr>
              <a:t>1</a:t>
            </a:r>
            <a:endParaRPr lang="zh-CHS" altLang="en-US" sz="1600" dirty="0">
              <a:solidFill>
                <a:schemeClr val="bg1"/>
              </a:solidFill>
              <a:latin typeface="+mj-lt"/>
              <a:ea typeface="微软雅黑" panose="020B0503020204020204" pitchFamily="34" charset="-122"/>
            </a:endParaRPr>
          </a:p>
        </p:txBody>
      </p:sp>
      <p:sp>
        <p:nvSpPr>
          <p:cNvPr id="21" name="椭圆 20"/>
          <p:cNvSpPr/>
          <p:nvPr/>
        </p:nvSpPr>
        <p:spPr>
          <a:xfrm>
            <a:off x="6962783" y="5367410"/>
            <a:ext cx="273315" cy="273315"/>
          </a:xfrm>
          <a:prstGeom prst="ellipse">
            <a:avLst/>
          </a:prstGeom>
          <a:solidFill>
            <a:schemeClr val="bg2">
              <a:lumMod val="50000"/>
            </a:schemeClr>
          </a:soli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HS" sz="1600" dirty="0">
                <a:solidFill>
                  <a:schemeClr val="bg1"/>
                </a:solidFill>
                <a:latin typeface="+mj-lt"/>
                <a:ea typeface="微软雅黑" panose="020B0503020204020204" pitchFamily="34" charset="-122"/>
              </a:rPr>
              <a:t>2</a:t>
            </a:r>
            <a:endParaRPr lang="zh-CHS" altLang="en-US" sz="1600" dirty="0">
              <a:solidFill>
                <a:schemeClr val="bg1"/>
              </a:solidFill>
              <a:latin typeface="+mj-lt"/>
              <a:ea typeface="微软雅黑" panose="020B0503020204020204" pitchFamily="34" charset="-122"/>
            </a:endParaRPr>
          </a:p>
        </p:txBody>
      </p:sp>
      <p:sp>
        <p:nvSpPr>
          <p:cNvPr id="22" name="椭圆 21"/>
          <p:cNvSpPr/>
          <p:nvPr/>
        </p:nvSpPr>
        <p:spPr>
          <a:xfrm>
            <a:off x="558404" y="5680298"/>
            <a:ext cx="273315" cy="273315"/>
          </a:xfrm>
          <a:prstGeom prst="ellipse">
            <a:avLst/>
          </a:prstGeom>
          <a:solidFill>
            <a:schemeClr val="bg2">
              <a:lumMod val="50000"/>
            </a:schemeClr>
          </a:soli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HS" sz="1600" dirty="0">
                <a:solidFill>
                  <a:schemeClr val="bg1"/>
                </a:solidFill>
                <a:latin typeface="+mj-lt"/>
                <a:ea typeface="微软雅黑" panose="020B0503020204020204" pitchFamily="34" charset="-122"/>
              </a:rPr>
              <a:t>3</a:t>
            </a:r>
            <a:endParaRPr lang="zh-CHS" altLang="en-US" sz="1600" dirty="0">
              <a:solidFill>
                <a:schemeClr val="bg1"/>
              </a:solidFill>
              <a:latin typeface="+mj-lt"/>
              <a:ea typeface="微软雅黑" panose="020B0503020204020204" pitchFamily="34" charset="-122"/>
            </a:endParaRPr>
          </a:p>
        </p:txBody>
      </p:sp>
      <p:sp>
        <p:nvSpPr>
          <p:cNvPr id="24" name="椭圆 23"/>
          <p:cNvSpPr/>
          <p:nvPr/>
        </p:nvSpPr>
        <p:spPr>
          <a:xfrm>
            <a:off x="2540720" y="5679945"/>
            <a:ext cx="273315" cy="273315"/>
          </a:xfrm>
          <a:prstGeom prst="ellipse">
            <a:avLst/>
          </a:prstGeom>
          <a:solidFill>
            <a:schemeClr val="bg2">
              <a:lumMod val="50000"/>
            </a:schemeClr>
          </a:soli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HS" sz="1600" dirty="0">
                <a:solidFill>
                  <a:schemeClr val="bg1"/>
                </a:solidFill>
                <a:latin typeface="+mj-lt"/>
                <a:ea typeface="微软雅黑" panose="020B0503020204020204" pitchFamily="34" charset="-122"/>
              </a:rPr>
              <a:t>4</a:t>
            </a:r>
            <a:endParaRPr lang="zh-CHS" altLang="en-US" sz="1600" dirty="0">
              <a:solidFill>
                <a:schemeClr val="bg1"/>
              </a:solidFill>
              <a:latin typeface="+mj-lt"/>
              <a:ea typeface="微软雅黑" panose="020B0503020204020204" pitchFamily="34" charset="-122"/>
            </a:endParaRPr>
          </a:p>
        </p:txBody>
      </p:sp>
      <p:sp>
        <p:nvSpPr>
          <p:cNvPr id="3" name="日期占位符 2"/>
          <p:cNvSpPr>
            <a:spLocks noGrp="1"/>
          </p:cNvSpPr>
          <p:nvPr>
            <p:ph type="dt" sz="half" idx="10"/>
          </p:nvPr>
        </p:nvSpPr>
        <p:spPr/>
        <p:txBody>
          <a:bodyPr/>
          <a:lstStyle/>
          <a:p>
            <a:pPr>
              <a:defRPr/>
            </a:pPr>
            <a:fld id="{3716B7CB-D96C-1F46-807E-9E7C26A0372F}" type="datetime1">
              <a:rPr lang="zh-CHS" altLang="en-US" smtClean="0"/>
              <a:t>15/5/6</a:t>
            </a:fld>
            <a:endParaRPr lang="en-US" altLang="zh-CHS"/>
          </a:p>
        </p:txBody>
      </p:sp>
      <p:sp>
        <p:nvSpPr>
          <p:cNvPr id="5" name="幻灯片编号占位符 4"/>
          <p:cNvSpPr>
            <a:spLocks noGrp="1"/>
          </p:cNvSpPr>
          <p:nvPr>
            <p:ph type="sldNum" sz="quarter" idx="12"/>
          </p:nvPr>
        </p:nvSpPr>
        <p:spPr/>
        <p:txBody>
          <a:bodyPr/>
          <a:lstStyle/>
          <a:p>
            <a:fld id="{C73A8C92-5225-624A-981C-988E0DFED375}" type="slidenum">
              <a:rPr lang="en-US" altLang="zh-CHS" smtClean="0"/>
              <a:pPr/>
              <a:t>10</a:t>
            </a:fld>
            <a:endParaRPr lang="en-US" altLang="zh-CHS"/>
          </a:p>
        </p:txBody>
      </p:sp>
    </p:spTree>
    <p:extLst>
      <p:ext uri="{BB962C8B-B14F-4D97-AF65-F5344CB8AC3E}">
        <p14:creationId xmlns:p14="http://schemas.microsoft.com/office/powerpoint/2010/main" val="18963066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750" y="3716338"/>
            <a:ext cx="7124700" cy="224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标题 1"/>
          <p:cNvSpPr>
            <a:spLocks noGrp="1"/>
          </p:cNvSpPr>
          <p:nvPr>
            <p:ph type="title"/>
          </p:nvPr>
        </p:nvSpPr>
        <p:spPr>
          <a:xfrm>
            <a:off x="468313" y="333375"/>
            <a:ext cx="6858000" cy="550863"/>
          </a:xfrm>
        </p:spPr>
        <p:txBody>
          <a:bodyPr rtlCol="0"/>
          <a:lstStyle/>
          <a:p>
            <a:pPr eaLnBrk="1" hangingPunct="1">
              <a:defRPr/>
            </a:pPr>
            <a:r>
              <a:rPr lang="en-US" altLang="zh-CHS" sz="2400" dirty="0" smtClean="0">
                <a:solidFill>
                  <a:schemeClr val="tx1"/>
                </a:solidFill>
                <a:latin typeface="+mn-lt"/>
                <a:sym typeface="Calibri" pitchFamily="34" charset="0"/>
              </a:rPr>
              <a:t>Distributed Storage Mechanism</a:t>
            </a:r>
            <a:endParaRPr lang="zh-CHS" altLang="en-US" sz="2400" dirty="0">
              <a:solidFill>
                <a:schemeClr val="tx1"/>
              </a:solidFill>
              <a:latin typeface="+mn-lt"/>
              <a:sym typeface="Calibri" pitchFamily="34" charset="0"/>
            </a:endParaRPr>
          </a:p>
        </p:txBody>
      </p:sp>
      <p:cxnSp>
        <p:nvCxnSpPr>
          <p:cNvPr id="4" name="直接连接符 3"/>
          <p:cNvCxnSpPr/>
          <p:nvPr/>
        </p:nvCxnSpPr>
        <p:spPr>
          <a:xfrm>
            <a:off x="539750" y="908050"/>
            <a:ext cx="7993063" cy="0"/>
          </a:xfrm>
          <a:prstGeom prst="line">
            <a:avLst/>
          </a:prstGeom>
          <a:ln w="19050" cmpd="sng">
            <a:solidFill>
              <a:srgbClr val="0070C0"/>
            </a:solidFill>
          </a:ln>
        </p:spPr>
        <p:style>
          <a:lnRef idx="1">
            <a:schemeClr val="accent1"/>
          </a:lnRef>
          <a:fillRef idx="0">
            <a:schemeClr val="accent1"/>
          </a:fillRef>
          <a:effectRef idx="0">
            <a:schemeClr val="accent1"/>
          </a:effectRef>
          <a:fontRef idx="minor">
            <a:schemeClr val="tx1"/>
          </a:fontRef>
        </p:style>
      </p:cxnSp>
      <p:sp>
        <p:nvSpPr>
          <p:cNvPr id="35845" name="矩形 58"/>
          <p:cNvSpPr>
            <a:spLocks noChangeArrowheads="1"/>
          </p:cNvSpPr>
          <p:nvPr/>
        </p:nvSpPr>
        <p:spPr bwMode="auto">
          <a:xfrm>
            <a:off x="539750" y="1268413"/>
            <a:ext cx="1885950" cy="369887"/>
          </a:xfrm>
          <a:prstGeom prst="rect">
            <a:avLst/>
          </a:prstGeom>
          <a:solidFill>
            <a:srgbClr val="99663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lgn="ctr" eaLnBrk="1" hangingPunct="1"/>
            <a:r>
              <a:rPr lang="en-US" altLang="zh-CHS">
                <a:solidFill>
                  <a:schemeClr val="bg1"/>
                </a:solidFill>
              </a:rPr>
              <a:t>Data coordinates</a:t>
            </a:r>
            <a:endParaRPr lang="zh-CHS" altLang="en-US">
              <a:solidFill>
                <a:schemeClr val="bg1"/>
              </a:solidFill>
            </a:endParaRPr>
          </a:p>
        </p:txBody>
      </p:sp>
      <p:sp>
        <p:nvSpPr>
          <p:cNvPr id="3" name="TextBox 2"/>
          <p:cNvSpPr txBox="1"/>
          <p:nvPr/>
        </p:nvSpPr>
        <p:spPr>
          <a:xfrm>
            <a:off x="539750" y="1916113"/>
            <a:ext cx="7993063" cy="831850"/>
          </a:xfrm>
          <a:prstGeom prst="rect">
            <a:avLst/>
          </a:prstGeom>
          <a:noFill/>
        </p:spPr>
        <p:txBody>
          <a:bodyPr>
            <a:spAutoFit/>
          </a:bodyPr>
          <a:lstStyle/>
          <a:p>
            <a:pPr eaLnBrk="1" hangingPunct="1">
              <a:defRPr/>
            </a:pPr>
            <a:r>
              <a:rPr lang="en-US" altLang="zh-CHS" sz="1600" dirty="0" err="1">
                <a:solidFill>
                  <a:schemeClr val="tx1">
                    <a:lumMod val="65000"/>
                    <a:lumOff val="35000"/>
                  </a:schemeClr>
                </a:solidFill>
                <a:latin typeface="Georgia" pitchFamily="18" charset="0"/>
                <a:ea typeface="Tahoma" pitchFamily="34" charset="0"/>
                <a:cs typeface="Courier New" pitchFamily="49" charset="0"/>
              </a:rPr>
              <a:t>HBase</a:t>
            </a:r>
            <a:r>
              <a:rPr lang="en-US" altLang="zh-CHS" sz="1600" dirty="0">
                <a:solidFill>
                  <a:schemeClr val="tx1">
                    <a:lumMod val="65000"/>
                    <a:lumOff val="35000"/>
                  </a:schemeClr>
                </a:solidFill>
                <a:latin typeface="Georgia" pitchFamily="18" charset="0"/>
                <a:ea typeface="Tahoma" pitchFamily="34" charset="0"/>
                <a:cs typeface="Courier New" pitchFamily="49" charset="0"/>
              </a:rPr>
              <a:t> can be considered a key-value store, where the four coordinates to a cell act as a key. In the API, the complete coordinates to a value, plus the value itself, are packaged together by the </a:t>
            </a:r>
            <a:r>
              <a:rPr lang="en-US" altLang="zh-CHS" sz="1600" dirty="0" err="1">
                <a:solidFill>
                  <a:schemeClr val="tx1">
                    <a:lumMod val="65000"/>
                    <a:lumOff val="35000"/>
                  </a:schemeClr>
                </a:solidFill>
                <a:latin typeface="Georgia" pitchFamily="18" charset="0"/>
                <a:ea typeface="Tahoma" pitchFamily="34" charset="0"/>
                <a:cs typeface="Courier New" pitchFamily="49" charset="0"/>
              </a:rPr>
              <a:t>KeyValue</a:t>
            </a:r>
            <a:r>
              <a:rPr lang="en-US" altLang="zh-CHS" sz="1600" dirty="0">
                <a:solidFill>
                  <a:schemeClr val="tx1">
                    <a:lumMod val="65000"/>
                    <a:lumOff val="35000"/>
                  </a:schemeClr>
                </a:solidFill>
                <a:latin typeface="Georgia" pitchFamily="18" charset="0"/>
                <a:ea typeface="Tahoma" pitchFamily="34" charset="0"/>
                <a:cs typeface="Courier New" pitchFamily="49" charset="0"/>
              </a:rPr>
              <a:t> class.</a:t>
            </a:r>
            <a:endParaRPr lang="zh-CHS" altLang="en-US" sz="1600" dirty="0">
              <a:solidFill>
                <a:schemeClr val="tx1">
                  <a:lumMod val="65000"/>
                  <a:lumOff val="35000"/>
                </a:schemeClr>
              </a:solidFill>
              <a:latin typeface="Georgia" pitchFamily="18" charset="0"/>
              <a:ea typeface="Tahoma" pitchFamily="34" charset="0"/>
              <a:cs typeface="Courier New" pitchFamily="49" charset="0"/>
            </a:endParaRPr>
          </a:p>
        </p:txBody>
      </p:sp>
      <p:sp>
        <p:nvSpPr>
          <p:cNvPr id="5" name="TextBox 4"/>
          <p:cNvSpPr txBox="1"/>
          <p:nvPr/>
        </p:nvSpPr>
        <p:spPr>
          <a:xfrm>
            <a:off x="600075" y="2809875"/>
            <a:ext cx="1497013" cy="338138"/>
          </a:xfrm>
          <a:prstGeom prst="rect">
            <a:avLst/>
          </a:prstGeom>
          <a:noFill/>
        </p:spPr>
        <p:txBody>
          <a:bodyPr wrap="none">
            <a:spAutoFit/>
          </a:bodyPr>
          <a:lstStyle/>
          <a:p>
            <a:pPr eaLnBrk="1" hangingPunct="1">
              <a:defRPr/>
            </a:pPr>
            <a:r>
              <a:rPr lang="en-US" altLang="zh-CHS" sz="1600" dirty="0">
                <a:solidFill>
                  <a:schemeClr val="tx1">
                    <a:lumMod val="65000"/>
                    <a:lumOff val="35000"/>
                  </a:schemeClr>
                </a:solidFill>
                <a:latin typeface="Georgia" pitchFamily="18" charset="0"/>
                <a:ea typeface="Tahoma" pitchFamily="34" charset="0"/>
                <a:cs typeface="Courier New" pitchFamily="49" charset="0"/>
              </a:rPr>
              <a:t>&lt; key , value &gt;</a:t>
            </a:r>
          </a:p>
        </p:txBody>
      </p:sp>
      <p:sp>
        <p:nvSpPr>
          <p:cNvPr id="8" name="TextBox 7"/>
          <p:cNvSpPr txBox="1"/>
          <p:nvPr/>
        </p:nvSpPr>
        <p:spPr>
          <a:xfrm>
            <a:off x="600075" y="3306763"/>
            <a:ext cx="4291013" cy="338137"/>
          </a:xfrm>
          <a:prstGeom prst="rect">
            <a:avLst/>
          </a:prstGeom>
          <a:noFill/>
        </p:spPr>
        <p:txBody>
          <a:bodyPr wrap="none">
            <a:spAutoFit/>
          </a:bodyPr>
          <a:lstStyle/>
          <a:p>
            <a:pPr eaLnBrk="1" hangingPunct="1">
              <a:defRPr/>
            </a:pPr>
            <a:r>
              <a:rPr lang="en-US" altLang="zh-CHS" sz="1600" dirty="0">
                <a:solidFill>
                  <a:schemeClr val="tx1">
                    <a:lumMod val="65000"/>
                    <a:lumOff val="35000"/>
                  </a:schemeClr>
                </a:solidFill>
                <a:latin typeface="Georgia" pitchFamily="18" charset="0"/>
                <a:ea typeface="Tahoma" pitchFamily="34" charset="0"/>
                <a:cs typeface="Courier New" pitchFamily="49" charset="0"/>
              </a:rPr>
              <a:t>{ row key , column family , column , version }</a:t>
            </a:r>
            <a:endParaRPr lang="zh-CHS" altLang="en-US" sz="1600" dirty="0">
              <a:solidFill>
                <a:schemeClr val="tx1">
                  <a:lumMod val="65000"/>
                  <a:lumOff val="35000"/>
                </a:schemeClr>
              </a:solidFill>
              <a:latin typeface="Georgia" pitchFamily="18" charset="0"/>
              <a:ea typeface="Tahoma" pitchFamily="34" charset="0"/>
              <a:cs typeface="Courier New" pitchFamily="49" charset="0"/>
            </a:endParaRPr>
          </a:p>
        </p:txBody>
      </p:sp>
      <p:sp>
        <p:nvSpPr>
          <p:cNvPr id="9" name="下箭头 8"/>
          <p:cNvSpPr/>
          <p:nvPr/>
        </p:nvSpPr>
        <p:spPr>
          <a:xfrm>
            <a:off x="899592" y="3148211"/>
            <a:ext cx="144016" cy="208781"/>
          </a:xfrm>
          <a:prstGeom prst="downArrow">
            <a:avLst/>
          </a:prstGeom>
          <a:solidFill>
            <a:schemeClr val="bg1">
              <a:lumMod val="75000"/>
            </a:schemeClr>
          </a:solidFill>
          <a:ln w="12700">
            <a:gradFill>
              <a:gsLst>
                <a:gs pos="89000">
                  <a:schemeClr val="bg1">
                    <a:lumMod val="85000"/>
                  </a:schemeClr>
                </a:gs>
                <a:gs pos="0">
                  <a:schemeClr val="bg1"/>
                </a:gs>
              </a:gsLst>
              <a:lin ang="7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HS" altLang="en-US" sz="16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 name="日期占位符 5"/>
          <p:cNvSpPr>
            <a:spLocks noGrp="1"/>
          </p:cNvSpPr>
          <p:nvPr>
            <p:ph type="dt" sz="half" idx="10"/>
          </p:nvPr>
        </p:nvSpPr>
        <p:spPr/>
        <p:txBody>
          <a:bodyPr/>
          <a:lstStyle/>
          <a:p>
            <a:pPr>
              <a:defRPr/>
            </a:pPr>
            <a:fld id="{3B26B03E-D6BB-F944-AC7C-0E4A38C5AC77}" type="datetime1">
              <a:rPr lang="zh-CHS" altLang="en-US" smtClean="0"/>
              <a:t>15/5/6</a:t>
            </a:fld>
            <a:endParaRPr lang="en-US" altLang="zh-CHS"/>
          </a:p>
        </p:txBody>
      </p:sp>
      <p:sp>
        <p:nvSpPr>
          <p:cNvPr id="7" name="幻灯片编号占位符 6"/>
          <p:cNvSpPr>
            <a:spLocks noGrp="1"/>
          </p:cNvSpPr>
          <p:nvPr>
            <p:ph type="sldNum" sz="quarter" idx="12"/>
          </p:nvPr>
        </p:nvSpPr>
        <p:spPr/>
        <p:txBody>
          <a:bodyPr/>
          <a:lstStyle/>
          <a:p>
            <a:fld id="{C73A8C92-5225-624A-981C-988E0DFED375}" type="slidenum">
              <a:rPr lang="en-US" altLang="zh-CHS" smtClean="0"/>
              <a:pPr/>
              <a:t>11</a:t>
            </a:fld>
            <a:endParaRPr lang="en-US" altLang="zh-CHS"/>
          </a:p>
        </p:txBody>
      </p:sp>
    </p:spTree>
    <p:extLst>
      <p:ext uri="{BB962C8B-B14F-4D97-AF65-F5344CB8AC3E}">
        <p14:creationId xmlns:p14="http://schemas.microsoft.com/office/powerpoint/2010/main" val="11117838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8313" y="333375"/>
            <a:ext cx="6858000" cy="550863"/>
          </a:xfrm>
        </p:spPr>
        <p:txBody>
          <a:bodyPr rtlCol="0"/>
          <a:lstStyle/>
          <a:p>
            <a:pPr eaLnBrk="1" hangingPunct="1">
              <a:defRPr/>
            </a:pPr>
            <a:r>
              <a:rPr lang="en-US" altLang="zh-CHS" sz="2400" dirty="0" smtClean="0">
                <a:solidFill>
                  <a:schemeClr val="tx1"/>
                </a:solidFill>
                <a:latin typeface="+mn-lt"/>
                <a:sym typeface="Calibri" pitchFamily="34" charset="0"/>
              </a:rPr>
              <a:t>Distributed Storage Mechanism</a:t>
            </a:r>
            <a:endParaRPr lang="zh-CHS" altLang="en-US" sz="2400" dirty="0">
              <a:solidFill>
                <a:schemeClr val="tx1"/>
              </a:solidFill>
              <a:latin typeface="+mn-lt"/>
              <a:sym typeface="Calibri" pitchFamily="34" charset="0"/>
            </a:endParaRPr>
          </a:p>
        </p:txBody>
      </p:sp>
      <p:cxnSp>
        <p:nvCxnSpPr>
          <p:cNvPr id="4" name="直接连接符 3"/>
          <p:cNvCxnSpPr/>
          <p:nvPr/>
        </p:nvCxnSpPr>
        <p:spPr>
          <a:xfrm>
            <a:off x="539750" y="908050"/>
            <a:ext cx="7993063" cy="0"/>
          </a:xfrm>
          <a:prstGeom prst="line">
            <a:avLst/>
          </a:prstGeom>
          <a:ln w="19050" cmpd="sng">
            <a:solidFill>
              <a:srgbClr val="0070C0"/>
            </a:solidFill>
          </a:ln>
        </p:spPr>
        <p:style>
          <a:lnRef idx="1">
            <a:schemeClr val="accent1"/>
          </a:lnRef>
          <a:fillRef idx="0">
            <a:schemeClr val="accent1"/>
          </a:fillRef>
          <a:effectRef idx="0">
            <a:schemeClr val="accent1"/>
          </a:effectRef>
          <a:fontRef idx="minor">
            <a:schemeClr val="tx1"/>
          </a:fontRef>
        </p:style>
      </p:cxnSp>
      <p:sp>
        <p:nvSpPr>
          <p:cNvPr id="37892" name="矩形 58"/>
          <p:cNvSpPr>
            <a:spLocks noChangeArrowheads="1"/>
          </p:cNvSpPr>
          <p:nvPr/>
        </p:nvSpPr>
        <p:spPr bwMode="auto">
          <a:xfrm>
            <a:off x="539750" y="1268413"/>
            <a:ext cx="1885950" cy="369887"/>
          </a:xfrm>
          <a:prstGeom prst="rect">
            <a:avLst/>
          </a:prstGeom>
          <a:solidFill>
            <a:srgbClr val="99663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lgn="ctr" eaLnBrk="1" hangingPunct="1"/>
            <a:r>
              <a:rPr lang="en-US" altLang="zh-CHS">
                <a:solidFill>
                  <a:schemeClr val="bg1"/>
                </a:solidFill>
              </a:rPr>
              <a:t>Data coordinates</a:t>
            </a:r>
            <a:endParaRPr lang="zh-CHS" altLang="en-US">
              <a:solidFill>
                <a:schemeClr val="bg1"/>
              </a:solidFill>
            </a:endParaRPr>
          </a:p>
        </p:txBody>
      </p:sp>
      <p:pic>
        <p:nvPicPr>
          <p:cNvPr id="37893"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2060575"/>
            <a:ext cx="7993063" cy="364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 name="日期占位符 2"/>
          <p:cNvSpPr>
            <a:spLocks noGrp="1"/>
          </p:cNvSpPr>
          <p:nvPr>
            <p:ph type="dt" sz="half" idx="10"/>
          </p:nvPr>
        </p:nvSpPr>
        <p:spPr/>
        <p:txBody>
          <a:bodyPr/>
          <a:lstStyle/>
          <a:p>
            <a:pPr>
              <a:defRPr/>
            </a:pPr>
            <a:fld id="{DA6751BD-35B4-6B4A-A27D-DF6E09A16191}" type="datetime1">
              <a:rPr lang="zh-CHS" altLang="en-US" smtClean="0"/>
              <a:t>15/5/6</a:t>
            </a:fld>
            <a:endParaRPr lang="en-US" altLang="zh-CHS"/>
          </a:p>
        </p:txBody>
      </p:sp>
      <p:sp>
        <p:nvSpPr>
          <p:cNvPr id="5" name="幻灯片编号占位符 4"/>
          <p:cNvSpPr>
            <a:spLocks noGrp="1"/>
          </p:cNvSpPr>
          <p:nvPr>
            <p:ph type="sldNum" sz="quarter" idx="12"/>
          </p:nvPr>
        </p:nvSpPr>
        <p:spPr/>
        <p:txBody>
          <a:bodyPr/>
          <a:lstStyle/>
          <a:p>
            <a:fld id="{C73A8C92-5225-624A-981C-988E0DFED375}" type="slidenum">
              <a:rPr lang="en-US" altLang="zh-CHS" smtClean="0"/>
              <a:pPr/>
              <a:t>12</a:t>
            </a:fld>
            <a:endParaRPr lang="en-US" altLang="zh-CHS"/>
          </a:p>
        </p:txBody>
      </p:sp>
    </p:spTree>
    <p:extLst>
      <p:ext uri="{BB962C8B-B14F-4D97-AF65-F5344CB8AC3E}">
        <p14:creationId xmlns:p14="http://schemas.microsoft.com/office/powerpoint/2010/main" val="11973522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8313" y="333375"/>
            <a:ext cx="6858000" cy="550863"/>
          </a:xfrm>
        </p:spPr>
        <p:txBody>
          <a:bodyPr rtlCol="0"/>
          <a:lstStyle/>
          <a:p>
            <a:pPr eaLnBrk="1" hangingPunct="1">
              <a:defRPr/>
            </a:pPr>
            <a:r>
              <a:rPr lang="en-US" altLang="zh-CHS" sz="2400" dirty="0" smtClean="0">
                <a:solidFill>
                  <a:schemeClr val="tx1"/>
                </a:solidFill>
                <a:latin typeface="+mn-lt"/>
                <a:sym typeface="Calibri" pitchFamily="34" charset="0"/>
              </a:rPr>
              <a:t>Distributed Storage Mechanism</a:t>
            </a:r>
            <a:endParaRPr lang="zh-CHS" altLang="en-US" sz="2400" dirty="0">
              <a:solidFill>
                <a:schemeClr val="tx1"/>
              </a:solidFill>
              <a:latin typeface="+mn-lt"/>
              <a:sym typeface="Calibri" pitchFamily="34" charset="0"/>
            </a:endParaRPr>
          </a:p>
        </p:txBody>
      </p:sp>
      <p:cxnSp>
        <p:nvCxnSpPr>
          <p:cNvPr id="4" name="直接连接符 3"/>
          <p:cNvCxnSpPr/>
          <p:nvPr/>
        </p:nvCxnSpPr>
        <p:spPr>
          <a:xfrm>
            <a:off x="539750" y="908050"/>
            <a:ext cx="7993063" cy="0"/>
          </a:xfrm>
          <a:prstGeom prst="line">
            <a:avLst/>
          </a:prstGeom>
          <a:ln w="19050" cmpd="sng">
            <a:solidFill>
              <a:srgbClr val="0070C0"/>
            </a:solidFill>
          </a:ln>
        </p:spPr>
        <p:style>
          <a:lnRef idx="1">
            <a:schemeClr val="accent1"/>
          </a:lnRef>
          <a:fillRef idx="0">
            <a:schemeClr val="accent1"/>
          </a:fillRef>
          <a:effectRef idx="0">
            <a:schemeClr val="accent1"/>
          </a:effectRef>
          <a:fontRef idx="minor">
            <a:schemeClr val="tx1"/>
          </a:fontRef>
        </p:style>
      </p:cxnSp>
      <p:sp>
        <p:nvSpPr>
          <p:cNvPr id="39940" name="矩形 58"/>
          <p:cNvSpPr>
            <a:spLocks noChangeArrowheads="1"/>
          </p:cNvSpPr>
          <p:nvPr/>
        </p:nvSpPr>
        <p:spPr bwMode="auto">
          <a:xfrm>
            <a:off x="539750" y="1268413"/>
            <a:ext cx="1885950" cy="369887"/>
          </a:xfrm>
          <a:prstGeom prst="rect">
            <a:avLst/>
          </a:prstGeom>
          <a:solidFill>
            <a:srgbClr val="99663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lgn="ctr" eaLnBrk="1" hangingPunct="1"/>
            <a:r>
              <a:rPr lang="en-US" altLang="zh-CHS">
                <a:solidFill>
                  <a:schemeClr val="bg1"/>
                </a:solidFill>
              </a:rPr>
              <a:t>Data coordinates</a:t>
            </a:r>
            <a:endParaRPr lang="zh-CHS" altLang="en-US">
              <a:solidFill>
                <a:schemeClr val="bg1"/>
              </a:solidFill>
            </a:endParaRPr>
          </a:p>
        </p:txBody>
      </p:sp>
      <p:sp>
        <p:nvSpPr>
          <p:cNvPr id="5" name="文本框 4"/>
          <p:cNvSpPr txBox="1"/>
          <p:nvPr/>
        </p:nvSpPr>
        <p:spPr>
          <a:xfrm>
            <a:off x="501650" y="5229225"/>
            <a:ext cx="8110538" cy="584200"/>
          </a:xfrm>
          <a:prstGeom prst="rect">
            <a:avLst/>
          </a:prstGeom>
          <a:noFill/>
        </p:spPr>
        <p:txBody>
          <a:bodyPr wrap="none">
            <a:spAutoFit/>
          </a:bodyPr>
          <a:lstStyle/>
          <a:p>
            <a:pPr eaLnBrk="1" hangingPunct="1">
              <a:defRPr/>
            </a:pPr>
            <a:r>
              <a:rPr lang="en-US" altLang="zh-CHS" sz="1600" dirty="0">
                <a:solidFill>
                  <a:schemeClr val="tx1">
                    <a:lumMod val="65000"/>
                    <a:lumOff val="35000"/>
                  </a:schemeClr>
                </a:solidFill>
                <a:latin typeface="Georgia" pitchFamily="18" charset="0"/>
                <a:ea typeface="Tahoma" pitchFamily="34" charset="0"/>
                <a:cs typeface="Courier New" pitchFamily="49" charset="0"/>
              </a:rPr>
              <a:t>Alternate views of </a:t>
            </a:r>
            <a:r>
              <a:rPr lang="en-US" altLang="zh-CHS" sz="1600" dirty="0" err="1">
                <a:solidFill>
                  <a:schemeClr val="tx1">
                    <a:lumMod val="65000"/>
                    <a:lumOff val="35000"/>
                  </a:schemeClr>
                </a:solidFill>
                <a:latin typeface="Georgia" pitchFamily="18" charset="0"/>
                <a:ea typeface="Tahoma" pitchFamily="34" charset="0"/>
                <a:cs typeface="Courier New" pitchFamily="49" charset="0"/>
              </a:rPr>
              <a:t>HBase</a:t>
            </a:r>
            <a:r>
              <a:rPr lang="en-US" altLang="zh-CHS" sz="1600" dirty="0">
                <a:solidFill>
                  <a:schemeClr val="tx1">
                    <a:lumMod val="65000"/>
                    <a:lumOff val="35000"/>
                  </a:schemeClr>
                </a:solidFill>
                <a:latin typeface="Georgia" pitchFamily="18" charset="0"/>
                <a:ea typeface="Tahoma" pitchFamily="34" charset="0"/>
                <a:cs typeface="Courier New" pitchFamily="49" charset="0"/>
              </a:rPr>
              <a:t> as a key-value data store. Decreasing the precision of your cell</a:t>
            </a:r>
            <a:br>
              <a:rPr lang="en-US" altLang="zh-CHS" sz="1600" dirty="0">
                <a:solidFill>
                  <a:schemeClr val="tx1">
                    <a:lumMod val="65000"/>
                    <a:lumOff val="35000"/>
                  </a:schemeClr>
                </a:solidFill>
                <a:latin typeface="Georgia" pitchFamily="18" charset="0"/>
                <a:ea typeface="Tahoma" pitchFamily="34" charset="0"/>
                <a:cs typeface="Courier New" pitchFamily="49" charset="0"/>
              </a:rPr>
            </a:br>
            <a:r>
              <a:rPr lang="en-US" altLang="zh-CHS" sz="1600" dirty="0">
                <a:solidFill>
                  <a:schemeClr val="tx1">
                    <a:lumMod val="65000"/>
                    <a:lumOff val="35000"/>
                  </a:schemeClr>
                </a:solidFill>
                <a:latin typeface="Georgia" pitchFamily="18" charset="0"/>
                <a:ea typeface="Tahoma" pitchFamily="34" charset="0"/>
                <a:cs typeface="Courier New" pitchFamily="49" charset="0"/>
              </a:rPr>
              <a:t>coordinates results in larger groups of </a:t>
            </a:r>
            <a:r>
              <a:rPr lang="en-US" altLang="zh-CHS" sz="1600" dirty="0" err="1">
                <a:solidFill>
                  <a:schemeClr val="tx1">
                    <a:lumMod val="65000"/>
                    <a:lumOff val="35000"/>
                  </a:schemeClr>
                </a:solidFill>
                <a:latin typeface="Georgia" pitchFamily="18" charset="0"/>
                <a:ea typeface="Tahoma" pitchFamily="34" charset="0"/>
                <a:cs typeface="Courier New" pitchFamily="49" charset="0"/>
              </a:rPr>
              <a:t>KeyValues</a:t>
            </a:r>
            <a:r>
              <a:rPr lang="en-US" altLang="zh-CHS" sz="1600" dirty="0">
                <a:solidFill>
                  <a:schemeClr val="tx1">
                    <a:lumMod val="65000"/>
                    <a:lumOff val="35000"/>
                  </a:schemeClr>
                </a:solidFill>
                <a:latin typeface="Georgia" pitchFamily="18" charset="0"/>
                <a:ea typeface="Tahoma" pitchFamily="34" charset="0"/>
                <a:cs typeface="Courier New" pitchFamily="49" charset="0"/>
              </a:rPr>
              <a:t> as the resulting values.</a:t>
            </a:r>
            <a:endParaRPr lang="zh-CHS" altLang="en-US" sz="1600" dirty="0">
              <a:solidFill>
                <a:schemeClr val="tx1">
                  <a:lumMod val="65000"/>
                  <a:lumOff val="35000"/>
                </a:schemeClr>
              </a:solidFill>
              <a:latin typeface="Georgia" pitchFamily="18" charset="0"/>
              <a:ea typeface="Tahoma" pitchFamily="34" charset="0"/>
              <a:cs typeface="Courier New" pitchFamily="49" charset="0"/>
            </a:endParaRPr>
          </a:p>
        </p:txBody>
      </p:sp>
      <p:pic>
        <p:nvPicPr>
          <p:cNvPr id="3994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638" y="2205038"/>
            <a:ext cx="7975600" cy="238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 name="日期占位符 2"/>
          <p:cNvSpPr>
            <a:spLocks noGrp="1"/>
          </p:cNvSpPr>
          <p:nvPr>
            <p:ph type="dt" sz="half" idx="10"/>
          </p:nvPr>
        </p:nvSpPr>
        <p:spPr/>
        <p:txBody>
          <a:bodyPr/>
          <a:lstStyle/>
          <a:p>
            <a:pPr>
              <a:defRPr/>
            </a:pPr>
            <a:fld id="{7A0259DF-E4B4-5F4C-8799-33D623BF4D08}" type="datetime1">
              <a:rPr lang="zh-CHS" altLang="en-US" smtClean="0"/>
              <a:t>15/5/6</a:t>
            </a:fld>
            <a:endParaRPr lang="en-US" altLang="zh-CHS"/>
          </a:p>
        </p:txBody>
      </p:sp>
      <p:sp>
        <p:nvSpPr>
          <p:cNvPr id="6" name="幻灯片编号占位符 5"/>
          <p:cNvSpPr>
            <a:spLocks noGrp="1"/>
          </p:cNvSpPr>
          <p:nvPr>
            <p:ph type="sldNum" sz="quarter" idx="12"/>
          </p:nvPr>
        </p:nvSpPr>
        <p:spPr/>
        <p:txBody>
          <a:bodyPr/>
          <a:lstStyle/>
          <a:p>
            <a:fld id="{C73A8C92-5225-624A-981C-988E0DFED375}" type="slidenum">
              <a:rPr lang="en-US" altLang="zh-CHS" smtClean="0"/>
              <a:pPr/>
              <a:t>13</a:t>
            </a:fld>
            <a:endParaRPr lang="en-US" altLang="zh-CHS"/>
          </a:p>
        </p:txBody>
      </p:sp>
    </p:spTree>
    <p:extLst>
      <p:ext uri="{BB962C8B-B14F-4D97-AF65-F5344CB8AC3E}">
        <p14:creationId xmlns:p14="http://schemas.microsoft.com/office/powerpoint/2010/main" val="17822805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8313" y="333375"/>
            <a:ext cx="6858000" cy="550863"/>
          </a:xfrm>
        </p:spPr>
        <p:txBody>
          <a:bodyPr rtlCol="0"/>
          <a:lstStyle/>
          <a:p>
            <a:pPr eaLnBrk="1" hangingPunct="1">
              <a:defRPr/>
            </a:pPr>
            <a:r>
              <a:rPr lang="en-US" altLang="zh-CHS" sz="2400" dirty="0" smtClean="0">
                <a:solidFill>
                  <a:schemeClr val="tx1"/>
                </a:solidFill>
                <a:latin typeface="+mn-lt"/>
                <a:sym typeface="Calibri" pitchFamily="34" charset="0"/>
              </a:rPr>
              <a:t>Distributed Storage Mechanism</a:t>
            </a:r>
            <a:endParaRPr lang="zh-CHS" altLang="en-US" sz="2400" dirty="0">
              <a:solidFill>
                <a:schemeClr val="tx1"/>
              </a:solidFill>
              <a:latin typeface="+mn-lt"/>
              <a:sym typeface="Calibri" pitchFamily="34" charset="0"/>
            </a:endParaRPr>
          </a:p>
        </p:txBody>
      </p:sp>
      <p:cxnSp>
        <p:nvCxnSpPr>
          <p:cNvPr id="4" name="直接连接符 3"/>
          <p:cNvCxnSpPr/>
          <p:nvPr/>
        </p:nvCxnSpPr>
        <p:spPr>
          <a:xfrm>
            <a:off x="539750" y="908050"/>
            <a:ext cx="7993063" cy="0"/>
          </a:xfrm>
          <a:prstGeom prst="line">
            <a:avLst/>
          </a:prstGeom>
          <a:ln w="19050" cmpd="sng">
            <a:solidFill>
              <a:srgbClr val="0070C0"/>
            </a:solidFill>
          </a:ln>
        </p:spPr>
        <p:style>
          <a:lnRef idx="1">
            <a:schemeClr val="accent1"/>
          </a:lnRef>
          <a:fillRef idx="0">
            <a:schemeClr val="accent1"/>
          </a:fillRef>
          <a:effectRef idx="0">
            <a:schemeClr val="accent1"/>
          </a:effectRef>
          <a:fontRef idx="minor">
            <a:schemeClr val="tx1"/>
          </a:fontRef>
        </p:style>
      </p:cxnSp>
      <p:sp>
        <p:nvSpPr>
          <p:cNvPr id="41988" name="矩形 58"/>
          <p:cNvSpPr>
            <a:spLocks noChangeArrowheads="1"/>
          </p:cNvSpPr>
          <p:nvPr/>
        </p:nvSpPr>
        <p:spPr bwMode="auto">
          <a:xfrm>
            <a:off x="539750" y="1268413"/>
            <a:ext cx="1885950" cy="369887"/>
          </a:xfrm>
          <a:prstGeom prst="rect">
            <a:avLst/>
          </a:prstGeom>
          <a:solidFill>
            <a:srgbClr val="99663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lgn="ctr" eaLnBrk="1" hangingPunct="1"/>
            <a:r>
              <a:rPr lang="en-US" altLang="zh-CHS">
                <a:solidFill>
                  <a:schemeClr val="bg1"/>
                </a:solidFill>
              </a:rPr>
              <a:t>Data models</a:t>
            </a:r>
            <a:endParaRPr lang="zh-CHS" altLang="en-US">
              <a:solidFill>
                <a:schemeClr val="bg1"/>
              </a:solidFill>
            </a:endParaRPr>
          </a:p>
        </p:txBody>
      </p:sp>
      <p:sp>
        <p:nvSpPr>
          <p:cNvPr id="6" name="矩形 5"/>
          <p:cNvSpPr/>
          <p:nvPr/>
        </p:nvSpPr>
        <p:spPr>
          <a:xfrm>
            <a:off x="2448124" y="1268413"/>
            <a:ext cx="6088385" cy="369887"/>
          </a:xfrm>
          <a:prstGeom prst="rect">
            <a:avLst/>
          </a:prstGeom>
          <a:solidFill>
            <a:schemeClr val="bg2">
              <a:lumMod val="50000"/>
            </a:schemeClr>
          </a:solidFill>
          <a:ln w="12700">
            <a:gradFill>
              <a:gsLst>
                <a:gs pos="89000">
                  <a:schemeClr val="bg1">
                    <a:lumMod val="85000"/>
                  </a:schemeClr>
                </a:gs>
                <a:gs pos="0">
                  <a:schemeClr val="bg1"/>
                </a:gs>
              </a:gsLst>
              <a:lin ang="7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HS" i="1" dirty="0"/>
              <a:t>Logical model: sorted map of maps</a:t>
            </a:r>
            <a:endParaRPr lang="zh-CHS" altLang="en-US" i="1" dirty="0"/>
          </a:p>
        </p:txBody>
      </p:sp>
      <p:pic>
        <p:nvPicPr>
          <p:cNvPr id="41992"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20800" y="1666875"/>
            <a:ext cx="64293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p:cNvSpPr txBox="1"/>
          <p:nvPr/>
        </p:nvSpPr>
        <p:spPr>
          <a:xfrm>
            <a:off x="1687513" y="5392738"/>
            <a:ext cx="5697537" cy="585787"/>
          </a:xfrm>
          <a:prstGeom prst="rect">
            <a:avLst/>
          </a:prstGeom>
          <a:noFill/>
        </p:spPr>
        <p:txBody>
          <a:bodyPr wrap="none">
            <a:spAutoFit/>
          </a:bodyPr>
          <a:lstStyle/>
          <a:p>
            <a:pPr algn="ctr" eaLnBrk="1" hangingPunct="1">
              <a:defRPr/>
            </a:pPr>
            <a:r>
              <a:rPr lang="en-US" altLang="zh-CHS" sz="1600" dirty="0" err="1">
                <a:solidFill>
                  <a:schemeClr val="tx1">
                    <a:lumMod val="65000"/>
                    <a:lumOff val="35000"/>
                  </a:schemeClr>
                </a:solidFill>
                <a:latin typeface="Georgia" pitchFamily="18" charset="0"/>
                <a:ea typeface="Tahoma" pitchFamily="34" charset="0"/>
                <a:cs typeface="Courier New" pitchFamily="49" charset="0"/>
              </a:rPr>
              <a:t>HBase</a:t>
            </a:r>
            <a:r>
              <a:rPr lang="en-US" altLang="zh-CHS" sz="1600" dirty="0">
                <a:solidFill>
                  <a:schemeClr val="tx1">
                    <a:lumMod val="65000"/>
                    <a:lumOff val="35000"/>
                  </a:schemeClr>
                </a:solidFill>
                <a:latin typeface="Georgia" pitchFamily="18" charset="0"/>
                <a:ea typeface="Tahoma" pitchFamily="34" charset="0"/>
                <a:cs typeface="Courier New" pitchFamily="49" charset="0"/>
              </a:rPr>
              <a:t> logically organizes data as a nested map of maps.</a:t>
            </a:r>
          </a:p>
          <a:p>
            <a:pPr algn="ctr" eaLnBrk="1" hangingPunct="1">
              <a:defRPr/>
            </a:pPr>
            <a:r>
              <a:rPr lang="en-US" altLang="zh-CHS" sz="1600" dirty="0">
                <a:solidFill>
                  <a:schemeClr val="tx1">
                    <a:lumMod val="65000"/>
                    <a:lumOff val="35000"/>
                  </a:schemeClr>
                </a:solidFill>
                <a:latin typeface="Georgia" pitchFamily="18" charset="0"/>
                <a:ea typeface="Tahoma" pitchFamily="34" charset="0"/>
                <a:cs typeface="Courier New" pitchFamily="49" charset="0"/>
              </a:rPr>
              <a:t>Within each map, data is physically sorted by that map’s key.</a:t>
            </a:r>
            <a:endParaRPr lang="zh-CHS" altLang="en-US" sz="1600" dirty="0">
              <a:solidFill>
                <a:schemeClr val="tx1">
                  <a:lumMod val="65000"/>
                  <a:lumOff val="35000"/>
                </a:schemeClr>
              </a:solidFill>
              <a:latin typeface="Georgia" pitchFamily="18" charset="0"/>
              <a:ea typeface="Tahoma" pitchFamily="34" charset="0"/>
              <a:cs typeface="Courier New" pitchFamily="49" charset="0"/>
            </a:endParaRPr>
          </a:p>
        </p:txBody>
      </p:sp>
      <p:sp>
        <p:nvSpPr>
          <p:cNvPr id="9" name="矩形 8"/>
          <p:cNvSpPr/>
          <p:nvPr/>
        </p:nvSpPr>
        <p:spPr>
          <a:xfrm>
            <a:off x="3443288" y="4052888"/>
            <a:ext cx="2376487" cy="431800"/>
          </a:xfrm>
          <a:prstGeom prst="rect">
            <a:avLst/>
          </a:prstGeom>
          <a:noFill/>
          <a:ln w="19050">
            <a:solidFill>
              <a:schemeClr val="accent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HS" altLang="en-US"/>
          </a:p>
        </p:txBody>
      </p:sp>
      <p:sp>
        <p:nvSpPr>
          <p:cNvPr id="10" name="矩形 9"/>
          <p:cNvSpPr/>
          <p:nvPr/>
        </p:nvSpPr>
        <p:spPr>
          <a:xfrm>
            <a:off x="3276600" y="3860800"/>
            <a:ext cx="2735263" cy="863600"/>
          </a:xfrm>
          <a:prstGeom prst="rect">
            <a:avLst/>
          </a:prstGeom>
          <a:noFill/>
          <a:ln w="19050">
            <a:solidFill>
              <a:schemeClr val="accent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HS" altLang="en-US"/>
          </a:p>
        </p:txBody>
      </p:sp>
      <p:sp>
        <p:nvSpPr>
          <p:cNvPr id="11" name="矩形 10"/>
          <p:cNvSpPr/>
          <p:nvPr/>
        </p:nvSpPr>
        <p:spPr>
          <a:xfrm>
            <a:off x="3132138" y="2636838"/>
            <a:ext cx="3384550" cy="2232025"/>
          </a:xfrm>
          <a:prstGeom prst="rect">
            <a:avLst/>
          </a:prstGeom>
          <a:noFill/>
          <a:ln w="19050">
            <a:solidFill>
              <a:schemeClr val="accent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HS" altLang="en-US"/>
          </a:p>
        </p:txBody>
      </p:sp>
      <p:sp>
        <p:nvSpPr>
          <p:cNvPr id="12" name="矩形 11"/>
          <p:cNvSpPr/>
          <p:nvPr/>
        </p:nvSpPr>
        <p:spPr>
          <a:xfrm>
            <a:off x="2987675" y="2420938"/>
            <a:ext cx="4032250" cy="2663825"/>
          </a:xfrm>
          <a:prstGeom prst="rect">
            <a:avLst/>
          </a:prstGeom>
          <a:noFill/>
          <a:ln w="19050">
            <a:solidFill>
              <a:schemeClr val="accent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HS" altLang="en-US"/>
          </a:p>
        </p:txBody>
      </p:sp>
      <p:sp>
        <p:nvSpPr>
          <p:cNvPr id="3" name="日期占位符 2"/>
          <p:cNvSpPr>
            <a:spLocks noGrp="1"/>
          </p:cNvSpPr>
          <p:nvPr>
            <p:ph type="dt" sz="half" idx="10"/>
          </p:nvPr>
        </p:nvSpPr>
        <p:spPr/>
        <p:txBody>
          <a:bodyPr/>
          <a:lstStyle/>
          <a:p>
            <a:pPr>
              <a:defRPr/>
            </a:pPr>
            <a:fld id="{C7167DCB-F694-7449-9D19-D43D79BCFE9D}" type="datetime1">
              <a:rPr lang="zh-CHS" altLang="en-US" smtClean="0"/>
              <a:t>15/5/6</a:t>
            </a:fld>
            <a:endParaRPr lang="en-US" altLang="zh-CHS"/>
          </a:p>
        </p:txBody>
      </p:sp>
      <p:sp>
        <p:nvSpPr>
          <p:cNvPr id="5" name="幻灯片编号占位符 4"/>
          <p:cNvSpPr>
            <a:spLocks noGrp="1"/>
          </p:cNvSpPr>
          <p:nvPr>
            <p:ph type="sldNum" sz="quarter" idx="12"/>
          </p:nvPr>
        </p:nvSpPr>
        <p:spPr/>
        <p:txBody>
          <a:bodyPr/>
          <a:lstStyle/>
          <a:p>
            <a:fld id="{C73A8C92-5225-624A-981C-988E0DFED375}" type="slidenum">
              <a:rPr lang="en-US" altLang="zh-CHS" smtClean="0"/>
              <a:pPr/>
              <a:t>14</a:t>
            </a:fld>
            <a:endParaRPr lang="en-US" altLang="zh-CHS"/>
          </a:p>
        </p:txBody>
      </p:sp>
    </p:spTree>
    <p:extLst>
      <p:ext uri="{BB962C8B-B14F-4D97-AF65-F5344CB8AC3E}">
        <p14:creationId xmlns:p14="http://schemas.microsoft.com/office/powerpoint/2010/main" val="5246882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82"/>
          <p:cNvSpPr>
            <a:spLocks noEditPoints="1"/>
          </p:cNvSpPr>
          <p:nvPr/>
        </p:nvSpPr>
        <p:spPr bwMode="auto">
          <a:xfrm>
            <a:off x="7864475" y="2782888"/>
            <a:ext cx="466725" cy="576262"/>
          </a:xfrm>
          <a:custGeom>
            <a:avLst/>
            <a:gdLst/>
            <a:ahLst/>
            <a:cxnLst>
              <a:cxn ang="0">
                <a:pos x="61" y="26"/>
              </a:cxn>
              <a:cxn ang="0">
                <a:pos x="61" y="68"/>
              </a:cxn>
              <a:cxn ang="0">
                <a:pos x="58" y="72"/>
              </a:cxn>
              <a:cxn ang="0">
                <a:pos x="4" y="72"/>
              </a:cxn>
              <a:cxn ang="0">
                <a:pos x="0" y="68"/>
              </a:cxn>
              <a:cxn ang="0">
                <a:pos x="0" y="4"/>
              </a:cxn>
              <a:cxn ang="0">
                <a:pos x="4" y="0"/>
              </a:cxn>
              <a:cxn ang="0">
                <a:pos x="36" y="0"/>
              </a:cxn>
              <a:cxn ang="0">
                <a:pos x="36" y="22"/>
              </a:cxn>
              <a:cxn ang="0">
                <a:pos x="40" y="26"/>
              </a:cxn>
              <a:cxn ang="0">
                <a:pos x="61" y="26"/>
              </a:cxn>
              <a:cxn ang="0">
                <a:pos x="46" y="32"/>
              </a:cxn>
              <a:cxn ang="0">
                <a:pos x="45" y="31"/>
              </a:cxn>
              <a:cxn ang="0">
                <a:pos x="16" y="31"/>
              </a:cxn>
              <a:cxn ang="0">
                <a:pos x="15" y="32"/>
              </a:cxn>
              <a:cxn ang="0">
                <a:pos x="15" y="35"/>
              </a:cxn>
              <a:cxn ang="0">
                <a:pos x="16" y="36"/>
              </a:cxn>
              <a:cxn ang="0">
                <a:pos x="45" y="36"/>
              </a:cxn>
              <a:cxn ang="0">
                <a:pos x="46" y="35"/>
              </a:cxn>
              <a:cxn ang="0">
                <a:pos x="46" y="32"/>
              </a:cxn>
              <a:cxn ang="0">
                <a:pos x="46" y="43"/>
              </a:cxn>
              <a:cxn ang="0">
                <a:pos x="45" y="41"/>
              </a:cxn>
              <a:cxn ang="0">
                <a:pos x="16" y="41"/>
              </a:cxn>
              <a:cxn ang="0">
                <a:pos x="15" y="43"/>
              </a:cxn>
              <a:cxn ang="0">
                <a:pos x="15" y="45"/>
              </a:cxn>
              <a:cxn ang="0">
                <a:pos x="16" y="47"/>
              </a:cxn>
              <a:cxn ang="0">
                <a:pos x="45" y="47"/>
              </a:cxn>
              <a:cxn ang="0">
                <a:pos x="46" y="45"/>
              </a:cxn>
              <a:cxn ang="0">
                <a:pos x="46" y="43"/>
              </a:cxn>
              <a:cxn ang="0">
                <a:pos x="46" y="53"/>
              </a:cxn>
              <a:cxn ang="0">
                <a:pos x="45" y="52"/>
              </a:cxn>
              <a:cxn ang="0">
                <a:pos x="16" y="52"/>
              </a:cxn>
              <a:cxn ang="0">
                <a:pos x="15" y="53"/>
              </a:cxn>
              <a:cxn ang="0">
                <a:pos x="15" y="56"/>
              </a:cxn>
              <a:cxn ang="0">
                <a:pos x="16" y="57"/>
              </a:cxn>
              <a:cxn ang="0">
                <a:pos x="45" y="57"/>
              </a:cxn>
              <a:cxn ang="0">
                <a:pos x="46" y="56"/>
              </a:cxn>
              <a:cxn ang="0">
                <a:pos x="46" y="53"/>
              </a:cxn>
              <a:cxn ang="0">
                <a:pos x="60" y="21"/>
              </a:cxn>
              <a:cxn ang="0">
                <a:pos x="41" y="21"/>
              </a:cxn>
              <a:cxn ang="0">
                <a:pos x="41" y="2"/>
              </a:cxn>
              <a:cxn ang="0">
                <a:pos x="42" y="3"/>
              </a:cxn>
              <a:cxn ang="0">
                <a:pos x="59" y="19"/>
              </a:cxn>
              <a:cxn ang="0">
                <a:pos x="60" y="21"/>
              </a:cxn>
            </a:cxnLst>
            <a:rect l="0" t="0" r="r" b="b"/>
            <a:pathLst>
              <a:path w="61" h="72">
                <a:moveTo>
                  <a:pt x="61" y="26"/>
                </a:moveTo>
                <a:cubicBezTo>
                  <a:pt x="61" y="68"/>
                  <a:pt x="61" y="68"/>
                  <a:pt x="61" y="68"/>
                </a:cubicBezTo>
                <a:cubicBezTo>
                  <a:pt x="61" y="71"/>
                  <a:pt x="60" y="72"/>
                  <a:pt x="58" y="72"/>
                </a:cubicBezTo>
                <a:cubicBezTo>
                  <a:pt x="4" y="72"/>
                  <a:pt x="4" y="72"/>
                  <a:pt x="4" y="72"/>
                </a:cubicBezTo>
                <a:cubicBezTo>
                  <a:pt x="1" y="72"/>
                  <a:pt x="0" y="71"/>
                  <a:pt x="0" y="68"/>
                </a:cubicBezTo>
                <a:cubicBezTo>
                  <a:pt x="0" y="4"/>
                  <a:pt x="0" y="4"/>
                  <a:pt x="0" y="4"/>
                </a:cubicBezTo>
                <a:cubicBezTo>
                  <a:pt x="0" y="2"/>
                  <a:pt x="1" y="0"/>
                  <a:pt x="4" y="0"/>
                </a:cubicBezTo>
                <a:cubicBezTo>
                  <a:pt x="36" y="0"/>
                  <a:pt x="36" y="0"/>
                  <a:pt x="36" y="0"/>
                </a:cubicBezTo>
                <a:cubicBezTo>
                  <a:pt x="36" y="22"/>
                  <a:pt x="36" y="22"/>
                  <a:pt x="36" y="22"/>
                </a:cubicBezTo>
                <a:cubicBezTo>
                  <a:pt x="36" y="24"/>
                  <a:pt x="37" y="26"/>
                  <a:pt x="40" y="26"/>
                </a:cubicBezTo>
                <a:lnTo>
                  <a:pt x="61" y="26"/>
                </a:lnTo>
                <a:close/>
                <a:moveTo>
                  <a:pt x="46" y="32"/>
                </a:moveTo>
                <a:cubicBezTo>
                  <a:pt x="46" y="32"/>
                  <a:pt x="45" y="31"/>
                  <a:pt x="45" y="31"/>
                </a:cubicBezTo>
                <a:cubicBezTo>
                  <a:pt x="16" y="31"/>
                  <a:pt x="16" y="31"/>
                  <a:pt x="16" y="31"/>
                </a:cubicBezTo>
                <a:cubicBezTo>
                  <a:pt x="16" y="31"/>
                  <a:pt x="15" y="32"/>
                  <a:pt x="15" y="32"/>
                </a:cubicBezTo>
                <a:cubicBezTo>
                  <a:pt x="15" y="35"/>
                  <a:pt x="15" y="35"/>
                  <a:pt x="15" y="35"/>
                </a:cubicBezTo>
                <a:cubicBezTo>
                  <a:pt x="15" y="36"/>
                  <a:pt x="16" y="36"/>
                  <a:pt x="16" y="36"/>
                </a:cubicBezTo>
                <a:cubicBezTo>
                  <a:pt x="45" y="36"/>
                  <a:pt x="45" y="36"/>
                  <a:pt x="45" y="36"/>
                </a:cubicBezTo>
                <a:cubicBezTo>
                  <a:pt x="45" y="36"/>
                  <a:pt x="46" y="36"/>
                  <a:pt x="46" y="35"/>
                </a:cubicBezTo>
                <a:lnTo>
                  <a:pt x="46" y="32"/>
                </a:lnTo>
                <a:close/>
                <a:moveTo>
                  <a:pt x="46" y="43"/>
                </a:moveTo>
                <a:cubicBezTo>
                  <a:pt x="46" y="42"/>
                  <a:pt x="45" y="41"/>
                  <a:pt x="45" y="41"/>
                </a:cubicBezTo>
                <a:cubicBezTo>
                  <a:pt x="16" y="41"/>
                  <a:pt x="16" y="41"/>
                  <a:pt x="16" y="41"/>
                </a:cubicBezTo>
                <a:cubicBezTo>
                  <a:pt x="16" y="41"/>
                  <a:pt x="15" y="42"/>
                  <a:pt x="15" y="43"/>
                </a:cubicBezTo>
                <a:cubicBezTo>
                  <a:pt x="15" y="45"/>
                  <a:pt x="15" y="45"/>
                  <a:pt x="15" y="45"/>
                </a:cubicBezTo>
                <a:cubicBezTo>
                  <a:pt x="15" y="46"/>
                  <a:pt x="16" y="47"/>
                  <a:pt x="16" y="47"/>
                </a:cubicBezTo>
                <a:cubicBezTo>
                  <a:pt x="45" y="47"/>
                  <a:pt x="45" y="47"/>
                  <a:pt x="45" y="47"/>
                </a:cubicBezTo>
                <a:cubicBezTo>
                  <a:pt x="45" y="47"/>
                  <a:pt x="46" y="46"/>
                  <a:pt x="46" y="45"/>
                </a:cubicBezTo>
                <a:lnTo>
                  <a:pt x="46" y="43"/>
                </a:lnTo>
                <a:close/>
                <a:moveTo>
                  <a:pt x="46" y="53"/>
                </a:moveTo>
                <a:cubicBezTo>
                  <a:pt x="46" y="52"/>
                  <a:pt x="45" y="52"/>
                  <a:pt x="45" y="52"/>
                </a:cubicBezTo>
                <a:cubicBezTo>
                  <a:pt x="16" y="52"/>
                  <a:pt x="16" y="52"/>
                  <a:pt x="16" y="52"/>
                </a:cubicBezTo>
                <a:cubicBezTo>
                  <a:pt x="16" y="52"/>
                  <a:pt x="15" y="52"/>
                  <a:pt x="15" y="53"/>
                </a:cubicBezTo>
                <a:cubicBezTo>
                  <a:pt x="15" y="56"/>
                  <a:pt x="15" y="56"/>
                  <a:pt x="15" y="56"/>
                </a:cubicBezTo>
                <a:cubicBezTo>
                  <a:pt x="15" y="56"/>
                  <a:pt x="16" y="57"/>
                  <a:pt x="16" y="57"/>
                </a:cubicBezTo>
                <a:cubicBezTo>
                  <a:pt x="45" y="57"/>
                  <a:pt x="45" y="57"/>
                  <a:pt x="45" y="57"/>
                </a:cubicBezTo>
                <a:cubicBezTo>
                  <a:pt x="45" y="57"/>
                  <a:pt x="46" y="56"/>
                  <a:pt x="46" y="56"/>
                </a:cubicBezTo>
                <a:lnTo>
                  <a:pt x="46" y="53"/>
                </a:lnTo>
                <a:close/>
                <a:moveTo>
                  <a:pt x="60" y="21"/>
                </a:moveTo>
                <a:cubicBezTo>
                  <a:pt x="41" y="21"/>
                  <a:pt x="41" y="21"/>
                  <a:pt x="41" y="21"/>
                </a:cubicBezTo>
                <a:cubicBezTo>
                  <a:pt x="41" y="2"/>
                  <a:pt x="41" y="2"/>
                  <a:pt x="41" y="2"/>
                </a:cubicBezTo>
                <a:cubicBezTo>
                  <a:pt x="41" y="2"/>
                  <a:pt x="42" y="3"/>
                  <a:pt x="42" y="3"/>
                </a:cubicBezTo>
                <a:cubicBezTo>
                  <a:pt x="59" y="19"/>
                  <a:pt x="59" y="19"/>
                  <a:pt x="59" y="19"/>
                </a:cubicBezTo>
                <a:cubicBezTo>
                  <a:pt x="59" y="20"/>
                  <a:pt x="59" y="20"/>
                  <a:pt x="60" y="21"/>
                </a:cubicBezTo>
                <a:close/>
              </a:path>
            </a:pathLst>
          </a:custGeom>
          <a:solidFill>
            <a:schemeClr val="bg2">
              <a:lumMod val="50000"/>
            </a:schemeClr>
          </a:solidFill>
          <a:ln w="9525">
            <a:noFill/>
            <a:round/>
            <a:headEnd/>
            <a:tailEnd/>
          </a:ln>
        </p:spPr>
        <p:txBody>
          <a:bodyPr/>
          <a:lstStyle/>
          <a:p>
            <a:pPr eaLnBrk="1" hangingPunct="1">
              <a:defRPr/>
            </a:pPr>
            <a:endParaRPr lang="en-US">
              <a:latin typeface="Calibri" panose="020F0502020204030204" pitchFamily="34" charset="0"/>
              <a:ea typeface="宋体" panose="02010600030101010101" pitchFamily="2" charset="-122"/>
            </a:endParaRPr>
          </a:p>
        </p:txBody>
      </p:sp>
      <p:sp>
        <p:nvSpPr>
          <p:cNvPr id="2" name="标题 1"/>
          <p:cNvSpPr>
            <a:spLocks noGrp="1"/>
          </p:cNvSpPr>
          <p:nvPr>
            <p:ph type="title"/>
          </p:nvPr>
        </p:nvSpPr>
        <p:spPr>
          <a:xfrm>
            <a:off x="468313" y="333375"/>
            <a:ext cx="6858000" cy="550863"/>
          </a:xfrm>
        </p:spPr>
        <p:txBody>
          <a:bodyPr rtlCol="0"/>
          <a:lstStyle/>
          <a:p>
            <a:pPr eaLnBrk="1" hangingPunct="1">
              <a:defRPr/>
            </a:pPr>
            <a:r>
              <a:rPr lang="en-US" altLang="zh-CHS" sz="2400" dirty="0" smtClean="0">
                <a:solidFill>
                  <a:schemeClr val="tx1"/>
                </a:solidFill>
                <a:latin typeface="+mn-lt"/>
                <a:sym typeface="Calibri" pitchFamily="34" charset="0"/>
              </a:rPr>
              <a:t>Distributed Storage Mechanism</a:t>
            </a:r>
            <a:endParaRPr lang="zh-CHS" altLang="en-US" sz="2400" dirty="0">
              <a:solidFill>
                <a:schemeClr val="tx1"/>
              </a:solidFill>
              <a:latin typeface="+mn-lt"/>
              <a:sym typeface="Calibri" pitchFamily="34" charset="0"/>
            </a:endParaRPr>
          </a:p>
        </p:txBody>
      </p:sp>
      <p:cxnSp>
        <p:nvCxnSpPr>
          <p:cNvPr id="4" name="直接连接符 3"/>
          <p:cNvCxnSpPr/>
          <p:nvPr/>
        </p:nvCxnSpPr>
        <p:spPr>
          <a:xfrm>
            <a:off x="539750" y="908050"/>
            <a:ext cx="7993063" cy="0"/>
          </a:xfrm>
          <a:prstGeom prst="line">
            <a:avLst/>
          </a:prstGeom>
          <a:ln w="19050" cmpd="sng">
            <a:solidFill>
              <a:srgbClr val="0070C0"/>
            </a:solidFill>
          </a:ln>
        </p:spPr>
        <p:style>
          <a:lnRef idx="1">
            <a:schemeClr val="accent1"/>
          </a:lnRef>
          <a:fillRef idx="0">
            <a:schemeClr val="accent1"/>
          </a:fillRef>
          <a:effectRef idx="0">
            <a:schemeClr val="accent1"/>
          </a:effectRef>
          <a:fontRef idx="minor">
            <a:schemeClr val="tx1"/>
          </a:fontRef>
        </p:style>
      </p:cxnSp>
      <p:sp>
        <p:nvSpPr>
          <p:cNvPr id="44037" name="矩形 58"/>
          <p:cNvSpPr>
            <a:spLocks noChangeArrowheads="1"/>
          </p:cNvSpPr>
          <p:nvPr/>
        </p:nvSpPr>
        <p:spPr bwMode="auto">
          <a:xfrm>
            <a:off x="539750" y="1268413"/>
            <a:ext cx="1885950" cy="369887"/>
          </a:xfrm>
          <a:prstGeom prst="rect">
            <a:avLst/>
          </a:prstGeom>
          <a:solidFill>
            <a:srgbClr val="99663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lgn="ctr" eaLnBrk="1" hangingPunct="1"/>
            <a:r>
              <a:rPr lang="en-US" altLang="zh-CHS">
                <a:solidFill>
                  <a:schemeClr val="bg1"/>
                </a:solidFill>
              </a:rPr>
              <a:t>Data models</a:t>
            </a:r>
            <a:endParaRPr lang="zh-CHS" altLang="en-US">
              <a:solidFill>
                <a:schemeClr val="bg1"/>
              </a:solidFill>
            </a:endParaRPr>
          </a:p>
        </p:txBody>
      </p:sp>
      <p:sp>
        <p:nvSpPr>
          <p:cNvPr id="6" name="矩形 5"/>
          <p:cNvSpPr/>
          <p:nvPr/>
        </p:nvSpPr>
        <p:spPr>
          <a:xfrm>
            <a:off x="2448124" y="1268413"/>
            <a:ext cx="6088385" cy="369887"/>
          </a:xfrm>
          <a:prstGeom prst="rect">
            <a:avLst/>
          </a:prstGeom>
          <a:solidFill>
            <a:schemeClr val="bg2">
              <a:lumMod val="50000"/>
            </a:schemeClr>
          </a:solidFill>
          <a:ln w="12700">
            <a:gradFill>
              <a:gsLst>
                <a:gs pos="89000">
                  <a:schemeClr val="bg1">
                    <a:lumMod val="85000"/>
                  </a:schemeClr>
                </a:gs>
                <a:gs pos="0">
                  <a:schemeClr val="bg1"/>
                </a:gs>
              </a:gsLst>
              <a:lin ang="7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HS" i="1" dirty="0"/>
              <a:t>Physical model: column family oriented</a:t>
            </a:r>
            <a:endParaRPr lang="zh-CHS" altLang="en-US" dirty="0">
              <a:solidFill>
                <a:schemeClr val="bg1"/>
              </a:solidFill>
            </a:endParaRPr>
          </a:p>
        </p:txBody>
      </p:sp>
      <p:pic>
        <p:nvPicPr>
          <p:cNvPr id="44041"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8950" y="2579688"/>
            <a:ext cx="6229350"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椭圆 4"/>
          <p:cNvSpPr/>
          <p:nvPr/>
        </p:nvSpPr>
        <p:spPr>
          <a:xfrm>
            <a:off x="1619250" y="2579688"/>
            <a:ext cx="720725" cy="1209675"/>
          </a:xfrm>
          <a:prstGeom prst="ellipse">
            <a:avLst/>
          </a:prstGeom>
          <a:noFill/>
          <a:ln w="12700">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HS" altLang="en-US" sz="16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 name="右箭头 8"/>
          <p:cNvSpPr/>
          <p:nvPr/>
        </p:nvSpPr>
        <p:spPr>
          <a:xfrm>
            <a:off x="7020272" y="3004182"/>
            <a:ext cx="432048" cy="360040"/>
          </a:xfrm>
          <a:prstGeom prst="rightArrow">
            <a:avLst/>
          </a:prstGeom>
          <a:solidFill>
            <a:schemeClr val="bg1">
              <a:lumMod val="75000"/>
            </a:schemeClr>
          </a:solidFill>
          <a:ln w="12700">
            <a:gradFill>
              <a:gsLst>
                <a:gs pos="89000">
                  <a:schemeClr val="bg1">
                    <a:lumMod val="85000"/>
                  </a:schemeClr>
                </a:gs>
                <a:gs pos="0">
                  <a:schemeClr val="bg1"/>
                </a:gs>
              </a:gsLst>
              <a:lin ang="7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HS" altLang="en-US" sz="16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7778750" y="3348038"/>
            <a:ext cx="706438" cy="307975"/>
          </a:xfrm>
          <a:prstGeom prst="rect">
            <a:avLst/>
          </a:prstGeom>
          <a:noFill/>
        </p:spPr>
        <p:txBody>
          <a:bodyPr wrap="none">
            <a:spAutoFit/>
          </a:bodyPr>
          <a:lstStyle/>
          <a:p>
            <a:pPr eaLnBrk="1" hangingPunct="1">
              <a:defRPr/>
            </a:pPr>
            <a:r>
              <a:rPr lang="en-US" altLang="zh-CHS" sz="1400" dirty="0" err="1">
                <a:solidFill>
                  <a:schemeClr val="tx1">
                    <a:lumMod val="65000"/>
                    <a:lumOff val="35000"/>
                  </a:schemeClr>
                </a:solidFill>
                <a:latin typeface="Georgia" pitchFamily="18" charset="0"/>
                <a:ea typeface="Tahoma" pitchFamily="34" charset="0"/>
                <a:cs typeface="Courier New" pitchFamily="49" charset="0"/>
              </a:rPr>
              <a:t>HFiles</a:t>
            </a:r>
            <a:endParaRPr lang="zh-CHS" altLang="en-US" sz="1400" dirty="0">
              <a:solidFill>
                <a:schemeClr val="tx1">
                  <a:lumMod val="65000"/>
                  <a:lumOff val="35000"/>
                </a:schemeClr>
              </a:solidFill>
              <a:latin typeface="Georgia" pitchFamily="18" charset="0"/>
              <a:ea typeface="Tahoma" pitchFamily="34" charset="0"/>
              <a:cs typeface="Courier New" pitchFamily="49" charset="0"/>
            </a:endParaRPr>
          </a:p>
        </p:txBody>
      </p:sp>
      <p:sp>
        <p:nvSpPr>
          <p:cNvPr id="13" name="文本框 12"/>
          <p:cNvSpPr txBox="1"/>
          <p:nvPr/>
        </p:nvSpPr>
        <p:spPr>
          <a:xfrm>
            <a:off x="468313" y="4330700"/>
            <a:ext cx="8064500" cy="1054100"/>
          </a:xfrm>
          <a:prstGeom prst="rect">
            <a:avLst/>
          </a:prstGeom>
          <a:noFill/>
        </p:spPr>
        <p:txBody>
          <a:bodyPr>
            <a:spAutoFit/>
          </a:bodyPr>
          <a:lstStyle/>
          <a:p>
            <a:pPr marL="285750" indent="-285750" eaLnBrk="1" hangingPunct="1">
              <a:lnSpc>
                <a:spcPts val="2500"/>
              </a:lnSpc>
              <a:buFont typeface="Arial" panose="020B0604020202020204" pitchFamily="34" charset="0"/>
              <a:buChar char="•"/>
              <a:defRPr/>
            </a:pPr>
            <a:r>
              <a:rPr lang="en-US" altLang="zh-CHS" sz="1600" dirty="0">
                <a:solidFill>
                  <a:schemeClr val="tx1">
                    <a:lumMod val="65000"/>
                    <a:lumOff val="35000"/>
                  </a:schemeClr>
                </a:solidFill>
                <a:latin typeface="Georgia" pitchFamily="18" charset="0"/>
                <a:ea typeface="Tahoma" pitchFamily="34" charset="0"/>
                <a:cs typeface="Courier New" pitchFamily="49" charset="0"/>
              </a:rPr>
              <a:t>Records in </a:t>
            </a:r>
            <a:r>
              <a:rPr lang="en-US" altLang="zh-CHS" sz="1600" dirty="0" err="1">
                <a:solidFill>
                  <a:schemeClr val="tx1">
                    <a:lumMod val="65000"/>
                    <a:lumOff val="35000"/>
                  </a:schemeClr>
                </a:solidFill>
                <a:latin typeface="Georgia" pitchFamily="18" charset="0"/>
                <a:ea typeface="Tahoma" pitchFamily="34" charset="0"/>
                <a:cs typeface="Courier New" pitchFamily="49" charset="0"/>
              </a:rPr>
              <a:t>HBase</a:t>
            </a:r>
            <a:r>
              <a:rPr lang="en-US" altLang="zh-CHS" sz="1600" dirty="0">
                <a:solidFill>
                  <a:schemeClr val="tx1">
                    <a:lumMod val="65000"/>
                    <a:lumOff val="35000"/>
                  </a:schemeClr>
                </a:solidFill>
                <a:latin typeface="Georgia" pitchFamily="18" charset="0"/>
                <a:ea typeface="Tahoma" pitchFamily="34" charset="0"/>
                <a:cs typeface="Courier New" pitchFamily="49" charset="0"/>
              </a:rPr>
              <a:t> are stored in the </a:t>
            </a:r>
            <a:r>
              <a:rPr lang="en-US" altLang="zh-CHS" sz="1600" dirty="0" err="1">
                <a:solidFill>
                  <a:schemeClr val="tx1">
                    <a:lumMod val="65000"/>
                    <a:lumOff val="35000"/>
                  </a:schemeClr>
                </a:solidFill>
                <a:latin typeface="Georgia" pitchFamily="18" charset="0"/>
                <a:ea typeface="Tahoma" pitchFamily="34" charset="0"/>
                <a:cs typeface="Courier New" pitchFamily="49" charset="0"/>
              </a:rPr>
              <a:t>HFiles</a:t>
            </a:r>
            <a:r>
              <a:rPr lang="en-US" altLang="zh-CHS" sz="1600" dirty="0">
                <a:solidFill>
                  <a:schemeClr val="tx1">
                    <a:lumMod val="65000"/>
                    <a:lumOff val="35000"/>
                  </a:schemeClr>
                </a:solidFill>
                <a:latin typeface="Georgia" pitchFamily="18" charset="0"/>
                <a:ea typeface="Tahoma" pitchFamily="34" charset="0"/>
                <a:cs typeface="Courier New" pitchFamily="49" charset="0"/>
              </a:rPr>
              <a:t> as key-value pairs. </a:t>
            </a:r>
          </a:p>
          <a:p>
            <a:pPr marL="285750" indent="-285750" eaLnBrk="1" hangingPunct="1">
              <a:lnSpc>
                <a:spcPts val="2500"/>
              </a:lnSpc>
              <a:buFont typeface="Arial" panose="020B0604020202020204" pitchFamily="34" charset="0"/>
              <a:buChar char="•"/>
              <a:defRPr/>
            </a:pPr>
            <a:r>
              <a:rPr lang="en-US" altLang="zh-CHS" sz="1600" dirty="0">
                <a:solidFill>
                  <a:schemeClr val="tx1">
                    <a:lumMod val="65000"/>
                    <a:lumOff val="35000"/>
                  </a:schemeClr>
                </a:solidFill>
                <a:latin typeface="Georgia" pitchFamily="18" charset="0"/>
                <a:ea typeface="Tahoma" pitchFamily="34" charset="0"/>
                <a:cs typeface="Courier New" pitchFamily="49" charset="0"/>
              </a:rPr>
              <a:t>The </a:t>
            </a:r>
            <a:r>
              <a:rPr lang="en-US" altLang="zh-CHS" sz="1600" dirty="0" err="1">
                <a:solidFill>
                  <a:schemeClr val="tx1">
                    <a:lumMod val="65000"/>
                    <a:lumOff val="35000"/>
                  </a:schemeClr>
                </a:solidFill>
                <a:latin typeface="Georgia" pitchFamily="18" charset="0"/>
                <a:ea typeface="Tahoma" pitchFamily="34" charset="0"/>
                <a:cs typeface="Courier New" pitchFamily="49" charset="0"/>
              </a:rPr>
              <a:t>HFile</a:t>
            </a:r>
            <a:r>
              <a:rPr lang="en-US" altLang="zh-CHS" sz="1600" dirty="0">
                <a:solidFill>
                  <a:schemeClr val="tx1">
                    <a:lumMod val="65000"/>
                    <a:lumOff val="35000"/>
                  </a:schemeClr>
                </a:solidFill>
                <a:latin typeface="Georgia" pitchFamily="18" charset="0"/>
                <a:ea typeface="Tahoma" pitchFamily="34" charset="0"/>
                <a:cs typeface="Courier New" pitchFamily="49" charset="0"/>
              </a:rPr>
              <a:t> itself is a binary file and isn’t human-readable. </a:t>
            </a:r>
          </a:p>
          <a:p>
            <a:pPr marL="285750" indent="-285750" eaLnBrk="1" hangingPunct="1">
              <a:lnSpc>
                <a:spcPts val="2500"/>
              </a:lnSpc>
              <a:buFont typeface="Arial" panose="020B0604020202020204" pitchFamily="34" charset="0"/>
              <a:buChar char="•"/>
              <a:defRPr/>
            </a:pPr>
            <a:r>
              <a:rPr lang="en-US" altLang="zh-CHS" sz="1600" dirty="0">
                <a:solidFill>
                  <a:schemeClr val="tx1">
                    <a:lumMod val="65000"/>
                    <a:lumOff val="35000"/>
                  </a:schemeClr>
                </a:solidFill>
                <a:latin typeface="Georgia" pitchFamily="18" charset="0"/>
                <a:ea typeface="Tahoma" pitchFamily="34" charset="0"/>
                <a:cs typeface="Courier New" pitchFamily="49" charset="0"/>
              </a:rPr>
              <a:t>Notice there are no unused or null records</a:t>
            </a:r>
            <a:endParaRPr lang="zh-CHS" altLang="en-US" sz="1600" dirty="0">
              <a:solidFill>
                <a:schemeClr val="tx1">
                  <a:lumMod val="65000"/>
                  <a:lumOff val="35000"/>
                </a:schemeClr>
              </a:solidFill>
              <a:latin typeface="Georgia" pitchFamily="18" charset="0"/>
              <a:ea typeface="Tahoma" pitchFamily="34" charset="0"/>
              <a:cs typeface="Courier New" pitchFamily="49" charset="0"/>
            </a:endParaRPr>
          </a:p>
        </p:txBody>
      </p:sp>
      <p:sp>
        <p:nvSpPr>
          <p:cNvPr id="15" name="Freeform 82"/>
          <p:cNvSpPr>
            <a:spLocks noEditPoints="1"/>
          </p:cNvSpPr>
          <p:nvPr/>
        </p:nvSpPr>
        <p:spPr bwMode="auto">
          <a:xfrm>
            <a:off x="8042275" y="2703513"/>
            <a:ext cx="466725" cy="576262"/>
          </a:xfrm>
          <a:custGeom>
            <a:avLst/>
            <a:gdLst/>
            <a:ahLst/>
            <a:cxnLst>
              <a:cxn ang="0">
                <a:pos x="61" y="26"/>
              </a:cxn>
              <a:cxn ang="0">
                <a:pos x="61" y="68"/>
              </a:cxn>
              <a:cxn ang="0">
                <a:pos x="58" y="72"/>
              </a:cxn>
              <a:cxn ang="0">
                <a:pos x="4" y="72"/>
              </a:cxn>
              <a:cxn ang="0">
                <a:pos x="0" y="68"/>
              </a:cxn>
              <a:cxn ang="0">
                <a:pos x="0" y="4"/>
              </a:cxn>
              <a:cxn ang="0">
                <a:pos x="4" y="0"/>
              </a:cxn>
              <a:cxn ang="0">
                <a:pos x="36" y="0"/>
              </a:cxn>
              <a:cxn ang="0">
                <a:pos x="36" y="22"/>
              </a:cxn>
              <a:cxn ang="0">
                <a:pos x="40" y="26"/>
              </a:cxn>
              <a:cxn ang="0">
                <a:pos x="61" y="26"/>
              </a:cxn>
              <a:cxn ang="0">
                <a:pos x="46" y="32"/>
              </a:cxn>
              <a:cxn ang="0">
                <a:pos x="45" y="31"/>
              </a:cxn>
              <a:cxn ang="0">
                <a:pos x="16" y="31"/>
              </a:cxn>
              <a:cxn ang="0">
                <a:pos x="15" y="32"/>
              </a:cxn>
              <a:cxn ang="0">
                <a:pos x="15" y="35"/>
              </a:cxn>
              <a:cxn ang="0">
                <a:pos x="16" y="36"/>
              </a:cxn>
              <a:cxn ang="0">
                <a:pos x="45" y="36"/>
              </a:cxn>
              <a:cxn ang="0">
                <a:pos x="46" y="35"/>
              </a:cxn>
              <a:cxn ang="0">
                <a:pos x="46" y="32"/>
              </a:cxn>
              <a:cxn ang="0">
                <a:pos x="46" y="43"/>
              </a:cxn>
              <a:cxn ang="0">
                <a:pos x="45" y="41"/>
              </a:cxn>
              <a:cxn ang="0">
                <a:pos x="16" y="41"/>
              </a:cxn>
              <a:cxn ang="0">
                <a:pos x="15" y="43"/>
              </a:cxn>
              <a:cxn ang="0">
                <a:pos x="15" y="45"/>
              </a:cxn>
              <a:cxn ang="0">
                <a:pos x="16" y="47"/>
              </a:cxn>
              <a:cxn ang="0">
                <a:pos x="45" y="47"/>
              </a:cxn>
              <a:cxn ang="0">
                <a:pos x="46" y="45"/>
              </a:cxn>
              <a:cxn ang="0">
                <a:pos x="46" y="43"/>
              </a:cxn>
              <a:cxn ang="0">
                <a:pos x="46" y="53"/>
              </a:cxn>
              <a:cxn ang="0">
                <a:pos x="45" y="52"/>
              </a:cxn>
              <a:cxn ang="0">
                <a:pos x="16" y="52"/>
              </a:cxn>
              <a:cxn ang="0">
                <a:pos x="15" y="53"/>
              </a:cxn>
              <a:cxn ang="0">
                <a:pos x="15" y="56"/>
              </a:cxn>
              <a:cxn ang="0">
                <a:pos x="16" y="57"/>
              </a:cxn>
              <a:cxn ang="0">
                <a:pos x="45" y="57"/>
              </a:cxn>
              <a:cxn ang="0">
                <a:pos x="46" y="56"/>
              </a:cxn>
              <a:cxn ang="0">
                <a:pos x="46" y="53"/>
              </a:cxn>
              <a:cxn ang="0">
                <a:pos x="60" y="21"/>
              </a:cxn>
              <a:cxn ang="0">
                <a:pos x="41" y="21"/>
              </a:cxn>
              <a:cxn ang="0">
                <a:pos x="41" y="2"/>
              </a:cxn>
              <a:cxn ang="0">
                <a:pos x="42" y="3"/>
              </a:cxn>
              <a:cxn ang="0">
                <a:pos x="59" y="19"/>
              </a:cxn>
              <a:cxn ang="0">
                <a:pos x="60" y="21"/>
              </a:cxn>
            </a:cxnLst>
            <a:rect l="0" t="0" r="r" b="b"/>
            <a:pathLst>
              <a:path w="61" h="72">
                <a:moveTo>
                  <a:pt x="61" y="26"/>
                </a:moveTo>
                <a:cubicBezTo>
                  <a:pt x="61" y="68"/>
                  <a:pt x="61" y="68"/>
                  <a:pt x="61" y="68"/>
                </a:cubicBezTo>
                <a:cubicBezTo>
                  <a:pt x="61" y="71"/>
                  <a:pt x="60" y="72"/>
                  <a:pt x="58" y="72"/>
                </a:cubicBezTo>
                <a:cubicBezTo>
                  <a:pt x="4" y="72"/>
                  <a:pt x="4" y="72"/>
                  <a:pt x="4" y="72"/>
                </a:cubicBezTo>
                <a:cubicBezTo>
                  <a:pt x="1" y="72"/>
                  <a:pt x="0" y="71"/>
                  <a:pt x="0" y="68"/>
                </a:cubicBezTo>
                <a:cubicBezTo>
                  <a:pt x="0" y="4"/>
                  <a:pt x="0" y="4"/>
                  <a:pt x="0" y="4"/>
                </a:cubicBezTo>
                <a:cubicBezTo>
                  <a:pt x="0" y="2"/>
                  <a:pt x="1" y="0"/>
                  <a:pt x="4" y="0"/>
                </a:cubicBezTo>
                <a:cubicBezTo>
                  <a:pt x="36" y="0"/>
                  <a:pt x="36" y="0"/>
                  <a:pt x="36" y="0"/>
                </a:cubicBezTo>
                <a:cubicBezTo>
                  <a:pt x="36" y="22"/>
                  <a:pt x="36" y="22"/>
                  <a:pt x="36" y="22"/>
                </a:cubicBezTo>
                <a:cubicBezTo>
                  <a:pt x="36" y="24"/>
                  <a:pt x="37" y="26"/>
                  <a:pt x="40" y="26"/>
                </a:cubicBezTo>
                <a:lnTo>
                  <a:pt x="61" y="26"/>
                </a:lnTo>
                <a:close/>
                <a:moveTo>
                  <a:pt x="46" y="32"/>
                </a:moveTo>
                <a:cubicBezTo>
                  <a:pt x="46" y="32"/>
                  <a:pt x="45" y="31"/>
                  <a:pt x="45" y="31"/>
                </a:cubicBezTo>
                <a:cubicBezTo>
                  <a:pt x="16" y="31"/>
                  <a:pt x="16" y="31"/>
                  <a:pt x="16" y="31"/>
                </a:cubicBezTo>
                <a:cubicBezTo>
                  <a:pt x="16" y="31"/>
                  <a:pt x="15" y="32"/>
                  <a:pt x="15" y="32"/>
                </a:cubicBezTo>
                <a:cubicBezTo>
                  <a:pt x="15" y="35"/>
                  <a:pt x="15" y="35"/>
                  <a:pt x="15" y="35"/>
                </a:cubicBezTo>
                <a:cubicBezTo>
                  <a:pt x="15" y="36"/>
                  <a:pt x="16" y="36"/>
                  <a:pt x="16" y="36"/>
                </a:cubicBezTo>
                <a:cubicBezTo>
                  <a:pt x="45" y="36"/>
                  <a:pt x="45" y="36"/>
                  <a:pt x="45" y="36"/>
                </a:cubicBezTo>
                <a:cubicBezTo>
                  <a:pt x="45" y="36"/>
                  <a:pt x="46" y="36"/>
                  <a:pt x="46" y="35"/>
                </a:cubicBezTo>
                <a:lnTo>
                  <a:pt x="46" y="32"/>
                </a:lnTo>
                <a:close/>
                <a:moveTo>
                  <a:pt x="46" y="43"/>
                </a:moveTo>
                <a:cubicBezTo>
                  <a:pt x="46" y="42"/>
                  <a:pt x="45" y="41"/>
                  <a:pt x="45" y="41"/>
                </a:cubicBezTo>
                <a:cubicBezTo>
                  <a:pt x="16" y="41"/>
                  <a:pt x="16" y="41"/>
                  <a:pt x="16" y="41"/>
                </a:cubicBezTo>
                <a:cubicBezTo>
                  <a:pt x="16" y="41"/>
                  <a:pt x="15" y="42"/>
                  <a:pt x="15" y="43"/>
                </a:cubicBezTo>
                <a:cubicBezTo>
                  <a:pt x="15" y="45"/>
                  <a:pt x="15" y="45"/>
                  <a:pt x="15" y="45"/>
                </a:cubicBezTo>
                <a:cubicBezTo>
                  <a:pt x="15" y="46"/>
                  <a:pt x="16" y="47"/>
                  <a:pt x="16" y="47"/>
                </a:cubicBezTo>
                <a:cubicBezTo>
                  <a:pt x="45" y="47"/>
                  <a:pt x="45" y="47"/>
                  <a:pt x="45" y="47"/>
                </a:cubicBezTo>
                <a:cubicBezTo>
                  <a:pt x="45" y="47"/>
                  <a:pt x="46" y="46"/>
                  <a:pt x="46" y="45"/>
                </a:cubicBezTo>
                <a:lnTo>
                  <a:pt x="46" y="43"/>
                </a:lnTo>
                <a:close/>
                <a:moveTo>
                  <a:pt x="46" y="53"/>
                </a:moveTo>
                <a:cubicBezTo>
                  <a:pt x="46" y="52"/>
                  <a:pt x="45" y="52"/>
                  <a:pt x="45" y="52"/>
                </a:cubicBezTo>
                <a:cubicBezTo>
                  <a:pt x="16" y="52"/>
                  <a:pt x="16" y="52"/>
                  <a:pt x="16" y="52"/>
                </a:cubicBezTo>
                <a:cubicBezTo>
                  <a:pt x="16" y="52"/>
                  <a:pt x="15" y="52"/>
                  <a:pt x="15" y="53"/>
                </a:cubicBezTo>
                <a:cubicBezTo>
                  <a:pt x="15" y="56"/>
                  <a:pt x="15" y="56"/>
                  <a:pt x="15" y="56"/>
                </a:cubicBezTo>
                <a:cubicBezTo>
                  <a:pt x="15" y="56"/>
                  <a:pt x="16" y="57"/>
                  <a:pt x="16" y="57"/>
                </a:cubicBezTo>
                <a:cubicBezTo>
                  <a:pt x="45" y="57"/>
                  <a:pt x="45" y="57"/>
                  <a:pt x="45" y="57"/>
                </a:cubicBezTo>
                <a:cubicBezTo>
                  <a:pt x="45" y="57"/>
                  <a:pt x="46" y="56"/>
                  <a:pt x="46" y="56"/>
                </a:cubicBezTo>
                <a:lnTo>
                  <a:pt x="46" y="53"/>
                </a:lnTo>
                <a:close/>
                <a:moveTo>
                  <a:pt x="60" y="21"/>
                </a:moveTo>
                <a:cubicBezTo>
                  <a:pt x="41" y="21"/>
                  <a:pt x="41" y="21"/>
                  <a:pt x="41" y="21"/>
                </a:cubicBezTo>
                <a:cubicBezTo>
                  <a:pt x="41" y="2"/>
                  <a:pt x="41" y="2"/>
                  <a:pt x="41" y="2"/>
                </a:cubicBezTo>
                <a:cubicBezTo>
                  <a:pt x="41" y="2"/>
                  <a:pt x="42" y="3"/>
                  <a:pt x="42" y="3"/>
                </a:cubicBezTo>
                <a:cubicBezTo>
                  <a:pt x="59" y="19"/>
                  <a:pt x="59" y="19"/>
                  <a:pt x="59" y="19"/>
                </a:cubicBezTo>
                <a:cubicBezTo>
                  <a:pt x="59" y="20"/>
                  <a:pt x="59" y="20"/>
                  <a:pt x="60" y="21"/>
                </a:cubicBezTo>
                <a:close/>
              </a:path>
            </a:pathLst>
          </a:custGeom>
          <a:solidFill>
            <a:schemeClr val="bg2">
              <a:lumMod val="50000"/>
            </a:schemeClr>
          </a:solidFill>
          <a:ln w="9525">
            <a:noFill/>
            <a:round/>
            <a:headEnd/>
            <a:tailEnd/>
          </a:ln>
        </p:spPr>
        <p:txBody>
          <a:bodyPr/>
          <a:lstStyle/>
          <a:p>
            <a:pPr eaLnBrk="1" hangingPunct="1">
              <a:defRPr/>
            </a:pPr>
            <a:endParaRPr lang="en-US">
              <a:latin typeface="Calibri" panose="020F0502020204030204" pitchFamily="34" charset="0"/>
              <a:ea typeface="宋体" panose="02010600030101010101" pitchFamily="2" charset="-122"/>
            </a:endParaRPr>
          </a:p>
        </p:txBody>
      </p:sp>
      <p:sp>
        <p:nvSpPr>
          <p:cNvPr id="44049" name="TextBox 16"/>
          <p:cNvSpPr txBox="1">
            <a:spLocks noChangeArrowheads="1"/>
          </p:cNvSpPr>
          <p:nvPr/>
        </p:nvSpPr>
        <p:spPr bwMode="auto">
          <a:xfrm>
            <a:off x="444500" y="2349500"/>
            <a:ext cx="6762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r>
              <a:rPr lang="en-US" altLang="zh-CHS" i="1"/>
              <a:t>Mark</a:t>
            </a:r>
            <a:endParaRPr lang="zh-CHS" altLang="en-US" i="1"/>
          </a:p>
        </p:txBody>
      </p:sp>
      <p:sp>
        <p:nvSpPr>
          <p:cNvPr id="3" name="日期占位符 2"/>
          <p:cNvSpPr>
            <a:spLocks noGrp="1"/>
          </p:cNvSpPr>
          <p:nvPr>
            <p:ph type="dt" sz="half" idx="10"/>
          </p:nvPr>
        </p:nvSpPr>
        <p:spPr/>
        <p:txBody>
          <a:bodyPr/>
          <a:lstStyle/>
          <a:p>
            <a:pPr>
              <a:defRPr/>
            </a:pPr>
            <a:fld id="{D3BABB5A-4715-174F-985D-1B803D4B4187}" type="datetime1">
              <a:rPr lang="zh-CHS" altLang="en-US" smtClean="0"/>
              <a:t>15/5/6</a:t>
            </a:fld>
            <a:endParaRPr lang="en-US" altLang="zh-CHS"/>
          </a:p>
        </p:txBody>
      </p:sp>
      <p:sp>
        <p:nvSpPr>
          <p:cNvPr id="7" name="幻灯片编号占位符 6"/>
          <p:cNvSpPr>
            <a:spLocks noGrp="1"/>
          </p:cNvSpPr>
          <p:nvPr>
            <p:ph type="sldNum" sz="quarter" idx="12"/>
          </p:nvPr>
        </p:nvSpPr>
        <p:spPr/>
        <p:txBody>
          <a:bodyPr/>
          <a:lstStyle/>
          <a:p>
            <a:fld id="{C73A8C92-5225-624A-981C-988E0DFED375}" type="slidenum">
              <a:rPr lang="en-US" altLang="zh-CHS" smtClean="0"/>
              <a:pPr/>
              <a:t>15</a:t>
            </a:fld>
            <a:endParaRPr lang="en-US" altLang="zh-CHS"/>
          </a:p>
        </p:txBody>
      </p:sp>
    </p:spTree>
    <p:extLst>
      <p:ext uri="{BB962C8B-B14F-4D97-AF65-F5344CB8AC3E}">
        <p14:creationId xmlns:p14="http://schemas.microsoft.com/office/powerpoint/2010/main" val="15662888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8313" y="333375"/>
            <a:ext cx="6858000" cy="550863"/>
          </a:xfrm>
        </p:spPr>
        <p:txBody>
          <a:bodyPr rtlCol="0"/>
          <a:lstStyle/>
          <a:p>
            <a:pPr eaLnBrk="1" hangingPunct="1">
              <a:defRPr/>
            </a:pPr>
            <a:r>
              <a:rPr lang="en-US" altLang="zh-CHS" sz="2400" dirty="0" smtClean="0">
                <a:solidFill>
                  <a:schemeClr val="tx1"/>
                </a:solidFill>
                <a:latin typeface="+mn-lt"/>
                <a:sym typeface="Calibri" pitchFamily="34" charset="0"/>
              </a:rPr>
              <a:t>Distributed Storage Mechanism</a:t>
            </a:r>
            <a:endParaRPr lang="zh-CHS" altLang="en-US" sz="2400" dirty="0">
              <a:solidFill>
                <a:schemeClr val="tx1"/>
              </a:solidFill>
              <a:latin typeface="+mn-lt"/>
              <a:sym typeface="Calibri" pitchFamily="34" charset="0"/>
            </a:endParaRPr>
          </a:p>
        </p:txBody>
      </p:sp>
      <p:cxnSp>
        <p:nvCxnSpPr>
          <p:cNvPr id="4" name="直接连接符 3"/>
          <p:cNvCxnSpPr/>
          <p:nvPr/>
        </p:nvCxnSpPr>
        <p:spPr>
          <a:xfrm>
            <a:off x="539750" y="908050"/>
            <a:ext cx="7993063" cy="0"/>
          </a:xfrm>
          <a:prstGeom prst="line">
            <a:avLst/>
          </a:prstGeom>
          <a:ln w="19050" cmpd="sng">
            <a:solidFill>
              <a:srgbClr val="0070C0"/>
            </a:solidFill>
          </a:ln>
        </p:spPr>
        <p:style>
          <a:lnRef idx="1">
            <a:schemeClr val="accent1"/>
          </a:lnRef>
          <a:fillRef idx="0">
            <a:schemeClr val="accent1"/>
          </a:fillRef>
          <a:effectRef idx="0">
            <a:schemeClr val="accent1"/>
          </a:effectRef>
          <a:fontRef idx="minor">
            <a:schemeClr val="tx1"/>
          </a:fontRef>
        </p:style>
      </p:cxnSp>
      <p:sp>
        <p:nvSpPr>
          <p:cNvPr id="46084" name="矩形 58"/>
          <p:cNvSpPr>
            <a:spLocks noChangeArrowheads="1"/>
          </p:cNvSpPr>
          <p:nvPr/>
        </p:nvSpPr>
        <p:spPr bwMode="auto">
          <a:xfrm>
            <a:off x="539750" y="1268413"/>
            <a:ext cx="1885950" cy="369887"/>
          </a:xfrm>
          <a:prstGeom prst="rect">
            <a:avLst/>
          </a:prstGeom>
          <a:solidFill>
            <a:srgbClr val="99663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lgn="ctr" eaLnBrk="1" hangingPunct="1"/>
            <a:r>
              <a:rPr lang="en-US" altLang="zh-CHS">
                <a:solidFill>
                  <a:schemeClr val="bg1"/>
                </a:solidFill>
              </a:rPr>
              <a:t>Data models</a:t>
            </a:r>
            <a:endParaRPr lang="zh-CHS" altLang="en-US">
              <a:solidFill>
                <a:schemeClr val="bg1"/>
              </a:solidFill>
            </a:endParaRPr>
          </a:p>
        </p:txBody>
      </p:sp>
      <p:sp>
        <p:nvSpPr>
          <p:cNvPr id="6" name="矩形 5"/>
          <p:cNvSpPr/>
          <p:nvPr/>
        </p:nvSpPr>
        <p:spPr>
          <a:xfrm>
            <a:off x="2448124" y="1268413"/>
            <a:ext cx="6088385" cy="369887"/>
          </a:xfrm>
          <a:prstGeom prst="rect">
            <a:avLst/>
          </a:prstGeom>
          <a:solidFill>
            <a:schemeClr val="bg2">
              <a:lumMod val="50000"/>
            </a:schemeClr>
          </a:solidFill>
          <a:ln w="12700">
            <a:gradFill>
              <a:gsLst>
                <a:gs pos="89000">
                  <a:schemeClr val="bg1">
                    <a:lumMod val="85000"/>
                  </a:schemeClr>
                </a:gs>
                <a:gs pos="0">
                  <a:schemeClr val="bg1"/>
                </a:gs>
              </a:gsLst>
              <a:lin ang="7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HS" i="1" dirty="0"/>
              <a:t>Physical model: column family oriented</a:t>
            </a:r>
            <a:endParaRPr lang="zh-CHS" altLang="en-US" dirty="0">
              <a:solidFill>
                <a:schemeClr val="bg1"/>
              </a:solidFill>
            </a:endParaRPr>
          </a:p>
        </p:txBody>
      </p:sp>
      <p:sp>
        <p:nvSpPr>
          <p:cNvPr id="12" name="文本框 11"/>
          <p:cNvSpPr txBox="1"/>
          <p:nvPr/>
        </p:nvSpPr>
        <p:spPr>
          <a:xfrm>
            <a:off x="501650" y="4211638"/>
            <a:ext cx="6237288" cy="733425"/>
          </a:xfrm>
          <a:prstGeom prst="rect">
            <a:avLst/>
          </a:prstGeom>
          <a:noFill/>
        </p:spPr>
        <p:txBody>
          <a:bodyPr wrap="none">
            <a:spAutoFit/>
          </a:bodyPr>
          <a:lstStyle/>
          <a:p>
            <a:pPr marL="285750" indent="-285750" eaLnBrk="1" hangingPunct="1">
              <a:lnSpc>
                <a:spcPts val="2500"/>
              </a:lnSpc>
              <a:buFont typeface="Arial" panose="020B0604020202020204" pitchFamily="34" charset="0"/>
              <a:buChar char="•"/>
              <a:defRPr/>
            </a:pPr>
            <a:r>
              <a:rPr lang="en-US" altLang="zh-CHS" sz="1600" dirty="0">
                <a:solidFill>
                  <a:schemeClr val="tx1">
                    <a:lumMod val="65000"/>
                    <a:lumOff val="35000"/>
                  </a:schemeClr>
                </a:solidFill>
                <a:latin typeface="Georgia" pitchFamily="18" charset="0"/>
                <a:ea typeface="Tahoma" pitchFamily="34" charset="0"/>
                <a:cs typeface="Courier New" pitchFamily="49" charset="0"/>
              </a:rPr>
              <a:t>Each column family gets its own set of </a:t>
            </a:r>
            <a:r>
              <a:rPr lang="en-US" altLang="zh-CHS" sz="1600" dirty="0" err="1">
                <a:solidFill>
                  <a:schemeClr val="tx1">
                    <a:lumMod val="65000"/>
                    <a:lumOff val="35000"/>
                  </a:schemeClr>
                </a:solidFill>
                <a:latin typeface="Georgia" pitchFamily="18" charset="0"/>
                <a:ea typeface="Tahoma" pitchFamily="34" charset="0"/>
                <a:cs typeface="Courier New" pitchFamily="49" charset="0"/>
              </a:rPr>
              <a:t>HFiles</a:t>
            </a:r>
            <a:r>
              <a:rPr lang="en-US" altLang="zh-CHS" sz="1600" dirty="0">
                <a:solidFill>
                  <a:schemeClr val="tx1">
                    <a:lumMod val="65000"/>
                    <a:lumOff val="35000"/>
                  </a:schemeClr>
                </a:solidFill>
                <a:latin typeface="Georgia" pitchFamily="18" charset="0"/>
                <a:ea typeface="Tahoma" pitchFamily="34" charset="0"/>
                <a:cs typeface="Courier New" pitchFamily="49" charset="0"/>
              </a:rPr>
              <a:t> on disk.</a:t>
            </a:r>
          </a:p>
          <a:p>
            <a:pPr marL="285750" indent="-285750" eaLnBrk="1" hangingPunct="1">
              <a:lnSpc>
                <a:spcPts val="2500"/>
              </a:lnSpc>
              <a:buFont typeface="Arial" panose="020B0604020202020204" pitchFamily="34" charset="0"/>
              <a:buChar char="•"/>
              <a:defRPr/>
            </a:pPr>
            <a:r>
              <a:rPr lang="en-US" altLang="zh-CHS" sz="1600" dirty="0">
                <a:solidFill>
                  <a:schemeClr val="tx1">
                    <a:lumMod val="65000"/>
                    <a:lumOff val="35000"/>
                  </a:schemeClr>
                </a:solidFill>
                <a:latin typeface="Georgia" pitchFamily="18" charset="0"/>
                <a:ea typeface="Tahoma" pitchFamily="34" charset="0"/>
                <a:cs typeface="Courier New" pitchFamily="49" charset="0"/>
              </a:rPr>
              <a:t>The </a:t>
            </a:r>
            <a:r>
              <a:rPr lang="en-US" altLang="zh-CHS" sz="1600" dirty="0" err="1">
                <a:solidFill>
                  <a:schemeClr val="tx1">
                    <a:lumMod val="65000"/>
                    <a:lumOff val="35000"/>
                  </a:schemeClr>
                </a:solidFill>
                <a:latin typeface="Georgia" pitchFamily="18" charset="0"/>
                <a:ea typeface="Tahoma" pitchFamily="34" charset="0"/>
                <a:cs typeface="Courier New" pitchFamily="49" charset="0"/>
              </a:rPr>
              <a:t>HFiles</a:t>
            </a:r>
            <a:r>
              <a:rPr lang="en-US" altLang="zh-CHS" sz="1600" dirty="0">
                <a:solidFill>
                  <a:schemeClr val="tx1">
                    <a:lumMod val="65000"/>
                    <a:lumOff val="35000"/>
                  </a:schemeClr>
                </a:solidFill>
                <a:latin typeface="Georgia" pitchFamily="18" charset="0"/>
                <a:ea typeface="Tahoma" pitchFamily="34" charset="0"/>
                <a:cs typeface="Courier New" pitchFamily="49" charset="0"/>
              </a:rPr>
              <a:t> for each column family are managed independently.</a:t>
            </a:r>
          </a:p>
        </p:txBody>
      </p:sp>
      <p:sp>
        <p:nvSpPr>
          <p:cNvPr id="16" name="矩形 15"/>
          <p:cNvSpPr/>
          <p:nvPr/>
        </p:nvSpPr>
        <p:spPr>
          <a:xfrm>
            <a:off x="539750" y="1989138"/>
            <a:ext cx="7993063" cy="2016125"/>
          </a:xfrm>
          <a:prstGeom prst="rect">
            <a:avLst/>
          </a:prstGeom>
          <a:noFill/>
          <a:ln w="12700">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HS" altLang="en-US" sz="16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7883525" y="1989138"/>
            <a:ext cx="649288" cy="307975"/>
          </a:xfrm>
          <a:prstGeom prst="rect">
            <a:avLst/>
          </a:prstGeom>
          <a:solidFill>
            <a:srgbClr val="996633"/>
          </a:solidFill>
        </p:spPr>
        <p:txBody>
          <a:bodyPr wrap="none">
            <a:spAutoFit/>
          </a:bodyPr>
          <a:lstStyle/>
          <a:p>
            <a:pPr eaLnBrk="1" hangingPunct="1">
              <a:defRPr/>
            </a:pPr>
            <a:r>
              <a:rPr lang="en-US" altLang="zh-CHS" sz="1400" i="1" dirty="0">
                <a:solidFill>
                  <a:schemeClr val="lt1"/>
                </a:solidFill>
                <a:latin typeface="+mn-lt"/>
                <a:ea typeface="+mn-ea"/>
              </a:rPr>
              <a:t>region</a:t>
            </a:r>
            <a:endParaRPr lang="zh-CHS" altLang="en-US" sz="1400" i="1" dirty="0">
              <a:solidFill>
                <a:schemeClr val="lt1"/>
              </a:solidFill>
              <a:latin typeface="+mn-lt"/>
              <a:ea typeface="+mn-ea"/>
            </a:endParaRPr>
          </a:p>
        </p:txBody>
      </p:sp>
      <p:sp>
        <p:nvSpPr>
          <p:cNvPr id="18" name="矩形 17"/>
          <p:cNvSpPr/>
          <p:nvPr/>
        </p:nvSpPr>
        <p:spPr>
          <a:xfrm>
            <a:off x="755650" y="2297113"/>
            <a:ext cx="2303463" cy="1492250"/>
          </a:xfrm>
          <a:prstGeom prst="rect">
            <a:avLst/>
          </a:prstGeom>
          <a:noFill/>
          <a:ln w="12700">
            <a:solidFill>
              <a:schemeClr val="bg1">
                <a:lumMod val="65000"/>
              </a:schemeClr>
            </a:solidFill>
            <a:prstDash val="lg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HS" altLang="en-US" sz="16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460500" y="2297113"/>
            <a:ext cx="1598613" cy="307975"/>
          </a:xfrm>
          <a:prstGeom prst="rect">
            <a:avLst/>
          </a:prstGeom>
          <a:solidFill>
            <a:srgbClr val="996633"/>
          </a:solidFill>
        </p:spPr>
        <p:txBody>
          <a:bodyPr wrap="none">
            <a:spAutoFit/>
          </a:bodyPr>
          <a:lstStyle/>
          <a:p>
            <a:pPr eaLnBrk="1" hangingPunct="1">
              <a:defRPr/>
            </a:pPr>
            <a:r>
              <a:rPr lang="en-US" altLang="zh-CHS" sz="1400" i="1" dirty="0" err="1">
                <a:solidFill>
                  <a:schemeClr val="lt1"/>
                </a:solidFill>
                <a:latin typeface="+mn-lt"/>
                <a:ea typeface="+mn-ea"/>
              </a:rPr>
              <a:t>Colunm</a:t>
            </a:r>
            <a:r>
              <a:rPr lang="en-US" altLang="zh-CHS" sz="1400" i="1" dirty="0">
                <a:solidFill>
                  <a:schemeClr val="lt1"/>
                </a:solidFill>
                <a:latin typeface="+mn-lt"/>
                <a:ea typeface="+mn-ea"/>
              </a:rPr>
              <a:t> family: info</a:t>
            </a:r>
            <a:endParaRPr lang="zh-CHS" altLang="en-US" sz="1400" i="1" dirty="0">
              <a:solidFill>
                <a:schemeClr val="lt1"/>
              </a:solidFill>
              <a:latin typeface="+mn-lt"/>
              <a:ea typeface="+mn-ea"/>
            </a:endParaRPr>
          </a:p>
        </p:txBody>
      </p:sp>
      <p:grpSp>
        <p:nvGrpSpPr>
          <p:cNvPr id="46093" name="组合 22"/>
          <p:cNvGrpSpPr>
            <a:grpSpLocks/>
          </p:cNvGrpSpPr>
          <p:nvPr/>
        </p:nvGrpSpPr>
        <p:grpSpPr bwMode="auto">
          <a:xfrm>
            <a:off x="958850" y="2852738"/>
            <a:ext cx="547688" cy="647700"/>
            <a:chOff x="959568" y="2852936"/>
            <a:chExt cx="546945" cy="648072"/>
          </a:xfrm>
        </p:grpSpPr>
        <p:sp>
          <p:nvSpPr>
            <p:cNvPr id="21" name="剪去单角的矩形 20"/>
            <p:cNvSpPr/>
            <p:nvPr/>
          </p:nvSpPr>
          <p:spPr>
            <a:xfrm>
              <a:off x="972251" y="2852936"/>
              <a:ext cx="510482" cy="648072"/>
            </a:xfrm>
            <a:prstGeom prst="snip1Rect">
              <a:avLst/>
            </a:prstGeom>
            <a:noFill/>
            <a:ln w="12700">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HS" altLang="en-US" sz="16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959568" y="3164265"/>
              <a:ext cx="546945" cy="308152"/>
            </a:xfrm>
            <a:prstGeom prst="rect">
              <a:avLst/>
            </a:prstGeom>
            <a:noFill/>
          </p:spPr>
          <p:txBody>
            <a:bodyPr wrap="none">
              <a:spAutoFit/>
            </a:bodyPr>
            <a:lstStyle/>
            <a:p>
              <a:pPr eaLnBrk="1" hangingPunct="1">
                <a:defRPr/>
              </a:pPr>
              <a:r>
                <a:rPr lang="en-US" altLang="zh-CHS" sz="1400" i="1" dirty="0" err="1">
                  <a:solidFill>
                    <a:schemeClr val="tx1">
                      <a:lumMod val="85000"/>
                      <a:lumOff val="15000"/>
                    </a:schemeClr>
                  </a:solidFill>
                  <a:latin typeface="+mn-lt"/>
                  <a:ea typeface="+mn-ea"/>
                </a:rPr>
                <a:t>HFile</a:t>
              </a:r>
              <a:endParaRPr lang="zh-CHS" altLang="en-US" sz="1400" i="1" dirty="0">
                <a:solidFill>
                  <a:schemeClr val="tx1">
                    <a:lumMod val="85000"/>
                    <a:lumOff val="15000"/>
                  </a:schemeClr>
                </a:solidFill>
                <a:latin typeface="+mn-lt"/>
                <a:ea typeface="+mn-ea"/>
              </a:endParaRPr>
            </a:p>
          </p:txBody>
        </p:sp>
      </p:grpSp>
      <p:grpSp>
        <p:nvGrpSpPr>
          <p:cNvPr id="46094" name="组合 23"/>
          <p:cNvGrpSpPr>
            <a:grpSpLocks/>
          </p:cNvGrpSpPr>
          <p:nvPr/>
        </p:nvGrpSpPr>
        <p:grpSpPr bwMode="auto">
          <a:xfrm>
            <a:off x="2262188" y="2852738"/>
            <a:ext cx="547687" cy="647700"/>
            <a:chOff x="959568" y="2852936"/>
            <a:chExt cx="546945" cy="648072"/>
          </a:xfrm>
        </p:grpSpPr>
        <p:sp>
          <p:nvSpPr>
            <p:cNvPr id="25" name="剪去单角的矩形 24"/>
            <p:cNvSpPr/>
            <p:nvPr/>
          </p:nvSpPr>
          <p:spPr>
            <a:xfrm>
              <a:off x="972251" y="2852936"/>
              <a:ext cx="510482" cy="648072"/>
            </a:xfrm>
            <a:prstGeom prst="snip1Rect">
              <a:avLst/>
            </a:prstGeom>
            <a:noFill/>
            <a:ln w="12700">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HS" altLang="en-US" sz="16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959568" y="3164265"/>
              <a:ext cx="546945" cy="308152"/>
            </a:xfrm>
            <a:prstGeom prst="rect">
              <a:avLst/>
            </a:prstGeom>
            <a:noFill/>
          </p:spPr>
          <p:txBody>
            <a:bodyPr wrap="none">
              <a:spAutoFit/>
            </a:bodyPr>
            <a:lstStyle/>
            <a:p>
              <a:pPr eaLnBrk="1" hangingPunct="1">
                <a:defRPr/>
              </a:pPr>
              <a:r>
                <a:rPr lang="en-US" altLang="zh-CHS" sz="1400" i="1" dirty="0" err="1">
                  <a:solidFill>
                    <a:schemeClr val="tx1">
                      <a:lumMod val="85000"/>
                      <a:lumOff val="15000"/>
                    </a:schemeClr>
                  </a:solidFill>
                  <a:latin typeface="+mn-lt"/>
                  <a:ea typeface="+mn-ea"/>
                </a:rPr>
                <a:t>HFile</a:t>
              </a:r>
              <a:endParaRPr lang="zh-CHS" altLang="en-US" sz="1400" i="1" dirty="0">
                <a:solidFill>
                  <a:schemeClr val="tx1">
                    <a:lumMod val="85000"/>
                    <a:lumOff val="15000"/>
                  </a:schemeClr>
                </a:solidFill>
                <a:latin typeface="+mn-lt"/>
                <a:ea typeface="+mn-ea"/>
              </a:endParaRPr>
            </a:p>
          </p:txBody>
        </p:sp>
      </p:grpSp>
      <p:sp>
        <p:nvSpPr>
          <p:cNvPr id="46095" name="文本框 26"/>
          <p:cNvSpPr txBox="1">
            <a:spLocks noChangeArrowheads="1"/>
          </p:cNvSpPr>
          <p:nvPr/>
        </p:nvSpPr>
        <p:spPr bwMode="auto">
          <a:xfrm>
            <a:off x="1692275" y="3176588"/>
            <a:ext cx="3429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r>
              <a:rPr lang="en-US" altLang="zh-CHS"/>
              <a:t>…</a:t>
            </a:r>
            <a:endParaRPr lang="zh-CHS" altLang="en-US"/>
          </a:p>
        </p:txBody>
      </p:sp>
      <p:sp>
        <p:nvSpPr>
          <p:cNvPr id="28" name="矩形 27"/>
          <p:cNvSpPr/>
          <p:nvPr/>
        </p:nvSpPr>
        <p:spPr>
          <a:xfrm>
            <a:off x="3362325" y="2297113"/>
            <a:ext cx="2305050" cy="1492250"/>
          </a:xfrm>
          <a:prstGeom prst="rect">
            <a:avLst/>
          </a:prstGeom>
          <a:noFill/>
          <a:ln w="12700">
            <a:solidFill>
              <a:schemeClr val="bg1">
                <a:lumMod val="65000"/>
              </a:schemeClr>
            </a:solidFill>
            <a:prstDash val="lg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HS" altLang="en-US" sz="16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3810000" y="2297113"/>
            <a:ext cx="1854200" cy="307975"/>
          </a:xfrm>
          <a:prstGeom prst="rect">
            <a:avLst/>
          </a:prstGeom>
          <a:solidFill>
            <a:srgbClr val="996633"/>
          </a:solidFill>
        </p:spPr>
        <p:txBody>
          <a:bodyPr wrap="none">
            <a:spAutoFit/>
          </a:bodyPr>
          <a:lstStyle/>
          <a:p>
            <a:pPr eaLnBrk="1" hangingPunct="1">
              <a:defRPr/>
            </a:pPr>
            <a:r>
              <a:rPr lang="en-US" altLang="zh-CHS" sz="1400" i="1" dirty="0" err="1">
                <a:solidFill>
                  <a:schemeClr val="lt1"/>
                </a:solidFill>
                <a:latin typeface="+mn-lt"/>
                <a:ea typeface="+mn-ea"/>
              </a:rPr>
              <a:t>Colunm</a:t>
            </a:r>
            <a:r>
              <a:rPr lang="en-US" altLang="zh-CHS" sz="1400" i="1" dirty="0">
                <a:solidFill>
                  <a:schemeClr val="lt1"/>
                </a:solidFill>
                <a:latin typeface="+mn-lt"/>
                <a:ea typeface="+mn-ea"/>
              </a:rPr>
              <a:t> family: activity</a:t>
            </a:r>
            <a:endParaRPr lang="zh-CHS" altLang="en-US" sz="1400" i="1" dirty="0">
              <a:solidFill>
                <a:schemeClr val="lt1"/>
              </a:solidFill>
              <a:latin typeface="+mn-lt"/>
              <a:ea typeface="+mn-ea"/>
            </a:endParaRPr>
          </a:p>
        </p:txBody>
      </p:sp>
      <p:grpSp>
        <p:nvGrpSpPr>
          <p:cNvPr id="46098" name="组合 29"/>
          <p:cNvGrpSpPr>
            <a:grpSpLocks/>
          </p:cNvGrpSpPr>
          <p:nvPr/>
        </p:nvGrpSpPr>
        <p:grpSpPr bwMode="auto">
          <a:xfrm>
            <a:off x="3567113" y="2852738"/>
            <a:ext cx="546100" cy="647700"/>
            <a:chOff x="959568" y="2852936"/>
            <a:chExt cx="546945" cy="648072"/>
          </a:xfrm>
        </p:grpSpPr>
        <p:sp>
          <p:nvSpPr>
            <p:cNvPr id="31" name="剪去单角的矩形 30"/>
            <p:cNvSpPr/>
            <p:nvPr/>
          </p:nvSpPr>
          <p:spPr>
            <a:xfrm>
              <a:off x="972288" y="2852936"/>
              <a:ext cx="510376" cy="648072"/>
            </a:xfrm>
            <a:prstGeom prst="snip1Rect">
              <a:avLst/>
            </a:prstGeom>
            <a:noFill/>
            <a:ln w="12700">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HS" altLang="en-US" sz="16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959568" y="3164265"/>
              <a:ext cx="546945" cy="308152"/>
            </a:xfrm>
            <a:prstGeom prst="rect">
              <a:avLst/>
            </a:prstGeom>
            <a:noFill/>
          </p:spPr>
          <p:txBody>
            <a:bodyPr wrap="none">
              <a:spAutoFit/>
            </a:bodyPr>
            <a:lstStyle/>
            <a:p>
              <a:pPr eaLnBrk="1" hangingPunct="1">
                <a:defRPr/>
              </a:pPr>
              <a:r>
                <a:rPr lang="en-US" altLang="zh-CHS" sz="1400" i="1" dirty="0" err="1">
                  <a:solidFill>
                    <a:schemeClr val="tx1">
                      <a:lumMod val="85000"/>
                      <a:lumOff val="15000"/>
                    </a:schemeClr>
                  </a:solidFill>
                  <a:latin typeface="+mn-lt"/>
                  <a:ea typeface="+mn-ea"/>
                </a:rPr>
                <a:t>HFile</a:t>
              </a:r>
              <a:endParaRPr lang="zh-CHS" altLang="en-US" sz="1400" i="1" dirty="0">
                <a:solidFill>
                  <a:schemeClr val="tx1">
                    <a:lumMod val="85000"/>
                    <a:lumOff val="15000"/>
                  </a:schemeClr>
                </a:solidFill>
                <a:latin typeface="+mn-lt"/>
                <a:ea typeface="+mn-ea"/>
              </a:endParaRPr>
            </a:p>
          </p:txBody>
        </p:sp>
      </p:grpSp>
      <p:grpSp>
        <p:nvGrpSpPr>
          <p:cNvPr id="46099" name="组合 32"/>
          <p:cNvGrpSpPr>
            <a:grpSpLocks/>
          </p:cNvGrpSpPr>
          <p:nvPr/>
        </p:nvGrpSpPr>
        <p:grpSpPr bwMode="auto">
          <a:xfrm>
            <a:off x="4868863" y="2852738"/>
            <a:ext cx="547687" cy="647700"/>
            <a:chOff x="959568" y="2852936"/>
            <a:chExt cx="546945" cy="648072"/>
          </a:xfrm>
        </p:grpSpPr>
        <p:sp>
          <p:nvSpPr>
            <p:cNvPr id="34" name="剪去单角的矩形 33"/>
            <p:cNvSpPr/>
            <p:nvPr/>
          </p:nvSpPr>
          <p:spPr>
            <a:xfrm>
              <a:off x="972251" y="2852936"/>
              <a:ext cx="510482" cy="648072"/>
            </a:xfrm>
            <a:prstGeom prst="snip1Rect">
              <a:avLst/>
            </a:prstGeom>
            <a:noFill/>
            <a:ln w="12700">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HS" altLang="en-US" sz="16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959568" y="3164265"/>
              <a:ext cx="546945" cy="308152"/>
            </a:xfrm>
            <a:prstGeom prst="rect">
              <a:avLst/>
            </a:prstGeom>
            <a:noFill/>
          </p:spPr>
          <p:txBody>
            <a:bodyPr wrap="none">
              <a:spAutoFit/>
            </a:bodyPr>
            <a:lstStyle/>
            <a:p>
              <a:pPr eaLnBrk="1" hangingPunct="1">
                <a:defRPr/>
              </a:pPr>
              <a:r>
                <a:rPr lang="en-US" altLang="zh-CHS" sz="1400" i="1" dirty="0" err="1">
                  <a:solidFill>
                    <a:schemeClr val="tx1">
                      <a:lumMod val="85000"/>
                      <a:lumOff val="15000"/>
                    </a:schemeClr>
                  </a:solidFill>
                  <a:latin typeface="+mn-lt"/>
                  <a:ea typeface="+mn-ea"/>
                </a:rPr>
                <a:t>HFile</a:t>
              </a:r>
              <a:endParaRPr lang="zh-CHS" altLang="en-US" sz="1400" i="1" dirty="0">
                <a:solidFill>
                  <a:schemeClr val="tx1">
                    <a:lumMod val="85000"/>
                    <a:lumOff val="15000"/>
                  </a:schemeClr>
                </a:solidFill>
                <a:latin typeface="+mn-lt"/>
                <a:ea typeface="+mn-ea"/>
              </a:endParaRPr>
            </a:p>
          </p:txBody>
        </p:sp>
      </p:grpSp>
      <p:sp>
        <p:nvSpPr>
          <p:cNvPr id="46100" name="文本框 35"/>
          <p:cNvSpPr txBox="1">
            <a:spLocks noChangeArrowheads="1"/>
          </p:cNvSpPr>
          <p:nvPr/>
        </p:nvSpPr>
        <p:spPr bwMode="auto">
          <a:xfrm>
            <a:off x="4298950" y="3176588"/>
            <a:ext cx="3429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r>
              <a:rPr lang="en-US" altLang="zh-CHS"/>
              <a:t>…</a:t>
            </a:r>
            <a:endParaRPr lang="zh-CHS" altLang="en-US"/>
          </a:p>
        </p:txBody>
      </p:sp>
      <p:sp>
        <p:nvSpPr>
          <p:cNvPr id="37" name="文本框 36"/>
          <p:cNvSpPr txBox="1"/>
          <p:nvPr/>
        </p:nvSpPr>
        <p:spPr>
          <a:xfrm>
            <a:off x="2425700" y="5183188"/>
            <a:ext cx="6321425" cy="831850"/>
          </a:xfrm>
          <a:prstGeom prst="rect">
            <a:avLst/>
          </a:prstGeom>
          <a:noFill/>
        </p:spPr>
        <p:txBody>
          <a:bodyPr>
            <a:spAutoFit/>
          </a:bodyPr>
          <a:lstStyle/>
          <a:p>
            <a:pPr eaLnBrk="1" hangingPunct="1">
              <a:defRPr/>
            </a:pPr>
            <a:r>
              <a:rPr lang="en-US" altLang="zh-CHS" sz="1600" dirty="0">
                <a:solidFill>
                  <a:schemeClr val="tx1">
                    <a:lumMod val="65000"/>
                    <a:lumOff val="35000"/>
                  </a:schemeClr>
                </a:solidFill>
                <a:latin typeface="Georgia" pitchFamily="18" charset="0"/>
                <a:ea typeface="Tahoma" pitchFamily="34" charset="0"/>
                <a:cs typeface="Courier New" pitchFamily="49" charset="0"/>
              </a:rPr>
              <a:t>Using separate </a:t>
            </a:r>
            <a:r>
              <a:rPr lang="en-US" altLang="zh-CHS" sz="1600" dirty="0" err="1">
                <a:solidFill>
                  <a:schemeClr val="tx1">
                    <a:lumMod val="65000"/>
                    <a:lumOff val="35000"/>
                  </a:schemeClr>
                </a:solidFill>
                <a:latin typeface="Georgia" pitchFamily="18" charset="0"/>
                <a:ea typeface="Tahoma" pitchFamily="34" charset="0"/>
                <a:cs typeface="Courier New" pitchFamily="49" charset="0"/>
              </a:rPr>
              <a:t>HFiles</a:t>
            </a:r>
            <a:r>
              <a:rPr lang="en-US" altLang="zh-CHS" sz="1600" dirty="0">
                <a:solidFill>
                  <a:schemeClr val="tx1">
                    <a:lumMod val="65000"/>
                    <a:lumOff val="35000"/>
                  </a:schemeClr>
                </a:solidFill>
                <a:latin typeface="Georgia" pitchFamily="18" charset="0"/>
                <a:ea typeface="Tahoma" pitchFamily="34" charset="0"/>
                <a:cs typeface="Courier New" pitchFamily="49" charset="0"/>
              </a:rPr>
              <a:t> for each column family means </a:t>
            </a:r>
            <a:r>
              <a:rPr lang="en-US" altLang="zh-CHS" sz="1600" dirty="0" err="1">
                <a:solidFill>
                  <a:schemeClr val="tx1">
                    <a:lumMod val="65000"/>
                    <a:lumOff val="35000"/>
                  </a:schemeClr>
                </a:solidFill>
                <a:latin typeface="Georgia" pitchFamily="18" charset="0"/>
                <a:ea typeface="Tahoma" pitchFamily="34" charset="0"/>
                <a:cs typeface="Courier New" pitchFamily="49" charset="0"/>
              </a:rPr>
              <a:t>HBase</a:t>
            </a:r>
            <a:r>
              <a:rPr lang="en-US" altLang="zh-CHS" sz="1600" dirty="0">
                <a:solidFill>
                  <a:schemeClr val="tx1">
                    <a:lumMod val="65000"/>
                    <a:lumOff val="35000"/>
                  </a:schemeClr>
                </a:solidFill>
                <a:latin typeface="Georgia" pitchFamily="18" charset="0"/>
                <a:ea typeface="Tahoma" pitchFamily="34" charset="0"/>
                <a:cs typeface="Courier New" pitchFamily="49" charset="0"/>
              </a:rPr>
              <a:t> doesn’t need to read all the data for a row when performing a read. It need only retrieve data for the requested column families.</a:t>
            </a:r>
            <a:endParaRPr lang="zh-CHS" altLang="en-US" sz="1600" dirty="0">
              <a:solidFill>
                <a:schemeClr val="tx1">
                  <a:lumMod val="65000"/>
                  <a:lumOff val="35000"/>
                </a:schemeClr>
              </a:solidFill>
              <a:latin typeface="Georgia" pitchFamily="18" charset="0"/>
              <a:ea typeface="Tahoma" pitchFamily="34" charset="0"/>
              <a:cs typeface="Courier New" pitchFamily="49" charset="0"/>
            </a:endParaRPr>
          </a:p>
        </p:txBody>
      </p:sp>
      <p:cxnSp>
        <p:nvCxnSpPr>
          <p:cNvPr id="39" name="直接连接符 38"/>
          <p:cNvCxnSpPr/>
          <p:nvPr/>
        </p:nvCxnSpPr>
        <p:spPr>
          <a:xfrm>
            <a:off x="2339975" y="5091113"/>
            <a:ext cx="0" cy="1001712"/>
          </a:xfrm>
          <a:prstGeom prst="line">
            <a:avLst/>
          </a:prstGeom>
          <a:solidFill>
            <a:srgbClr val="007E39"/>
          </a:solidFill>
          <a:ln w="19050">
            <a:solidFill>
              <a:schemeClr val="accent1"/>
            </a:solidFill>
            <a:prstDash val="sysDot"/>
          </a:ln>
          <a:effectLst/>
        </p:spPr>
        <p:style>
          <a:lnRef idx="2">
            <a:schemeClr val="accent1">
              <a:shade val="50000"/>
            </a:schemeClr>
          </a:lnRef>
          <a:fillRef idx="1">
            <a:schemeClr val="accent1"/>
          </a:fillRef>
          <a:effectRef idx="0">
            <a:schemeClr val="accent1"/>
          </a:effectRef>
          <a:fontRef idx="minor">
            <a:schemeClr val="lt1"/>
          </a:fontRef>
        </p:style>
      </p:cxnSp>
      <p:sp>
        <p:nvSpPr>
          <p:cNvPr id="41" name="椭圆 40"/>
          <p:cNvSpPr/>
          <p:nvPr/>
        </p:nvSpPr>
        <p:spPr>
          <a:xfrm>
            <a:off x="992188" y="5078413"/>
            <a:ext cx="936625" cy="936625"/>
          </a:xfrm>
          <a:prstGeom prst="ellipse">
            <a:avLst/>
          </a:prstGeom>
          <a:solidFill>
            <a:srgbClr val="0070C0"/>
          </a:solidFill>
          <a:ln w="12700">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HS" altLang="en-US" sz="16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46104" name="文本框 41"/>
          <p:cNvSpPr txBox="1">
            <a:spLocks noChangeArrowheads="1"/>
          </p:cNvSpPr>
          <p:nvPr/>
        </p:nvSpPr>
        <p:spPr bwMode="auto">
          <a:xfrm>
            <a:off x="1082675" y="5284788"/>
            <a:ext cx="809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r>
              <a:rPr lang="en-US" altLang="zh-CHS" sz="1400" i="1">
                <a:solidFill>
                  <a:schemeClr val="bg1"/>
                </a:solidFill>
              </a:rPr>
              <a:t>Column</a:t>
            </a:r>
          </a:p>
          <a:p>
            <a:pPr eaLnBrk="1" hangingPunct="1"/>
            <a:r>
              <a:rPr lang="en-US" altLang="zh-CHS" sz="1400" i="1">
                <a:solidFill>
                  <a:schemeClr val="bg1"/>
                </a:solidFill>
              </a:rPr>
              <a:t>oriented</a:t>
            </a:r>
            <a:endParaRPr lang="zh-CHS" altLang="en-US" sz="1400" i="1">
              <a:solidFill>
                <a:schemeClr val="bg1"/>
              </a:solidFill>
            </a:endParaRPr>
          </a:p>
        </p:txBody>
      </p:sp>
      <p:sp>
        <p:nvSpPr>
          <p:cNvPr id="3" name="日期占位符 2"/>
          <p:cNvSpPr>
            <a:spLocks noGrp="1"/>
          </p:cNvSpPr>
          <p:nvPr>
            <p:ph type="dt" sz="half" idx="10"/>
          </p:nvPr>
        </p:nvSpPr>
        <p:spPr/>
        <p:txBody>
          <a:bodyPr/>
          <a:lstStyle/>
          <a:p>
            <a:pPr>
              <a:defRPr/>
            </a:pPr>
            <a:fld id="{C61EE116-6CCF-E448-B7BD-A1A0533AECE5}" type="datetime1">
              <a:rPr lang="zh-CHS" altLang="en-US" smtClean="0"/>
              <a:t>15/5/6</a:t>
            </a:fld>
            <a:endParaRPr lang="en-US" altLang="zh-CHS"/>
          </a:p>
        </p:txBody>
      </p:sp>
      <p:sp>
        <p:nvSpPr>
          <p:cNvPr id="5" name="幻灯片编号占位符 4"/>
          <p:cNvSpPr>
            <a:spLocks noGrp="1"/>
          </p:cNvSpPr>
          <p:nvPr>
            <p:ph type="sldNum" sz="quarter" idx="12"/>
          </p:nvPr>
        </p:nvSpPr>
        <p:spPr/>
        <p:txBody>
          <a:bodyPr/>
          <a:lstStyle/>
          <a:p>
            <a:fld id="{C73A8C92-5225-624A-981C-988E0DFED375}" type="slidenum">
              <a:rPr lang="en-US" altLang="zh-CHS" smtClean="0"/>
              <a:pPr/>
              <a:t>16</a:t>
            </a:fld>
            <a:endParaRPr lang="en-US" altLang="zh-CHS"/>
          </a:p>
        </p:txBody>
      </p:sp>
    </p:spTree>
    <p:extLst>
      <p:ext uri="{BB962C8B-B14F-4D97-AF65-F5344CB8AC3E}">
        <p14:creationId xmlns:p14="http://schemas.microsoft.com/office/powerpoint/2010/main" val="21149377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8313" y="333375"/>
            <a:ext cx="6858000" cy="550863"/>
          </a:xfrm>
        </p:spPr>
        <p:txBody>
          <a:bodyPr rtlCol="0"/>
          <a:lstStyle/>
          <a:p>
            <a:pPr eaLnBrk="1" hangingPunct="1">
              <a:defRPr/>
            </a:pPr>
            <a:r>
              <a:rPr lang="en-US" altLang="zh-CHS" sz="2400" dirty="0" smtClean="0">
                <a:solidFill>
                  <a:schemeClr val="tx1"/>
                </a:solidFill>
                <a:latin typeface="+mn-lt"/>
                <a:sym typeface="Calibri" pitchFamily="34" charset="0"/>
              </a:rPr>
              <a:t>Distributed Storage Model for EHR</a:t>
            </a:r>
            <a:endParaRPr lang="zh-CHS" altLang="en-US" sz="2400" dirty="0">
              <a:solidFill>
                <a:schemeClr val="tx1"/>
              </a:solidFill>
              <a:latin typeface="+mn-lt"/>
              <a:sym typeface="Calibri" pitchFamily="34" charset="0"/>
            </a:endParaRPr>
          </a:p>
        </p:txBody>
      </p:sp>
      <p:cxnSp>
        <p:nvCxnSpPr>
          <p:cNvPr id="4" name="直接连接符 3"/>
          <p:cNvCxnSpPr/>
          <p:nvPr/>
        </p:nvCxnSpPr>
        <p:spPr>
          <a:xfrm>
            <a:off x="539750" y="908050"/>
            <a:ext cx="7993063" cy="0"/>
          </a:xfrm>
          <a:prstGeom prst="line">
            <a:avLst/>
          </a:prstGeom>
          <a:ln w="19050" cmpd="sng">
            <a:solidFill>
              <a:srgbClr val="0070C0"/>
            </a:solidFill>
          </a:ln>
        </p:spPr>
        <p:style>
          <a:lnRef idx="1">
            <a:schemeClr val="accent1"/>
          </a:lnRef>
          <a:fillRef idx="0">
            <a:schemeClr val="accent1"/>
          </a:fillRef>
          <a:effectRef idx="0">
            <a:schemeClr val="accent1"/>
          </a:effectRef>
          <a:fontRef idx="minor">
            <a:schemeClr val="tx1"/>
          </a:fontRef>
        </p:style>
      </p:cxnSp>
      <p:sp>
        <p:nvSpPr>
          <p:cNvPr id="48132" name="文本框 53"/>
          <p:cNvSpPr txBox="1">
            <a:spLocks noChangeArrowheads="1"/>
          </p:cNvSpPr>
          <p:nvPr/>
        </p:nvSpPr>
        <p:spPr bwMode="auto">
          <a:xfrm>
            <a:off x="2859088" y="3449638"/>
            <a:ext cx="3095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r>
              <a:rPr lang="en-US" altLang="zh-CHS">
                <a:solidFill>
                  <a:schemeClr val="bg1"/>
                </a:solidFill>
              </a:rPr>
              <a:t>B</a:t>
            </a:r>
            <a:endParaRPr lang="zh-CHS" altLang="en-US">
              <a:solidFill>
                <a:schemeClr val="bg1"/>
              </a:solidFill>
            </a:endParaRPr>
          </a:p>
        </p:txBody>
      </p:sp>
      <p:sp>
        <p:nvSpPr>
          <p:cNvPr id="48133" name="文本框 51"/>
          <p:cNvSpPr txBox="1">
            <a:spLocks noChangeArrowheads="1"/>
          </p:cNvSpPr>
          <p:nvPr/>
        </p:nvSpPr>
        <p:spPr bwMode="auto">
          <a:xfrm>
            <a:off x="2868613" y="4192588"/>
            <a:ext cx="307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r>
              <a:rPr lang="en-US" altLang="zh-CHS">
                <a:solidFill>
                  <a:schemeClr val="bg1"/>
                </a:solidFill>
              </a:rPr>
              <a:t>C</a:t>
            </a:r>
            <a:endParaRPr lang="zh-CHS" altLang="en-US">
              <a:solidFill>
                <a:schemeClr val="bg1"/>
              </a:solidFill>
            </a:endParaRPr>
          </a:p>
        </p:txBody>
      </p:sp>
      <p:grpSp>
        <p:nvGrpSpPr>
          <p:cNvPr id="48134" name="组合 60"/>
          <p:cNvGrpSpPr>
            <a:grpSpLocks/>
          </p:cNvGrpSpPr>
          <p:nvPr/>
        </p:nvGrpSpPr>
        <p:grpSpPr bwMode="auto">
          <a:xfrm>
            <a:off x="828675" y="2401888"/>
            <a:ext cx="2386013" cy="490537"/>
            <a:chOff x="539750" y="1354194"/>
            <a:chExt cx="2386857" cy="490630"/>
          </a:xfrm>
        </p:grpSpPr>
        <p:grpSp>
          <p:nvGrpSpPr>
            <p:cNvPr id="48203" name="组合 55"/>
            <p:cNvGrpSpPr>
              <a:grpSpLocks/>
            </p:cNvGrpSpPr>
            <p:nvPr/>
          </p:nvGrpSpPr>
          <p:grpSpPr bwMode="auto">
            <a:xfrm>
              <a:off x="2417415" y="1354194"/>
              <a:ext cx="509192" cy="490630"/>
              <a:chOff x="2070464" y="1340768"/>
              <a:chExt cx="509192" cy="504056"/>
            </a:xfrm>
          </p:grpSpPr>
          <p:sp>
            <p:nvSpPr>
              <p:cNvPr id="47" name="矩形 46"/>
              <p:cNvSpPr/>
              <p:nvPr/>
            </p:nvSpPr>
            <p:spPr>
              <a:xfrm>
                <a:off x="2069888" y="1340768"/>
                <a:ext cx="509768" cy="504056"/>
              </a:xfrm>
              <a:prstGeom prst="rect">
                <a:avLst/>
              </a:prstGeom>
              <a:solidFill>
                <a:schemeClr val="bg2">
                  <a:lumMod val="90000"/>
                </a:schemeClr>
              </a:solidFill>
              <a:ln w="1270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HS" altLang="en-US" sz="16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2" name="文本框 51"/>
              <p:cNvSpPr txBox="1"/>
              <p:nvPr/>
            </p:nvSpPr>
            <p:spPr>
              <a:xfrm>
                <a:off x="2165171" y="1402756"/>
                <a:ext cx="319201" cy="368663"/>
              </a:xfrm>
              <a:prstGeom prst="rect">
                <a:avLst/>
              </a:prstGeom>
              <a:noFill/>
              <a:ln>
                <a:solidFill>
                  <a:schemeClr val="bg2">
                    <a:lumMod val="90000"/>
                  </a:schemeClr>
                </a:solidFill>
              </a:ln>
            </p:spPr>
            <p:txBody>
              <a:bodyPr wrap="none">
                <a:spAutoFit/>
              </a:bodyPr>
              <a:lstStyle/>
              <a:p>
                <a:pPr eaLnBrk="1" hangingPunct="1">
                  <a:defRPr/>
                </a:pPr>
                <a:r>
                  <a:rPr lang="en-US" altLang="zh-CHS" dirty="0">
                    <a:solidFill>
                      <a:schemeClr val="bg1"/>
                    </a:solidFill>
                    <a:latin typeface="Calibri" panose="020F0502020204030204" pitchFamily="34" charset="0"/>
                    <a:ea typeface="宋体" panose="02010600030101010101" pitchFamily="2" charset="-122"/>
                  </a:rPr>
                  <a:t>A</a:t>
                </a:r>
                <a:endParaRPr lang="zh-CHS" altLang="en-US" dirty="0">
                  <a:solidFill>
                    <a:schemeClr val="bg1"/>
                  </a:solidFill>
                  <a:latin typeface="Calibri" panose="020F0502020204030204" pitchFamily="34" charset="0"/>
                  <a:ea typeface="宋体" panose="02010600030101010101" pitchFamily="2" charset="-122"/>
                </a:endParaRPr>
              </a:p>
            </p:txBody>
          </p:sp>
        </p:grpSp>
        <p:grpSp>
          <p:nvGrpSpPr>
            <p:cNvPr id="48204" name="组合 59"/>
            <p:cNvGrpSpPr>
              <a:grpSpLocks/>
            </p:cNvGrpSpPr>
            <p:nvPr/>
          </p:nvGrpSpPr>
          <p:grpSpPr bwMode="auto">
            <a:xfrm>
              <a:off x="539750" y="1354194"/>
              <a:ext cx="1863775" cy="490630"/>
              <a:chOff x="539750" y="1354194"/>
              <a:chExt cx="1863775" cy="490630"/>
            </a:xfrm>
          </p:grpSpPr>
          <p:sp>
            <p:nvSpPr>
              <p:cNvPr id="44" name="矩形 43"/>
              <p:cNvSpPr/>
              <p:nvPr/>
            </p:nvSpPr>
            <p:spPr>
              <a:xfrm>
                <a:off x="539750" y="1354194"/>
                <a:ext cx="1864384" cy="490630"/>
              </a:xfrm>
              <a:prstGeom prst="rect">
                <a:avLst/>
              </a:prstGeom>
              <a:solidFill>
                <a:schemeClr val="bg2">
                  <a:lumMod val="50000"/>
                </a:schemeClr>
              </a:solidFill>
              <a:ln w="12700">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HS" altLang="en-US" sz="16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7" name="文本框 56"/>
              <p:cNvSpPr txBox="1"/>
              <p:nvPr/>
            </p:nvSpPr>
            <p:spPr>
              <a:xfrm>
                <a:off x="577863" y="1403415"/>
                <a:ext cx="1826271" cy="368370"/>
              </a:xfrm>
              <a:prstGeom prst="rect">
                <a:avLst/>
              </a:prstGeom>
              <a:noFill/>
            </p:spPr>
            <p:txBody>
              <a:bodyPr wrap="none">
                <a:spAutoFit/>
              </a:bodyPr>
              <a:lstStyle/>
              <a:p>
                <a:pPr eaLnBrk="1" hangingPunct="1">
                  <a:defRPr/>
                </a:pPr>
                <a:r>
                  <a:rPr lang="en-US" altLang="zh-CHS" i="1" dirty="0">
                    <a:solidFill>
                      <a:schemeClr val="lt1"/>
                    </a:solidFill>
                    <a:latin typeface="+mn-lt"/>
                    <a:ea typeface="+mn-ea"/>
                  </a:rPr>
                  <a:t>Basic Information</a:t>
                </a:r>
                <a:endParaRPr lang="zh-CHS" altLang="en-US" i="1" dirty="0">
                  <a:solidFill>
                    <a:schemeClr val="lt1"/>
                  </a:solidFill>
                  <a:latin typeface="+mn-lt"/>
                  <a:ea typeface="+mn-ea"/>
                </a:endParaRPr>
              </a:p>
            </p:txBody>
          </p:sp>
        </p:grpSp>
      </p:grpSp>
      <p:grpSp>
        <p:nvGrpSpPr>
          <p:cNvPr id="48135" name="组合 61"/>
          <p:cNvGrpSpPr>
            <a:grpSpLocks/>
          </p:cNvGrpSpPr>
          <p:nvPr/>
        </p:nvGrpSpPr>
        <p:grpSpPr bwMode="auto">
          <a:xfrm>
            <a:off x="828675" y="3194050"/>
            <a:ext cx="2386013" cy="490538"/>
            <a:chOff x="539750" y="1354194"/>
            <a:chExt cx="2386857" cy="490630"/>
          </a:xfrm>
        </p:grpSpPr>
        <p:grpSp>
          <p:nvGrpSpPr>
            <p:cNvPr id="48197" name="组合 62"/>
            <p:cNvGrpSpPr>
              <a:grpSpLocks/>
            </p:cNvGrpSpPr>
            <p:nvPr/>
          </p:nvGrpSpPr>
          <p:grpSpPr bwMode="auto">
            <a:xfrm>
              <a:off x="2417415" y="1354194"/>
              <a:ext cx="509192" cy="490630"/>
              <a:chOff x="2070464" y="1340768"/>
              <a:chExt cx="509192" cy="504056"/>
            </a:xfrm>
          </p:grpSpPr>
          <p:sp>
            <p:nvSpPr>
              <p:cNvPr id="67" name="矩形 66"/>
              <p:cNvSpPr/>
              <p:nvPr/>
            </p:nvSpPr>
            <p:spPr>
              <a:xfrm>
                <a:off x="2069888" y="1340768"/>
                <a:ext cx="509768" cy="504056"/>
              </a:xfrm>
              <a:prstGeom prst="rect">
                <a:avLst/>
              </a:prstGeom>
              <a:solidFill>
                <a:schemeClr val="bg2">
                  <a:lumMod val="90000"/>
                </a:schemeClr>
              </a:solidFill>
              <a:ln w="1270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HS" altLang="en-US" sz="16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8" name="文本框 67"/>
              <p:cNvSpPr txBox="1"/>
              <p:nvPr/>
            </p:nvSpPr>
            <p:spPr>
              <a:xfrm>
                <a:off x="2165171" y="1402755"/>
                <a:ext cx="311260" cy="380081"/>
              </a:xfrm>
              <a:prstGeom prst="rect">
                <a:avLst/>
              </a:prstGeom>
              <a:noFill/>
              <a:ln>
                <a:solidFill>
                  <a:schemeClr val="bg2">
                    <a:lumMod val="90000"/>
                  </a:schemeClr>
                </a:solidFill>
              </a:ln>
            </p:spPr>
            <p:txBody>
              <a:bodyPr wrap="none">
                <a:spAutoFit/>
              </a:bodyPr>
              <a:lstStyle/>
              <a:p>
                <a:pPr eaLnBrk="1" hangingPunct="1">
                  <a:defRPr/>
                </a:pPr>
                <a:r>
                  <a:rPr lang="en-US" altLang="zh-CHS" dirty="0">
                    <a:solidFill>
                      <a:schemeClr val="bg1"/>
                    </a:solidFill>
                    <a:latin typeface="Calibri" panose="020F0502020204030204" pitchFamily="34" charset="0"/>
                    <a:ea typeface="宋体" panose="02010600030101010101" pitchFamily="2" charset="-122"/>
                  </a:rPr>
                  <a:t>B</a:t>
                </a:r>
                <a:endParaRPr lang="zh-CHS" altLang="en-US" dirty="0">
                  <a:solidFill>
                    <a:schemeClr val="bg1"/>
                  </a:solidFill>
                  <a:latin typeface="Calibri" panose="020F0502020204030204" pitchFamily="34" charset="0"/>
                  <a:ea typeface="宋体" panose="02010600030101010101" pitchFamily="2" charset="-122"/>
                </a:endParaRPr>
              </a:p>
            </p:txBody>
          </p:sp>
        </p:grpSp>
        <p:grpSp>
          <p:nvGrpSpPr>
            <p:cNvPr id="48198" name="组合 63"/>
            <p:cNvGrpSpPr>
              <a:grpSpLocks/>
            </p:cNvGrpSpPr>
            <p:nvPr/>
          </p:nvGrpSpPr>
          <p:grpSpPr bwMode="auto">
            <a:xfrm>
              <a:off x="539750" y="1354194"/>
              <a:ext cx="1863775" cy="490630"/>
              <a:chOff x="539750" y="1354194"/>
              <a:chExt cx="1863775" cy="490630"/>
            </a:xfrm>
          </p:grpSpPr>
          <p:sp>
            <p:nvSpPr>
              <p:cNvPr id="65" name="矩形 64"/>
              <p:cNvSpPr/>
              <p:nvPr/>
            </p:nvSpPr>
            <p:spPr>
              <a:xfrm>
                <a:off x="539750" y="1354194"/>
                <a:ext cx="1864384" cy="490630"/>
              </a:xfrm>
              <a:prstGeom prst="rect">
                <a:avLst/>
              </a:prstGeom>
              <a:solidFill>
                <a:schemeClr val="bg2">
                  <a:lumMod val="50000"/>
                </a:schemeClr>
              </a:solidFill>
              <a:ln w="12700">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HS" altLang="en-US" sz="16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6" name="文本框 65"/>
              <p:cNvSpPr txBox="1"/>
              <p:nvPr/>
            </p:nvSpPr>
            <p:spPr>
              <a:xfrm>
                <a:off x="749374" y="1414530"/>
                <a:ext cx="1418139" cy="369957"/>
              </a:xfrm>
              <a:prstGeom prst="rect">
                <a:avLst/>
              </a:prstGeom>
              <a:noFill/>
            </p:spPr>
            <p:txBody>
              <a:bodyPr wrap="none">
                <a:spAutoFit/>
              </a:bodyPr>
              <a:lstStyle/>
              <a:p>
                <a:pPr algn="ctr" eaLnBrk="1" hangingPunct="1">
                  <a:defRPr/>
                </a:pPr>
                <a:r>
                  <a:rPr lang="en-US" altLang="zh-CHS" i="1" dirty="0">
                    <a:solidFill>
                      <a:schemeClr val="lt1"/>
                    </a:solidFill>
                    <a:latin typeface="+mn-lt"/>
                    <a:ea typeface="+mn-ea"/>
                  </a:rPr>
                  <a:t>Public Health</a:t>
                </a:r>
                <a:endParaRPr lang="zh-CHS" altLang="en-US" i="1" dirty="0">
                  <a:solidFill>
                    <a:schemeClr val="lt1"/>
                  </a:solidFill>
                  <a:latin typeface="+mn-lt"/>
                  <a:ea typeface="+mn-ea"/>
                </a:endParaRPr>
              </a:p>
            </p:txBody>
          </p:sp>
        </p:grpSp>
      </p:grpSp>
      <p:grpSp>
        <p:nvGrpSpPr>
          <p:cNvPr id="48136" name="组合 68"/>
          <p:cNvGrpSpPr>
            <a:grpSpLocks/>
          </p:cNvGrpSpPr>
          <p:nvPr/>
        </p:nvGrpSpPr>
        <p:grpSpPr bwMode="auto">
          <a:xfrm>
            <a:off x="828675" y="3986213"/>
            <a:ext cx="2386013" cy="490537"/>
            <a:chOff x="539750" y="1354194"/>
            <a:chExt cx="2386857" cy="490630"/>
          </a:xfrm>
        </p:grpSpPr>
        <p:grpSp>
          <p:nvGrpSpPr>
            <p:cNvPr id="48191" name="组合 69"/>
            <p:cNvGrpSpPr>
              <a:grpSpLocks/>
            </p:cNvGrpSpPr>
            <p:nvPr/>
          </p:nvGrpSpPr>
          <p:grpSpPr bwMode="auto">
            <a:xfrm>
              <a:off x="2417415" y="1354194"/>
              <a:ext cx="509192" cy="490630"/>
              <a:chOff x="2070464" y="1340768"/>
              <a:chExt cx="509192" cy="504056"/>
            </a:xfrm>
          </p:grpSpPr>
          <p:sp>
            <p:nvSpPr>
              <p:cNvPr id="74" name="矩形 73"/>
              <p:cNvSpPr/>
              <p:nvPr/>
            </p:nvSpPr>
            <p:spPr>
              <a:xfrm>
                <a:off x="2069888" y="1340768"/>
                <a:ext cx="509768" cy="504056"/>
              </a:xfrm>
              <a:prstGeom prst="rect">
                <a:avLst/>
              </a:prstGeom>
              <a:solidFill>
                <a:schemeClr val="bg2">
                  <a:lumMod val="90000"/>
                </a:schemeClr>
              </a:solidFill>
              <a:ln w="1270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HS" altLang="en-US" sz="1600" b="1" dirty="0" smtClean="0">
                  <a:solidFill>
                    <a:schemeClr val="accent1">
                      <a:lumMod val="50000"/>
                    </a:schemeClr>
                  </a:solidFill>
                  <a:latin typeface="微软雅黑" panose="020B0503020204020204" pitchFamily="34" charset="-122"/>
                  <a:ea typeface="微软雅黑" panose="020B0503020204020204" pitchFamily="34" charset="-122"/>
                </a:endParaRPr>
              </a:p>
            </p:txBody>
          </p:sp>
          <p:sp>
            <p:nvSpPr>
              <p:cNvPr id="75" name="文本框 51"/>
              <p:cNvSpPr txBox="1"/>
              <p:nvPr/>
            </p:nvSpPr>
            <p:spPr>
              <a:xfrm>
                <a:off x="2165171" y="1402756"/>
                <a:ext cx="309672" cy="380081"/>
              </a:xfrm>
              <a:prstGeom prst="rect">
                <a:avLst/>
              </a:prstGeom>
              <a:noFill/>
              <a:ln>
                <a:solidFill>
                  <a:schemeClr val="bg2">
                    <a:lumMod val="90000"/>
                  </a:schemeClr>
                </a:solidFill>
              </a:ln>
            </p:spPr>
            <p:txBody>
              <a:bodyPr wrap="none">
                <a:sp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defRPr/>
                </a:pPr>
                <a:r>
                  <a:rPr lang="en-US" altLang="zh-CHS" dirty="0">
                    <a:solidFill>
                      <a:schemeClr val="bg1"/>
                    </a:solidFill>
                  </a:rPr>
                  <a:t>C</a:t>
                </a:r>
                <a:endParaRPr lang="zh-CHS" altLang="en-US" dirty="0">
                  <a:solidFill>
                    <a:schemeClr val="bg1"/>
                  </a:solidFill>
                </a:endParaRPr>
              </a:p>
            </p:txBody>
          </p:sp>
        </p:grpSp>
        <p:grpSp>
          <p:nvGrpSpPr>
            <p:cNvPr id="48192" name="组合 70"/>
            <p:cNvGrpSpPr>
              <a:grpSpLocks/>
            </p:cNvGrpSpPr>
            <p:nvPr/>
          </p:nvGrpSpPr>
          <p:grpSpPr bwMode="auto">
            <a:xfrm>
              <a:off x="539750" y="1354194"/>
              <a:ext cx="1863775" cy="490630"/>
              <a:chOff x="539750" y="1354194"/>
              <a:chExt cx="1863775" cy="490630"/>
            </a:xfrm>
          </p:grpSpPr>
          <p:sp>
            <p:nvSpPr>
              <p:cNvPr id="72" name="矩形 71"/>
              <p:cNvSpPr/>
              <p:nvPr/>
            </p:nvSpPr>
            <p:spPr>
              <a:xfrm>
                <a:off x="539750" y="1354194"/>
                <a:ext cx="1864384" cy="490630"/>
              </a:xfrm>
              <a:prstGeom prst="rect">
                <a:avLst/>
              </a:prstGeom>
              <a:solidFill>
                <a:schemeClr val="bg2">
                  <a:lumMod val="50000"/>
                </a:schemeClr>
              </a:solidFill>
              <a:ln w="12700">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HS" altLang="en-US" sz="1600" b="1" dirty="0" smtClean="0">
                  <a:solidFill>
                    <a:schemeClr val="accent1">
                      <a:lumMod val="50000"/>
                    </a:schemeClr>
                  </a:solidFill>
                  <a:latin typeface="微软雅黑" panose="020B0503020204020204" pitchFamily="34" charset="-122"/>
                  <a:ea typeface="微软雅黑" panose="020B0503020204020204" pitchFamily="34" charset="-122"/>
                </a:endParaRPr>
              </a:p>
            </p:txBody>
          </p:sp>
          <p:sp>
            <p:nvSpPr>
              <p:cNvPr id="73" name="文本框 56"/>
              <p:cNvSpPr txBox="1"/>
              <p:nvPr/>
            </p:nvSpPr>
            <p:spPr>
              <a:xfrm>
                <a:off x="636622" y="1414530"/>
                <a:ext cx="1715106" cy="369957"/>
              </a:xfrm>
              <a:prstGeom prst="rect">
                <a:avLst/>
              </a:prstGeom>
              <a:noFill/>
            </p:spPr>
            <p:txBody>
              <a:bodyPr wrap="none">
                <a:sp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defRPr/>
                </a:pPr>
                <a:r>
                  <a:rPr lang="en-US" altLang="zh-CHS" i="1" dirty="0" smtClean="0">
                    <a:solidFill>
                      <a:schemeClr val="lt1"/>
                    </a:solidFill>
                    <a:latin typeface="+mn-lt"/>
                    <a:ea typeface="+mn-ea"/>
                  </a:rPr>
                  <a:t>Medical services</a:t>
                </a:r>
                <a:endParaRPr lang="zh-CHS" altLang="en-US" i="1" dirty="0">
                  <a:solidFill>
                    <a:schemeClr val="lt1"/>
                  </a:solidFill>
                  <a:latin typeface="+mn-lt"/>
                  <a:ea typeface="+mn-ea"/>
                </a:endParaRPr>
              </a:p>
            </p:txBody>
          </p:sp>
        </p:grpSp>
      </p:grpSp>
      <p:grpSp>
        <p:nvGrpSpPr>
          <p:cNvPr id="48137" name="组合 75"/>
          <p:cNvGrpSpPr>
            <a:grpSpLocks/>
          </p:cNvGrpSpPr>
          <p:nvPr/>
        </p:nvGrpSpPr>
        <p:grpSpPr bwMode="auto">
          <a:xfrm>
            <a:off x="4246563" y="1897063"/>
            <a:ext cx="2387600" cy="490537"/>
            <a:chOff x="539750" y="1354194"/>
            <a:chExt cx="2386857" cy="490630"/>
          </a:xfrm>
        </p:grpSpPr>
        <p:grpSp>
          <p:nvGrpSpPr>
            <p:cNvPr id="48185" name="组合 76"/>
            <p:cNvGrpSpPr>
              <a:grpSpLocks/>
            </p:cNvGrpSpPr>
            <p:nvPr/>
          </p:nvGrpSpPr>
          <p:grpSpPr bwMode="auto">
            <a:xfrm>
              <a:off x="2417415" y="1354194"/>
              <a:ext cx="509192" cy="490630"/>
              <a:chOff x="2070464" y="1340768"/>
              <a:chExt cx="509192" cy="504056"/>
            </a:xfrm>
          </p:grpSpPr>
          <p:sp>
            <p:nvSpPr>
              <p:cNvPr id="81" name="矩形 80"/>
              <p:cNvSpPr/>
              <p:nvPr/>
            </p:nvSpPr>
            <p:spPr>
              <a:xfrm>
                <a:off x="2070227" y="1340768"/>
                <a:ext cx="509429" cy="504056"/>
              </a:xfrm>
              <a:prstGeom prst="rect">
                <a:avLst/>
              </a:prstGeom>
              <a:solidFill>
                <a:schemeClr val="bg2">
                  <a:lumMod val="90000"/>
                </a:schemeClr>
              </a:solidFill>
              <a:ln w="1270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HS" altLang="en-US" sz="16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82" name="文本框 81"/>
              <p:cNvSpPr txBox="1"/>
              <p:nvPr/>
            </p:nvSpPr>
            <p:spPr>
              <a:xfrm>
                <a:off x="2136881" y="1402756"/>
                <a:ext cx="418969" cy="380081"/>
              </a:xfrm>
              <a:prstGeom prst="rect">
                <a:avLst/>
              </a:prstGeom>
              <a:noFill/>
              <a:ln>
                <a:solidFill>
                  <a:schemeClr val="bg2">
                    <a:lumMod val="90000"/>
                  </a:schemeClr>
                </a:solidFill>
              </a:ln>
            </p:spPr>
            <p:txBody>
              <a:bodyPr wrap="none">
                <a:spAutoFit/>
              </a:bodyPr>
              <a:lstStyle/>
              <a:p>
                <a:pPr eaLnBrk="1" hangingPunct="1">
                  <a:defRPr/>
                </a:pPr>
                <a:r>
                  <a:rPr lang="en-US" altLang="zh-CHS" dirty="0">
                    <a:solidFill>
                      <a:schemeClr val="bg1"/>
                    </a:solidFill>
                    <a:latin typeface="Calibri" panose="020F0502020204030204" pitchFamily="34" charset="0"/>
                    <a:ea typeface="宋体" panose="02010600030101010101" pitchFamily="2" charset="-122"/>
                  </a:rPr>
                  <a:t>01</a:t>
                </a:r>
                <a:endParaRPr lang="zh-CHS" altLang="en-US" dirty="0">
                  <a:solidFill>
                    <a:schemeClr val="bg1"/>
                  </a:solidFill>
                  <a:latin typeface="Calibri" panose="020F0502020204030204" pitchFamily="34" charset="0"/>
                  <a:ea typeface="宋体" panose="02010600030101010101" pitchFamily="2" charset="-122"/>
                </a:endParaRPr>
              </a:p>
            </p:txBody>
          </p:sp>
        </p:grpSp>
        <p:grpSp>
          <p:nvGrpSpPr>
            <p:cNvPr id="48186" name="组合 77"/>
            <p:cNvGrpSpPr>
              <a:grpSpLocks/>
            </p:cNvGrpSpPr>
            <p:nvPr/>
          </p:nvGrpSpPr>
          <p:grpSpPr bwMode="auto">
            <a:xfrm>
              <a:off x="539750" y="1354194"/>
              <a:ext cx="1863775" cy="490630"/>
              <a:chOff x="539750" y="1354194"/>
              <a:chExt cx="1863775" cy="490630"/>
            </a:xfrm>
          </p:grpSpPr>
          <p:sp>
            <p:nvSpPr>
              <p:cNvPr id="79" name="矩形 78"/>
              <p:cNvSpPr/>
              <p:nvPr/>
            </p:nvSpPr>
            <p:spPr>
              <a:xfrm>
                <a:off x="539750" y="1354194"/>
                <a:ext cx="1863145" cy="490630"/>
              </a:xfrm>
              <a:prstGeom prst="rect">
                <a:avLst/>
              </a:prstGeom>
              <a:solidFill>
                <a:schemeClr val="bg2">
                  <a:lumMod val="50000"/>
                </a:schemeClr>
              </a:solidFill>
              <a:ln w="12700">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HS" altLang="en-US" sz="16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80" name="文本框 79"/>
              <p:cNvSpPr txBox="1"/>
              <p:nvPr/>
            </p:nvSpPr>
            <p:spPr>
              <a:xfrm>
                <a:off x="587360" y="1414530"/>
                <a:ext cx="1739359" cy="369957"/>
              </a:xfrm>
              <a:prstGeom prst="rect">
                <a:avLst/>
              </a:prstGeom>
              <a:noFill/>
            </p:spPr>
            <p:txBody>
              <a:bodyPr wrap="none">
                <a:spAutoFit/>
              </a:bodyPr>
              <a:lstStyle/>
              <a:p>
                <a:pPr algn="ctr" eaLnBrk="1" hangingPunct="1">
                  <a:defRPr/>
                </a:pPr>
                <a:r>
                  <a:rPr lang="en-US" altLang="zh-CHS" i="1" dirty="0">
                    <a:solidFill>
                      <a:schemeClr val="lt1"/>
                    </a:solidFill>
                    <a:latin typeface="+mn-lt"/>
                    <a:ea typeface="+mn-ea"/>
                  </a:rPr>
                  <a:t>Children’s health</a:t>
                </a:r>
                <a:endParaRPr lang="zh-CHS" altLang="en-US" i="1" dirty="0">
                  <a:solidFill>
                    <a:schemeClr val="lt1"/>
                  </a:solidFill>
                  <a:latin typeface="+mn-lt"/>
                  <a:ea typeface="+mn-ea"/>
                </a:endParaRPr>
              </a:p>
            </p:txBody>
          </p:sp>
        </p:grpSp>
      </p:grpSp>
      <p:grpSp>
        <p:nvGrpSpPr>
          <p:cNvPr id="48138" name="组合 82"/>
          <p:cNvGrpSpPr>
            <a:grpSpLocks/>
          </p:cNvGrpSpPr>
          <p:nvPr/>
        </p:nvGrpSpPr>
        <p:grpSpPr bwMode="auto">
          <a:xfrm>
            <a:off x="4260850" y="2689225"/>
            <a:ext cx="2386013" cy="490538"/>
            <a:chOff x="539750" y="1354194"/>
            <a:chExt cx="2386857" cy="490630"/>
          </a:xfrm>
        </p:grpSpPr>
        <p:grpSp>
          <p:nvGrpSpPr>
            <p:cNvPr id="48179" name="组合 83"/>
            <p:cNvGrpSpPr>
              <a:grpSpLocks/>
            </p:cNvGrpSpPr>
            <p:nvPr/>
          </p:nvGrpSpPr>
          <p:grpSpPr bwMode="auto">
            <a:xfrm>
              <a:off x="2417415" y="1354194"/>
              <a:ext cx="509192" cy="490630"/>
              <a:chOff x="2070464" y="1340768"/>
              <a:chExt cx="509192" cy="504056"/>
            </a:xfrm>
          </p:grpSpPr>
          <p:sp>
            <p:nvSpPr>
              <p:cNvPr id="88" name="矩形 87"/>
              <p:cNvSpPr/>
              <p:nvPr/>
            </p:nvSpPr>
            <p:spPr>
              <a:xfrm>
                <a:off x="2069888" y="1340768"/>
                <a:ext cx="509768" cy="504056"/>
              </a:xfrm>
              <a:prstGeom prst="rect">
                <a:avLst/>
              </a:prstGeom>
              <a:solidFill>
                <a:schemeClr val="bg2">
                  <a:lumMod val="90000"/>
                </a:schemeClr>
              </a:solidFill>
              <a:ln w="1270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HS" altLang="en-US" sz="16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89" name="文本框 88"/>
              <p:cNvSpPr txBox="1"/>
              <p:nvPr/>
            </p:nvSpPr>
            <p:spPr>
              <a:xfrm>
                <a:off x="2141351" y="1402755"/>
                <a:ext cx="419248" cy="380081"/>
              </a:xfrm>
              <a:prstGeom prst="rect">
                <a:avLst/>
              </a:prstGeom>
              <a:noFill/>
              <a:ln>
                <a:solidFill>
                  <a:schemeClr val="bg2">
                    <a:lumMod val="90000"/>
                  </a:schemeClr>
                </a:solidFill>
              </a:ln>
            </p:spPr>
            <p:txBody>
              <a:bodyPr wrap="none">
                <a:spAutoFit/>
              </a:bodyPr>
              <a:lstStyle/>
              <a:p>
                <a:pPr eaLnBrk="1" hangingPunct="1">
                  <a:defRPr/>
                </a:pPr>
                <a:r>
                  <a:rPr lang="en-US" altLang="zh-CHS" dirty="0">
                    <a:solidFill>
                      <a:schemeClr val="bg1"/>
                    </a:solidFill>
                    <a:latin typeface="Calibri" panose="020F0502020204030204" pitchFamily="34" charset="0"/>
                    <a:ea typeface="宋体" panose="02010600030101010101" pitchFamily="2" charset="-122"/>
                  </a:rPr>
                  <a:t>02</a:t>
                </a:r>
                <a:endParaRPr lang="zh-CHS" altLang="en-US" dirty="0">
                  <a:solidFill>
                    <a:schemeClr val="bg1"/>
                  </a:solidFill>
                  <a:latin typeface="Calibri" panose="020F0502020204030204" pitchFamily="34" charset="0"/>
                  <a:ea typeface="宋体" panose="02010600030101010101" pitchFamily="2" charset="-122"/>
                </a:endParaRPr>
              </a:p>
            </p:txBody>
          </p:sp>
        </p:grpSp>
        <p:grpSp>
          <p:nvGrpSpPr>
            <p:cNvPr id="48180" name="组合 84"/>
            <p:cNvGrpSpPr>
              <a:grpSpLocks/>
            </p:cNvGrpSpPr>
            <p:nvPr/>
          </p:nvGrpSpPr>
          <p:grpSpPr bwMode="auto">
            <a:xfrm>
              <a:off x="539750" y="1354194"/>
              <a:ext cx="1863775" cy="490630"/>
              <a:chOff x="539750" y="1354194"/>
              <a:chExt cx="1863775" cy="490630"/>
            </a:xfrm>
          </p:grpSpPr>
          <p:sp>
            <p:nvSpPr>
              <p:cNvPr id="86" name="矩形 85"/>
              <p:cNvSpPr/>
              <p:nvPr/>
            </p:nvSpPr>
            <p:spPr>
              <a:xfrm>
                <a:off x="539750" y="1354194"/>
                <a:ext cx="1864384" cy="490630"/>
              </a:xfrm>
              <a:prstGeom prst="rect">
                <a:avLst/>
              </a:prstGeom>
              <a:solidFill>
                <a:schemeClr val="bg2">
                  <a:lumMod val="50000"/>
                </a:schemeClr>
              </a:solidFill>
              <a:ln w="12700">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HS" altLang="en-US" sz="16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87" name="文本框 86"/>
              <p:cNvSpPr txBox="1"/>
              <p:nvPr/>
            </p:nvSpPr>
            <p:spPr>
              <a:xfrm>
                <a:off x="609625" y="1414530"/>
                <a:ext cx="1696050" cy="369957"/>
              </a:xfrm>
              <a:prstGeom prst="rect">
                <a:avLst/>
              </a:prstGeom>
              <a:noFill/>
            </p:spPr>
            <p:txBody>
              <a:bodyPr wrap="none">
                <a:spAutoFit/>
              </a:bodyPr>
              <a:lstStyle/>
              <a:p>
                <a:pPr algn="ctr" eaLnBrk="1" hangingPunct="1">
                  <a:defRPr/>
                </a:pPr>
                <a:r>
                  <a:rPr lang="en-US" altLang="zh-CHS" i="1" dirty="0">
                    <a:solidFill>
                      <a:schemeClr val="lt1"/>
                    </a:solidFill>
                    <a:latin typeface="+mn-lt"/>
                    <a:ea typeface="+mn-ea"/>
                  </a:rPr>
                  <a:t>Women’s health</a:t>
                </a:r>
                <a:endParaRPr lang="zh-CHS" altLang="en-US" i="1" dirty="0">
                  <a:solidFill>
                    <a:schemeClr val="lt1"/>
                  </a:solidFill>
                  <a:latin typeface="+mn-lt"/>
                  <a:ea typeface="+mn-ea"/>
                </a:endParaRPr>
              </a:p>
            </p:txBody>
          </p:sp>
        </p:grpSp>
      </p:grpSp>
      <p:grpSp>
        <p:nvGrpSpPr>
          <p:cNvPr id="48139" name="组合 89"/>
          <p:cNvGrpSpPr>
            <a:grpSpLocks/>
          </p:cNvGrpSpPr>
          <p:nvPr/>
        </p:nvGrpSpPr>
        <p:grpSpPr bwMode="auto">
          <a:xfrm>
            <a:off x="4260850" y="3543300"/>
            <a:ext cx="2386013" cy="490538"/>
            <a:chOff x="539750" y="1354194"/>
            <a:chExt cx="2386857" cy="490630"/>
          </a:xfrm>
        </p:grpSpPr>
        <p:grpSp>
          <p:nvGrpSpPr>
            <p:cNvPr id="48173" name="组合 90"/>
            <p:cNvGrpSpPr>
              <a:grpSpLocks/>
            </p:cNvGrpSpPr>
            <p:nvPr/>
          </p:nvGrpSpPr>
          <p:grpSpPr bwMode="auto">
            <a:xfrm>
              <a:off x="2417415" y="1354194"/>
              <a:ext cx="509192" cy="490630"/>
              <a:chOff x="2070464" y="1340768"/>
              <a:chExt cx="509192" cy="504056"/>
            </a:xfrm>
          </p:grpSpPr>
          <p:sp>
            <p:nvSpPr>
              <p:cNvPr id="95" name="矩形 94"/>
              <p:cNvSpPr/>
              <p:nvPr/>
            </p:nvSpPr>
            <p:spPr>
              <a:xfrm>
                <a:off x="2069888" y="1340768"/>
                <a:ext cx="509768" cy="504056"/>
              </a:xfrm>
              <a:prstGeom prst="rect">
                <a:avLst/>
              </a:prstGeom>
              <a:solidFill>
                <a:schemeClr val="bg2">
                  <a:lumMod val="90000"/>
                </a:schemeClr>
              </a:solidFill>
              <a:ln w="1270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HS" altLang="en-US" sz="1600" b="1" dirty="0" smtClean="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6" name="文本框 81"/>
              <p:cNvSpPr txBox="1"/>
              <p:nvPr/>
            </p:nvSpPr>
            <p:spPr>
              <a:xfrm>
                <a:off x="2141351" y="1402755"/>
                <a:ext cx="419248" cy="380081"/>
              </a:xfrm>
              <a:prstGeom prst="rect">
                <a:avLst/>
              </a:prstGeom>
              <a:noFill/>
              <a:ln>
                <a:solidFill>
                  <a:schemeClr val="bg2">
                    <a:lumMod val="90000"/>
                  </a:schemeClr>
                </a:solidFill>
              </a:ln>
            </p:spPr>
            <p:txBody>
              <a:bodyPr wrap="none">
                <a:sp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defRPr/>
                </a:pPr>
                <a:r>
                  <a:rPr lang="en-US" altLang="zh-CHS" dirty="0" smtClean="0">
                    <a:solidFill>
                      <a:schemeClr val="bg1"/>
                    </a:solidFill>
                  </a:rPr>
                  <a:t>03</a:t>
                </a:r>
                <a:endParaRPr lang="zh-CHS" altLang="en-US" dirty="0">
                  <a:solidFill>
                    <a:schemeClr val="bg1"/>
                  </a:solidFill>
                </a:endParaRPr>
              </a:p>
            </p:txBody>
          </p:sp>
        </p:grpSp>
        <p:grpSp>
          <p:nvGrpSpPr>
            <p:cNvPr id="48174" name="组合 91"/>
            <p:cNvGrpSpPr>
              <a:grpSpLocks/>
            </p:cNvGrpSpPr>
            <p:nvPr/>
          </p:nvGrpSpPr>
          <p:grpSpPr bwMode="auto">
            <a:xfrm>
              <a:off x="539750" y="1354194"/>
              <a:ext cx="1863775" cy="490630"/>
              <a:chOff x="539750" y="1354194"/>
              <a:chExt cx="1863775" cy="490630"/>
            </a:xfrm>
          </p:grpSpPr>
          <p:sp>
            <p:nvSpPr>
              <p:cNvPr id="93" name="矩形 92"/>
              <p:cNvSpPr/>
              <p:nvPr/>
            </p:nvSpPr>
            <p:spPr>
              <a:xfrm>
                <a:off x="539750" y="1354194"/>
                <a:ext cx="1864384" cy="490630"/>
              </a:xfrm>
              <a:prstGeom prst="rect">
                <a:avLst/>
              </a:prstGeom>
              <a:solidFill>
                <a:schemeClr val="bg2">
                  <a:lumMod val="50000"/>
                </a:schemeClr>
              </a:solidFill>
              <a:ln w="12700">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HS" altLang="en-US" sz="1600" b="1" dirty="0" smtClean="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4" name="文本框 79"/>
              <p:cNvSpPr txBox="1"/>
              <p:nvPr/>
            </p:nvSpPr>
            <p:spPr>
              <a:xfrm>
                <a:off x="654090" y="1414530"/>
                <a:ext cx="1608707" cy="369957"/>
              </a:xfrm>
              <a:prstGeom prst="rect">
                <a:avLst/>
              </a:prstGeom>
              <a:noFill/>
            </p:spPr>
            <p:txBody>
              <a:bodyPr wrap="none">
                <a:sp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eaLnBrk="1" hangingPunct="1">
                  <a:defRPr/>
                </a:pPr>
                <a:r>
                  <a:rPr lang="en-US" altLang="zh-CHS" i="1" dirty="0" smtClean="0">
                    <a:solidFill>
                      <a:schemeClr val="lt1"/>
                    </a:solidFill>
                    <a:latin typeface="+mn-lt"/>
                    <a:ea typeface="+mn-ea"/>
                  </a:rPr>
                  <a:t>Disease control</a:t>
                </a:r>
                <a:endParaRPr lang="zh-CHS" altLang="en-US" i="1" dirty="0">
                  <a:solidFill>
                    <a:schemeClr val="lt1"/>
                  </a:solidFill>
                  <a:latin typeface="+mn-lt"/>
                  <a:ea typeface="+mn-ea"/>
                </a:endParaRPr>
              </a:p>
            </p:txBody>
          </p:sp>
        </p:grpSp>
      </p:grpSp>
      <p:grpSp>
        <p:nvGrpSpPr>
          <p:cNvPr id="48140" name="组合 96"/>
          <p:cNvGrpSpPr>
            <a:grpSpLocks/>
          </p:cNvGrpSpPr>
          <p:nvPr/>
        </p:nvGrpSpPr>
        <p:grpSpPr bwMode="auto">
          <a:xfrm>
            <a:off x="4249738" y="4287838"/>
            <a:ext cx="2386012" cy="490537"/>
            <a:chOff x="539750" y="1354194"/>
            <a:chExt cx="2386857" cy="490630"/>
          </a:xfrm>
        </p:grpSpPr>
        <p:grpSp>
          <p:nvGrpSpPr>
            <p:cNvPr id="48167" name="组合 97"/>
            <p:cNvGrpSpPr>
              <a:grpSpLocks/>
            </p:cNvGrpSpPr>
            <p:nvPr/>
          </p:nvGrpSpPr>
          <p:grpSpPr bwMode="auto">
            <a:xfrm>
              <a:off x="2417415" y="1354194"/>
              <a:ext cx="509192" cy="490630"/>
              <a:chOff x="2070464" y="1340768"/>
              <a:chExt cx="509192" cy="504056"/>
            </a:xfrm>
          </p:grpSpPr>
          <p:sp>
            <p:nvSpPr>
              <p:cNvPr id="102" name="矩形 101"/>
              <p:cNvSpPr/>
              <p:nvPr/>
            </p:nvSpPr>
            <p:spPr>
              <a:xfrm>
                <a:off x="2069889" y="1340768"/>
                <a:ext cx="509767" cy="504056"/>
              </a:xfrm>
              <a:prstGeom prst="rect">
                <a:avLst/>
              </a:prstGeom>
              <a:solidFill>
                <a:schemeClr val="bg2">
                  <a:lumMod val="90000"/>
                </a:schemeClr>
              </a:solidFill>
              <a:ln w="12700">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HS" altLang="en-US" sz="1600" b="1" dirty="0" smtClean="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03" name="文本框 81"/>
              <p:cNvSpPr txBox="1"/>
              <p:nvPr/>
            </p:nvSpPr>
            <p:spPr>
              <a:xfrm>
                <a:off x="2147703" y="1402756"/>
                <a:ext cx="419248" cy="380081"/>
              </a:xfrm>
              <a:prstGeom prst="rect">
                <a:avLst/>
              </a:prstGeom>
              <a:noFill/>
              <a:ln>
                <a:solidFill>
                  <a:schemeClr val="bg2">
                    <a:lumMod val="90000"/>
                  </a:schemeClr>
                </a:solidFill>
              </a:ln>
            </p:spPr>
            <p:txBody>
              <a:bodyPr wrap="none">
                <a:sp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defRPr/>
                </a:pPr>
                <a:r>
                  <a:rPr lang="en-US" altLang="zh-CHS" dirty="0" smtClean="0">
                    <a:solidFill>
                      <a:schemeClr val="bg1"/>
                    </a:solidFill>
                  </a:rPr>
                  <a:t>04</a:t>
                </a:r>
                <a:endParaRPr lang="zh-CHS" altLang="en-US" dirty="0">
                  <a:solidFill>
                    <a:schemeClr val="bg1"/>
                  </a:solidFill>
                </a:endParaRPr>
              </a:p>
            </p:txBody>
          </p:sp>
        </p:grpSp>
        <p:grpSp>
          <p:nvGrpSpPr>
            <p:cNvPr id="48168" name="组合 98"/>
            <p:cNvGrpSpPr>
              <a:grpSpLocks/>
            </p:cNvGrpSpPr>
            <p:nvPr/>
          </p:nvGrpSpPr>
          <p:grpSpPr bwMode="auto">
            <a:xfrm>
              <a:off x="539750" y="1354194"/>
              <a:ext cx="1863775" cy="490630"/>
              <a:chOff x="539750" y="1354194"/>
              <a:chExt cx="1863775" cy="490630"/>
            </a:xfrm>
          </p:grpSpPr>
          <p:sp>
            <p:nvSpPr>
              <p:cNvPr id="100" name="矩形 99"/>
              <p:cNvSpPr/>
              <p:nvPr/>
            </p:nvSpPr>
            <p:spPr>
              <a:xfrm>
                <a:off x="539750" y="1354194"/>
                <a:ext cx="1864385" cy="490630"/>
              </a:xfrm>
              <a:prstGeom prst="rect">
                <a:avLst/>
              </a:prstGeom>
              <a:solidFill>
                <a:schemeClr val="bg2">
                  <a:lumMod val="50000"/>
                </a:schemeClr>
              </a:solidFill>
              <a:ln w="12700">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HS" altLang="en-US" sz="1600" b="1" dirty="0" smtClean="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01" name="文本框 79"/>
              <p:cNvSpPr txBox="1"/>
              <p:nvPr/>
            </p:nvSpPr>
            <p:spPr>
              <a:xfrm>
                <a:off x="596920" y="1414530"/>
                <a:ext cx="1721460" cy="369957"/>
              </a:xfrm>
              <a:prstGeom prst="rect">
                <a:avLst/>
              </a:prstGeom>
              <a:noFill/>
            </p:spPr>
            <p:txBody>
              <a:bodyPr wrap="none">
                <a:sp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eaLnBrk="1" hangingPunct="1">
                  <a:defRPr/>
                </a:pPr>
                <a:r>
                  <a:rPr lang="en-US" altLang="zh-CHS" i="1" dirty="0" smtClean="0">
                    <a:solidFill>
                      <a:schemeClr val="lt1"/>
                    </a:solidFill>
                    <a:latin typeface="+mn-lt"/>
                    <a:ea typeface="+mn-ea"/>
                  </a:rPr>
                  <a:t>Disease manage</a:t>
                </a:r>
                <a:endParaRPr lang="zh-CHS" altLang="en-US" i="1" dirty="0">
                  <a:solidFill>
                    <a:schemeClr val="lt1"/>
                  </a:solidFill>
                  <a:latin typeface="+mn-lt"/>
                  <a:ea typeface="+mn-ea"/>
                </a:endParaRPr>
              </a:p>
            </p:txBody>
          </p:sp>
        </p:grpSp>
      </p:grpSp>
      <p:sp>
        <p:nvSpPr>
          <p:cNvPr id="104" name="左大括号 103"/>
          <p:cNvSpPr/>
          <p:nvPr/>
        </p:nvSpPr>
        <p:spPr>
          <a:xfrm>
            <a:off x="3790950" y="2143125"/>
            <a:ext cx="349250" cy="2573338"/>
          </a:xfrm>
          <a:prstGeom prst="leftBrace">
            <a:avLst>
              <a:gd name="adj1" fmla="val 8333"/>
              <a:gd name="adj2" fmla="val 48598"/>
            </a:avLst>
          </a:prstGeom>
          <a:noFill/>
          <a:ln w="19050">
            <a:solidFill>
              <a:schemeClr val="bg2">
                <a:lumMod val="50000"/>
              </a:schemeClr>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HS" altLang="en-US"/>
          </a:p>
        </p:txBody>
      </p:sp>
      <p:sp>
        <p:nvSpPr>
          <p:cNvPr id="106" name="左大括号 105"/>
          <p:cNvSpPr/>
          <p:nvPr/>
        </p:nvSpPr>
        <p:spPr>
          <a:xfrm>
            <a:off x="6718300" y="1825625"/>
            <a:ext cx="158750" cy="576263"/>
          </a:xfrm>
          <a:prstGeom prst="leftBrace">
            <a:avLst/>
          </a:prstGeom>
          <a:noFill/>
          <a:ln w="19050">
            <a:solidFill>
              <a:schemeClr val="accent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HS" altLang="en-US"/>
          </a:p>
        </p:txBody>
      </p:sp>
      <p:sp>
        <p:nvSpPr>
          <p:cNvPr id="48143" name="文本框 106"/>
          <p:cNvSpPr txBox="1">
            <a:spLocks noChangeArrowheads="1"/>
          </p:cNvSpPr>
          <p:nvPr/>
        </p:nvSpPr>
        <p:spPr bwMode="auto">
          <a:xfrm>
            <a:off x="6877050" y="1944688"/>
            <a:ext cx="10525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r>
              <a:rPr lang="en-US" altLang="zh-CHS" sz="1600" i="1"/>
              <a:t>01,02,03…</a:t>
            </a:r>
            <a:endParaRPr lang="zh-CHS" altLang="en-US" sz="1600" i="1"/>
          </a:p>
        </p:txBody>
      </p:sp>
      <p:sp>
        <p:nvSpPr>
          <p:cNvPr id="108" name="左大括号 107"/>
          <p:cNvSpPr/>
          <p:nvPr/>
        </p:nvSpPr>
        <p:spPr>
          <a:xfrm>
            <a:off x="6732588" y="2689225"/>
            <a:ext cx="157162" cy="576263"/>
          </a:xfrm>
          <a:prstGeom prst="leftBrace">
            <a:avLst/>
          </a:prstGeom>
          <a:noFill/>
          <a:ln w="19050">
            <a:solidFill>
              <a:schemeClr val="accent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HS" altLang="en-US"/>
          </a:p>
        </p:txBody>
      </p:sp>
      <p:sp>
        <p:nvSpPr>
          <p:cNvPr id="48145" name="文本框 108"/>
          <p:cNvSpPr txBox="1">
            <a:spLocks noChangeArrowheads="1"/>
          </p:cNvSpPr>
          <p:nvPr/>
        </p:nvSpPr>
        <p:spPr bwMode="auto">
          <a:xfrm>
            <a:off x="6889750" y="2808288"/>
            <a:ext cx="10541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r>
              <a:rPr lang="en-US" altLang="zh-CHS" sz="1600" i="1"/>
              <a:t>01,02,03…</a:t>
            </a:r>
            <a:endParaRPr lang="zh-CHS" altLang="en-US" sz="1600" i="1"/>
          </a:p>
        </p:txBody>
      </p:sp>
      <p:sp>
        <p:nvSpPr>
          <p:cNvPr id="110" name="左大括号 109"/>
          <p:cNvSpPr/>
          <p:nvPr/>
        </p:nvSpPr>
        <p:spPr>
          <a:xfrm>
            <a:off x="6732588" y="3505200"/>
            <a:ext cx="157162" cy="576263"/>
          </a:xfrm>
          <a:prstGeom prst="leftBrace">
            <a:avLst/>
          </a:prstGeom>
          <a:noFill/>
          <a:ln w="19050">
            <a:solidFill>
              <a:schemeClr val="accent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HS" altLang="en-US"/>
          </a:p>
        </p:txBody>
      </p:sp>
      <p:sp>
        <p:nvSpPr>
          <p:cNvPr id="48147" name="文本框 110"/>
          <p:cNvSpPr txBox="1">
            <a:spLocks noChangeArrowheads="1"/>
          </p:cNvSpPr>
          <p:nvPr/>
        </p:nvSpPr>
        <p:spPr bwMode="auto">
          <a:xfrm>
            <a:off x="6889750" y="3624263"/>
            <a:ext cx="10541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r>
              <a:rPr lang="en-US" altLang="zh-CHS" sz="1600" i="1"/>
              <a:t>01,02,03…</a:t>
            </a:r>
            <a:endParaRPr lang="zh-CHS" altLang="en-US" sz="1600" i="1"/>
          </a:p>
        </p:txBody>
      </p:sp>
      <p:sp>
        <p:nvSpPr>
          <p:cNvPr id="112" name="左大括号 111"/>
          <p:cNvSpPr/>
          <p:nvPr/>
        </p:nvSpPr>
        <p:spPr>
          <a:xfrm>
            <a:off x="6745288" y="4273550"/>
            <a:ext cx="157162" cy="576263"/>
          </a:xfrm>
          <a:prstGeom prst="leftBrace">
            <a:avLst/>
          </a:prstGeom>
          <a:noFill/>
          <a:ln w="19050">
            <a:solidFill>
              <a:schemeClr val="accent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HS" altLang="en-US"/>
          </a:p>
        </p:txBody>
      </p:sp>
      <p:sp>
        <p:nvSpPr>
          <p:cNvPr id="48149" name="文本框 112"/>
          <p:cNvSpPr txBox="1">
            <a:spLocks noChangeArrowheads="1"/>
          </p:cNvSpPr>
          <p:nvPr/>
        </p:nvSpPr>
        <p:spPr bwMode="auto">
          <a:xfrm>
            <a:off x="6902450" y="4392613"/>
            <a:ext cx="10541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r>
              <a:rPr lang="en-US" altLang="zh-CHS" sz="1600" i="1"/>
              <a:t>01,02,03…</a:t>
            </a:r>
            <a:endParaRPr lang="zh-CHS" altLang="en-US" sz="1600" i="1"/>
          </a:p>
        </p:txBody>
      </p:sp>
      <p:sp>
        <p:nvSpPr>
          <p:cNvPr id="114" name="文本框 113"/>
          <p:cNvSpPr txBox="1"/>
          <p:nvPr/>
        </p:nvSpPr>
        <p:spPr>
          <a:xfrm>
            <a:off x="468313" y="1198563"/>
            <a:ext cx="5953125" cy="338137"/>
          </a:xfrm>
          <a:prstGeom prst="rect">
            <a:avLst/>
          </a:prstGeom>
          <a:noFill/>
        </p:spPr>
        <p:txBody>
          <a:bodyPr wrap="none">
            <a:spAutoFit/>
          </a:bodyPr>
          <a:lstStyle/>
          <a:p>
            <a:pPr eaLnBrk="1" hangingPunct="1">
              <a:defRPr/>
            </a:pPr>
            <a:r>
              <a:rPr lang="en-US" altLang="zh-CHS" sz="1600" dirty="0">
                <a:solidFill>
                  <a:schemeClr val="tx1">
                    <a:lumMod val="65000"/>
                    <a:lumOff val="35000"/>
                  </a:schemeClr>
                </a:solidFill>
                <a:latin typeface="Georgia" pitchFamily="18" charset="0"/>
                <a:ea typeface="Tahoma" pitchFamily="34" charset="0"/>
                <a:cs typeface="Courier New" pitchFamily="49" charset="0"/>
              </a:rPr>
              <a:t>Data is from health records basic framework and data standards</a:t>
            </a:r>
            <a:endParaRPr lang="zh-CHS" altLang="en-US" sz="1600" dirty="0">
              <a:solidFill>
                <a:schemeClr val="tx1">
                  <a:lumMod val="65000"/>
                  <a:lumOff val="35000"/>
                </a:schemeClr>
              </a:solidFill>
              <a:latin typeface="Georgia" pitchFamily="18" charset="0"/>
              <a:ea typeface="Tahoma" pitchFamily="34" charset="0"/>
              <a:cs typeface="Courier New" pitchFamily="49" charset="0"/>
            </a:endParaRPr>
          </a:p>
        </p:txBody>
      </p:sp>
      <p:sp>
        <p:nvSpPr>
          <p:cNvPr id="115" name="左大括号 114"/>
          <p:cNvSpPr/>
          <p:nvPr/>
        </p:nvSpPr>
        <p:spPr>
          <a:xfrm>
            <a:off x="539750" y="2689225"/>
            <a:ext cx="144463" cy="1658938"/>
          </a:xfrm>
          <a:prstGeom prst="leftBrace">
            <a:avLst/>
          </a:prstGeom>
          <a:noFill/>
          <a:ln w="19050">
            <a:solidFill>
              <a:schemeClr val="accent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HS" altLang="en-US"/>
          </a:p>
        </p:txBody>
      </p:sp>
      <p:sp>
        <p:nvSpPr>
          <p:cNvPr id="116" name="左大括号 115"/>
          <p:cNvSpPr/>
          <p:nvPr/>
        </p:nvSpPr>
        <p:spPr>
          <a:xfrm>
            <a:off x="3343275" y="2362200"/>
            <a:ext cx="157163" cy="576263"/>
          </a:xfrm>
          <a:prstGeom prst="leftBrace">
            <a:avLst/>
          </a:prstGeom>
          <a:noFill/>
          <a:ln w="19050">
            <a:solidFill>
              <a:schemeClr val="accent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HS" altLang="en-US"/>
          </a:p>
        </p:txBody>
      </p:sp>
      <p:sp>
        <p:nvSpPr>
          <p:cNvPr id="48153" name="文本框 116"/>
          <p:cNvSpPr txBox="1">
            <a:spLocks noChangeArrowheads="1"/>
          </p:cNvSpPr>
          <p:nvPr/>
        </p:nvSpPr>
        <p:spPr bwMode="auto">
          <a:xfrm>
            <a:off x="3500438" y="2481263"/>
            <a:ext cx="3254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r>
              <a:rPr lang="en-US" altLang="zh-CHS" sz="1600" i="1"/>
              <a:t>…</a:t>
            </a:r>
            <a:endParaRPr lang="zh-CHS" altLang="en-US" sz="1600" i="1"/>
          </a:p>
        </p:txBody>
      </p:sp>
      <p:sp>
        <p:nvSpPr>
          <p:cNvPr id="118" name="左大括号 117"/>
          <p:cNvSpPr/>
          <p:nvPr/>
        </p:nvSpPr>
        <p:spPr>
          <a:xfrm>
            <a:off x="3348038" y="3933825"/>
            <a:ext cx="157162" cy="574675"/>
          </a:xfrm>
          <a:prstGeom prst="leftBrace">
            <a:avLst/>
          </a:prstGeom>
          <a:noFill/>
          <a:ln w="19050">
            <a:solidFill>
              <a:schemeClr val="accent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HS" altLang="en-US"/>
          </a:p>
        </p:txBody>
      </p:sp>
      <p:sp>
        <p:nvSpPr>
          <p:cNvPr id="48155" name="文本框 118"/>
          <p:cNvSpPr txBox="1">
            <a:spLocks noChangeArrowheads="1"/>
          </p:cNvSpPr>
          <p:nvPr/>
        </p:nvSpPr>
        <p:spPr bwMode="auto">
          <a:xfrm>
            <a:off x="3505200" y="4051300"/>
            <a:ext cx="3254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r>
              <a:rPr lang="en-US" altLang="zh-CHS" sz="1600" i="1"/>
              <a:t>…</a:t>
            </a:r>
            <a:endParaRPr lang="zh-CHS" altLang="en-US" sz="1600" i="1"/>
          </a:p>
        </p:txBody>
      </p:sp>
      <p:sp>
        <p:nvSpPr>
          <p:cNvPr id="120" name="矩形 119"/>
          <p:cNvSpPr/>
          <p:nvPr/>
        </p:nvSpPr>
        <p:spPr>
          <a:xfrm>
            <a:off x="755650" y="4935538"/>
            <a:ext cx="2671763" cy="369887"/>
          </a:xfrm>
          <a:prstGeom prst="rect">
            <a:avLst/>
          </a:prstGeom>
        </p:spPr>
        <p:txBody>
          <a:bodyPr>
            <a:spAutoFit/>
          </a:bodyPr>
          <a:lstStyle/>
          <a:p>
            <a:pPr eaLnBrk="1" hangingPunct="1">
              <a:defRPr/>
            </a:pPr>
            <a:r>
              <a:rPr lang="en-US" altLang="zh-CHS" i="1" dirty="0">
                <a:latin typeface="+mn-lt"/>
                <a:ea typeface="+mn-ea"/>
              </a:rPr>
              <a:t>three first-class categories</a:t>
            </a:r>
            <a:endParaRPr lang="zh-CHS" altLang="en-US" i="1" dirty="0">
              <a:latin typeface="+mn-lt"/>
              <a:ea typeface="+mn-ea"/>
            </a:endParaRPr>
          </a:p>
        </p:txBody>
      </p:sp>
      <p:sp>
        <p:nvSpPr>
          <p:cNvPr id="121" name="矩形 120"/>
          <p:cNvSpPr/>
          <p:nvPr/>
        </p:nvSpPr>
        <p:spPr>
          <a:xfrm>
            <a:off x="4699000" y="4932363"/>
            <a:ext cx="1911350" cy="646112"/>
          </a:xfrm>
          <a:prstGeom prst="rect">
            <a:avLst/>
          </a:prstGeom>
        </p:spPr>
        <p:txBody>
          <a:bodyPr>
            <a:spAutoFit/>
          </a:bodyPr>
          <a:lstStyle/>
          <a:p>
            <a:pPr eaLnBrk="1" hangingPunct="1">
              <a:defRPr/>
            </a:pPr>
            <a:r>
              <a:rPr lang="en-US" altLang="zh-CHS" i="1" dirty="0">
                <a:latin typeface="+mn-lt"/>
                <a:ea typeface="+mn-ea"/>
              </a:rPr>
              <a:t>four second-class categories in B</a:t>
            </a:r>
            <a:endParaRPr lang="zh-CHS" altLang="en-US" i="1" dirty="0">
              <a:latin typeface="+mn-lt"/>
              <a:ea typeface="+mn-ea"/>
            </a:endParaRPr>
          </a:p>
        </p:txBody>
      </p:sp>
      <p:sp>
        <p:nvSpPr>
          <p:cNvPr id="122" name="矩形 121"/>
          <p:cNvSpPr/>
          <p:nvPr/>
        </p:nvSpPr>
        <p:spPr>
          <a:xfrm>
            <a:off x="7073900" y="4932363"/>
            <a:ext cx="882650" cy="368300"/>
          </a:xfrm>
          <a:prstGeom prst="rect">
            <a:avLst/>
          </a:prstGeom>
        </p:spPr>
        <p:txBody>
          <a:bodyPr>
            <a:spAutoFit/>
          </a:bodyPr>
          <a:lstStyle/>
          <a:p>
            <a:pPr eaLnBrk="1" hangingPunct="1">
              <a:defRPr/>
            </a:pPr>
            <a:r>
              <a:rPr lang="en-US" altLang="zh-CHS" i="1" dirty="0">
                <a:latin typeface="+mn-lt"/>
                <a:ea typeface="+mn-ea"/>
              </a:rPr>
              <a:t>and …</a:t>
            </a:r>
            <a:endParaRPr lang="zh-CHS" altLang="en-US" i="1" dirty="0">
              <a:latin typeface="+mn-lt"/>
              <a:ea typeface="+mn-ea"/>
            </a:endParaRPr>
          </a:p>
        </p:txBody>
      </p:sp>
      <p:sp>
        <p:nvSpPr>
          <p:cNvPr id="3" name="左大括号 2"/>
          <p:cNvSpPr/>
          <p:nvPr/>
        </p:nvSpPr>
        <p:spPr>
          <a:xfrm>
            <a:off x="7964488" y="1897063"/>
            <a:ext cx="171450" cy="465137"/>
          </a:xfrm>
          <a:prstGeom prst="leftBrace">
            <a:avLst/>
          </a:prstGeom>
          <a:noFill/>
          <a:ln w="19050">
            <a:solidFill>
              <a:schemeClr val="accent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HS" altLang="en-US"/>
          </a:p>
        </p:txBody>
      </p:sp>
      <p:sp>
        <p:nvSpPr>
          <p:cNvPr id="48160" name="TextBox 4"/>
          <p:cNvSpPr txBox="1">
            <a:spLocks noChangeArrowheads="1"/>
          </p:cNvSpPr>
          <p:nvPr/>
        </p:nvSpPr>
        <p:spPr bwMode="auto">
          <a:xfrm>
            <a:off x="8101013" y="1916113"/>
            <a:ext cx="3429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r>
              <a:rPr lang="en-US" altLang="zh-CHS"/>
              <a:t>…</a:t>
            </a:r>
            <a:endParaRPr lang="zh-CHS" altLang="en-US"/>
          </a:p>
        </p:txBody>
      </p:sp>
      <p:sp>
        <p:nvSpPr>
          <p:cNvPr id="76" name="左大括号 75"/>
          <p:cNvSpPr/>
          <p:nvPr/>
        </p:nvSpPr>
        <p:spPr>
          <a:xfrm>
            <a:off x="7956550" y="2795588"/>
            <a:ext cx="171450" cy="465137"/>
          </a:xfrm>
          <a:prstGeom prst="leftBrace">
            <a:avLst/>
          </a:prstGeom>
          <a:noFill/>
          <a:ln w="19050">
            <a:solidFill>
              <a:schemeClr val="accent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HS" altLang="en-US"/>
          </a:p>
        </p:txBody>
      </p:sp>
      <p:sp>
        <p:nvSpPr>
          <p:cNvPr id="48162" name="TextBox 76"/>
          <p:cNvSpPr txBox="1">
            <a:spLocks noChangeArrowheads="1"/>
          </p:cNvSpPr>
          <p:nvPr/>
        </p:nvSpPr>
        <p:spPr bwMode="auto">
          <a:xfrm>
            <a:off x="8091488" y="2779713"/>
            <a:ext cx="3429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r>
              <a:rPr lang="en-US" altLang="zh-CHS"/>
              <a:t>…</a:t>
            </a:r>
            <a:endParaRPr lang="zh-CHS" altLang="en-US"/>
          </a:p>
        </p:txBody>
      </p:sp>
      <p:sp>
        <p:nvSpPr>
          <p:cNvPr id="78" name="左大括号 77"/>
          <p:cNvSpPr/>
          <p:nvPr/>
        </p:nvSpPr>
        <p:spPr>
          <a:xfrm>
            <a:off x="7964488" y="3611563"/>
            <a:ext cx="171450" cy="465137"/>
          </a:xfrm>
          <a:prstGeom prst="leftBrace">
            <a:avLst/>
          </a:prstGeom>
          <a:noFill/>
          <a:ln w="19050">
            <a:solidFill>
              <a:schemeClr val="accent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HS" altLang="en-US"/>
          </a:p>
        </p:txBody>
      </p:sp>
      <p:sp>
        <p:nvSpPr>
          <p:cNvPr id="48164" name="TextBox 82"/>
          <p:cNvSpPr txBox="1">
            <a:spLocks noChangeArrowheads="1"/>
          </p:cNvSpPr>
          <p:nvPr/>
        </p:nvSpPr>
        <p:spPr bwMode="auto">
          <a:xfrm>
            <a:off x="8101013" y="3595688"/>
            <a:ext cx="3429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r>
              <a:rPr lang="en-US" altLang="zh-CHS"/>
              <a:t>…</a:t>
            </a:r>
            <a:endParaRPr lang="zh-CHS" altLang="en-US"/>
          </a:p>
        </p:txBody>
      </p:sp>
      <p:sp>
        <p:nvSpPr>
          <p:cNvPr id="84" name="左大括号 83"/>
          <p:cNvSpPr/>
          <p:nvPr/>
        </p:nvSpPr>
        <p:spPr>
          <a:xfrm>
            <a:off x="7964488" y="4365625"/>
            <a:ext cx="171450" cy="465138"/>
          </a:xfrm>
          <a:prstGeom prst="leftBrace">
            <a:avLst/>
          </a:prstGeom>
          <a:noFill/>
          <a:ln w="19050">
            <a:solidFill>
              <a:schemeClr val="accent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HS" altLang="en-US"/>
          </a:p>
        </p:txBody>
      </p:sp>
      <p:sp>
        <p:nvSpPr>
          <p:cNvPr id="48166" name="TextBox 84"/>
          <p:cNvSpPr txBox="1">
            <a:spLocks noChangeArrowheads="1"/>
          </p:cNvSpPr>
          <p:nvPr/>
        </p:nvSpPr>
        <p:spPr bwMode="auto">
          <a:xfrm>
            <a:off x="8101013" y="4343400"/>
            <a:ext cx="342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r>
              <a:rPr lang="en-US" altLang="zh-CHS"/>
              <a:t>…</a:t>
            </a:r>
            <a:endParaRPr lang="zh-CHS" altLang="en-US"/>
          </a:p>
        </p:txBody>
      </p:sp>
      <p:sp>
        <p:nvSpPr>
          <p:cNvPr id="5" name="日期占位符 4"/>
          <p:cNvSpPr>
            <a:spLocks noGrp="1"/>
          </p:cNvSpPr>
          <p:nvPr>
            <p:ph type="dt" sz="half" idx="10"/>
          </p:nvPr>
        </p:nvSpPr>
        <p:spPr/>
        <p:txBody>
          <a:bodyPr/>
          <a:lstStyle/>
          <a:p>
            <a:pPr>
              <a:defRPr/>
            </a:pPr>
            <a:fld id="{D2CEA57F-5D2C-FE47-9C00-531783EC7A8B}" type="datetime1">
              <a:rPr lang="zh-CHS" altLang="en-US" smtClean="0"/>
              <a:t>15/5/6</a:t>
            </a:fld>
            <a:endParaRPr lang="en-US" altLang="zh-CHS"/>
          </a:p>
        </p:txBody>
      </p:sp>
      <p:sp>
        <p:nvSpPr>
          <p:cNvPr id="6" name="幻灯片编号占位符 5"/>
          <p:cNvSpPr>
            <a:spLocks noGrp="1"/>
          </p:cNvSpPr>
          <p:nvPr>
            <p:ph type="sldNum" sz="quarter" idx="12"/>
          </p:nvPr>
        </p:nvSpPr>
        <p:spPr/>
        <p:txBody>
          <a:bodyPr/>
          <a:lstStyle/>
          <a:p>
            <a:fld id="{C73A8C92-5225-624A-981C-988E0DFED375}" type="slidenum">
              <a:rPr lang="en-US" altLang="zh-CHS" smtClean="0"/>
              <a:pPr/>
              <a:t>17</a:t>
            </a:fld>
            <a:endParaRPr lang="en-US" altLang="zh-CHS"/>
          </a:p>
        </p:txBody>
      </p:sp>
    </p:spTree>
    <p:extLst>
      <p:ext uri="{BB962C8B-B14F-4D97-AF65-F5344CB8AC3E}">
        <p14:creationId xmlns:p14="http://schemas.microsoft.com/office/powerpoint/2010/main" val="19274959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8313" y="333375"/>
            <a:ext cx="6858000" cy="550863"/>
          </a:xfrm>
        </p:spPr>
        <p:txBody>
          <a:bodyPr rtlCol="0"/>
          <a:lstStyle/>
          <a:p>
            <a:pPr eaLnBrk="1" hangingPunct="1">
              <a:defRPr/>
            </a:pPr>
            <a:r>
              <a:rPr lang="en-US" altLang="zh-CHS" sz="2400" dirty="0" smtClean="0">
                <a:solidFill>
                  <a:schemeClr val="tx1"/>
                </a:solidFill>
                <a:latin typeface="+mn-lt"/>
                <a:sym typeface="Calibri" pitchFamily="34" charset="0"/>
              </a:rPr>
              <a:t>Distributed Storage Model for EHR</a:t>
            </a:r>
            <a:endParaRPr lang="zh-CHS" altLang="en-US" sz="2400" dirty="0">
              <a:solidFill>
                <a:schemeClr val="tx1"/>
              </a:solidFill>
              <a:latin typeface="+mn-lt"/>
              <a:sym typeface="Calibri" pitchFamily="34" charset="0"/>
            </a:endParaRPr>
          </a:p>
        </p:txBody>
      </p:sp>
      <p:cxnSp>
        <p:nvCxnSpPr>
          <p:cNvPr id="4" name="直接连接符 3"/>
          <p:cNvCxnSpPr/>
          <p:nvPr/>
        </p:nvCxnSpPr>
        <p:spPr>
          <a:xfrm>
            <a:off x="539750" y="908050"/>
            <a:ext cx="7993063" cy="0"/>
          </a:xfrm>
          <a:prstGeom prst="line">
            <a:avLst/>
          </a:prstGeom>
          <a:ln w="19050" cmpd="sng">
            <a:solidFill>
              <a:srgbClr val="0070C0"/>
            </a:solidFill>
          </a:ln>
        </p:spPr>
        <p:style>
          <a:lnRef idx="1">
            <a:schemeClr val="accent1"/>
          </a:lnRef>
          <a:fillRef idx="0">
            <a:schemeClr val="accent1"/>
          </a:fillRef>
          <a:effectRef idx="0">
            <a:schemeClr val="accent1"/>
          </a:effectRef>
          <a:fontRef idx="minor">
            <a:schemeClr val="tx1"/>
          </a:fontRef>
        </p:style>
      </p:cxnSp>
      <p:graphicFrame>
        <p:nvGraphicFramePr>
          <p:cNvPr id="3" name="表格 2"/>
          <p:cNvGraphicFramePr>
            <a:graphicFrameLocks noGrp="1"/>
          </p:cNvGraphicFramePr>
          <p:nvPr/>
        </p:nvGraphicFramePr>
        <p:xfrm>
          <a:off x="2605088" y="1873250"/>
          <a:ext cx="4079876" cy="1854200"/>
        </p:xfrm>
        <a:graphic>
          <a:graphicData uri="http://schemas.openxmlformats.org/drawingml/2006/table">
            <a:tbl>
              <a:tblPr firstRow="1" bandRow="1">
                <a:tableStyleId>{5C22544A-7EE6-4342-B048-85BDC9FD1C3A}</a:tableStyleId>
              </a:tblPr>
              <a:tblGrid>
                <a:gridCol w="677350"/>
                <a:gridCol w="450123"/>
                <a:gridCol w="432059"/>
                <a:gridCol w="360049"/>
                <a:gridCol w="432059"/>
                <a:gridCol w="432059"/>
                <a:gridCol w="432059"/>
                <a:gridCol w="360049"/>
                <a:gridCol w="504069"/>
              </a:tblGrid>
              <a:tr h="370840">
                <a:tc rowSpan="2">
                  <a:txBody>
                    <a:bodyPr/>
                    <a:lstStyle/>
                    <a:p>
                      <a:endParaRPr lang="zh-CHS" altLang="en-US" dirty="0"/>
                    </a:p>
                  </a:txBody>
                  <a:tcPr marL="91442" marR="91442"/>
                </a:tc>
                <a:tc gridSpan="3">
                  <a:txBody>
                    <a:bodyPr/>
                    <a:lstStyle/>
                    <a:p>
                      <a:r>
                        <a:rPr lang="en-US" altLang="zh-CHS" sz="1800" b="0" i="1" kern="1200" dirty="0" smtClean="0">
                          <a:solidFill>
                            <a:schemeClr val="bg1"/>
                          </a:solidFill>
                          <a:latin typeface="+mn-lt"/>
                          <a:ea typeface="+mn-ea"/>
                          <a:cs typeface="+mn-cs"/>
                        </a:rPr>
                        <a:t>A01.01</a:t>
                      </a:r>
                      <a:endParaRPr lang="zh-CHS" altLang="en-US" sz="1800" b="0" i="1" kern="1200" dirty="0">
                        <a:solidFill>
                          <a:schemeClr val="bg1"/>
                        </a:solidFill>
                        <a:latin typeface="+mn-lt"/>
                        <a:ea typeface="+mn-ea"/>
                        <a:cs typeface="+mn-cs"/>
                      </a:endParaRPr>
                    </a:p>
                  </a:txBody>
                  <a:tcPr marL="91442" marR="91442"/>
                </a:tc>
                <a:tc hMerge="1">
                  <a:txBody>
                    <a:bodyPr/>
                    <a:lstStyle/>
                    <a:p>
                      <a:endParaRPr lang="zh-CHS" altLang="en-US" dirty="0"/>
                    </a:p>
                  </a:txBody>
                  <a:tcPr/>
                </a:tc>
                <a:tc hMerge="1">
                  <a:txBody>
                    <a:bodyPr/>
                    <a:lstStyle/>
                    <a:p>
                      <a:endParaRPr lang="zh-CHS" altLang="en-US" dirty="0"/>
                    </a:p>
                  </a:txBody>
                  <a:tcPr/>
                </a:tc>
                <a:tc>
                  <a:txBody>
                    <a:bodyPr/>
                    <a:lstStyle/>
                    <a:p>
                      <a:r>
                        <a:rPr lang="en-US" altLang="zh-CHS" b="0" dirty="0" smtClean="0">
                          <a:solidFill>
                            <a:schemeClr val="bg1"/>
                          </a:solidFill>
                        </a:rPr>
                        <a:t>…</a:t>
                      </a:r>
                      <a:endParaRPr lang="zh-CHS" altLang="en-US" b="0" dirty="0">
                        <a:solidFill>
                          <a:schemeClr val="bg1"/>
                        </a:solidFill>
                      </a:endParaRPr>
                    </a:p>
                  </a:txBody>
                  <a:tcPr marL="91442" marR="91442"/>
                </a:tc>
                <a:tc gridSpan="3">
                  <a:txBody>
                    <a:bodyPr/>
                    <a:lstStyle/>
                    <a:p>
                      <a:pPr marL="0" algn="l" defTabSz="914400" rtl="0" eaLnBrk="1" latinLnBrk="0" hangingPunct="1"/>
                      <a:r>
                        <a:rPr lang="en-US" altLang="zh-CHS" sz="1800" b="0" i="1" kern="1200" dirty="0" smtClean="0">
                          <a:solidFill>
                            <a:schemeClr val="bg1"/>
                          </a:solidFill>
                          <a:latin typeface="+mn-lt"/>
                          <a:ea typeface="+mn-ea"/>
                          <a:cs typeface="+mn-cs"/>
                        </a:rPr>
                        <a:t>B01.01</a:t>
                      </a:r>
                      <a:endParaRPr lang="zh-CHS" altLang="en-US" sz="1800" b="0" i="1" kern="1200" dirty="0">
                        <a:solidFill>
                          <a:schemeClr val="bg1"/>
                        </a:solidFill>
                        <a:latin typeface="+mn-lt"/>
                        <a:ea typeface="+mn-ea"/>
                        <a:cs typeface="+mn-cs"/>
                      </a:endParaRPr>
                    </a:p>
                  </a:txBody>
                  <a:tcPr marL="91442" marR="91442"/>
                </a:tc>
                <a:tc hMerge="1">
                  <a:txBody>
                    <a:bodyPr/>
                    <a:lstStyle/>
                    <a:p>
                      <a:endParaRPr lang="zh-CHS" altLang="en-US" dirty="0"/>
                    </a:p>
                  </a:txBody>
                  <a:tcPr/>
                </a:tc>
                <a:tc hMerge="1">
                  <a:txBody>
                    <a:bodyPr/>
                    <a:lstStyle/>
                    <a:p>
                      <a:endParaRPr lang="zh-CHS" altLang="en-US" dirty="0"/>
                    </a:p>
                  </a:txBody>
                  <a:tcPr/>
                </a:tc>
                <a:tc>
                  <a:txBody>
                    <a:bodyPr/>
                    <a:lstStyle/>
                    <a:p>
                      <a:r>
                        <a:rPr lang="en-US" altLang="zh-CHS" dirty="0" smtClean="0"/>
                        <a:t>…</a:t>
                      </a:r>
                      <a:endParaRPr lang="zh-CHS" altLang="en-US" dirty="0"/>
                    </a:p>
                  </a:txBody>
                  <a:tcPr marL="91442" marR="91442"/>
                </a:tc>
              </a:tr>
              <a:tr h="370840">
                <a:tc vMerge="1">
                  <a:txBody>
                    <a:bodyPr/>
                    <a:lstStyle/>
                    <a:p>
                      <a:pPr algn="ctr"/>
                      <a:endParaRPr lang="zh-CHS" altLang="en-US" i="1" dirty="0">
                        <a:latin typeface="+mn-lt"/>
                      </a:endParaRPr>
                    </a:p>
                  </a:txBody>
                  <a:tcPr anchor="ctr"/>
                </a:tc>
                <a:tc>
                  <a:txBody>
                    <a:bodyPr/>
                    <a:lstStyle/>
                    <a:p>
                      <a:pPr marL="0" algn="l" defTabSz="914400" rtl="0" eaLnBrk="1" latinLnBrk="0" hangingPunct="1"/>
                      <a:r>
                        <a:rPr lang="en-US" altLang="zh-CHS" sz="1800" b="0" i="1" kern="1200" dirty="0" smtClean="0">
                          <a:solidFill>
                            <a:schemeClr val="dk1"/>
                          </a:solidFill>
                          <a:latin typeface="+mn-lt"/>
                          <a:ea typeface="+mn-ea"/>
                          <a:cs typeface="+mn-cs"/>
                        </a:rPr>
                        <a:t>01</a:t>
                      </a:r>
                      <a:endParaRPr lang="zh-CHS" altLang="en-US" sz="1800" b="0" i="1" kern="1200" dirty="0">
                        <a:solidFill>
                          <a:schemeClr val="dk1"/>
                        </a:solidFill>
                        <a:latin typeface="+mn-lt"/>
                        <a:ea typeface="+mn-ea"/>
                        <a:cs typeface="+mn-cs"/>
                      </a:endParaRPr>
                    </a:p>
                  </a:txBody>
                  <a:tcPr marL="91442" marR="91442"/>
                </a:tc>
                <a:tc>
                  <a:txBody>
                    <a:bodyPr/>
                    <a:lstStyle/>
                    <a:p>
                      <a:pPr marL="0" algn="l" defTabSz="914400" rtl="0" eaLnBrk="1" latinLnBrk="0" hangingPunct="1"/>
                      <a:r>
                        <a:rPr lang="en-US" altLang="zh-CHS" sz="1800" b="0" i="1" kern="1200" dirty="0" smtClean="0">
                          <a:solidFill>
                            <a:schemeClr val="dk1"/>
                          </a:solidFill>
                          <a:latin typeface="+mn-lt"/>
                          <a:ea typeface="+mn-ea"/>
                          <a:cs typeface="+mn-cs"/>
                        </a:rPr>
                        <a:t>02</a:t>
                      </a:r>
                      <a:endParaRPr lang="zh-CHS" altLang="en-US" sz="1800" b="0" i="1" kern="1200" dirty="0">
                        <a:solidFill>
                          <a:schemeClr val="dk1"/>
                        </a:solidFill>
                        <a:latin typeface="+mn-lt"/>
                        <a:ea typeface="+mn-ea"/>
                        <a:cs typeface="+mn-cs"/>
                      </a:endParaRPr>
                    </a:p>
                  </a:txBody>
                  <a:tcPr marL="91442" marR="91442"/>
                </a:tc>
                <a:tc>
                  <a:txBody>
                    <a:bodyPr/>
                    <a:lstStyle/>
                    <a:p>
                      <a:pPr marL="0" algn="l" defTabSz="914400" rtl="0" eaLnBrk="1" latinLnBrk="0" hangingPunct="1"/>
                      <a:r>
                        <a:rPr lang="en-US" altLang="zh-CHS" sz="1800" b="0" i="1" kern="1200" dirty="0" smtClean="0">
                          <a:solidFill>
                            <a:schemeClr val="dk1"/>
                          </a:solidFill>
                          <a:latin typeface="+mn-lt"/>
                          <a:ea typeface="+mn-ea"/>
                          <a:cs typeface="+mn-cs"/>
                        </a:rPr>
                        <a:t>…</a:t>
                      </a:r>
                      <a:endParaRPr lang="zh-CHS" altLang="en-US" sz="1800" b="0" i="1" kern="1200" dirty="0">
                        <a:solidFill>
                          <a:schemeClr val="dk1"/>
                        </a:solidFill>
                        <a:latin typeface="+mn-lt"/>
                        <a:ea typeface="+mn-ea"/>
                        <a:cs typeface="+mn-cs"/>
                      </a:endParaRPr>
                    </a:p>
                  </a:txBody>
                  <a:tcPr marL="91442" marR="91442"/>
                </a:tc>
                <a:tc>
                  <a:txBody>
                    <a:bodyPr/>
                    <a:lstStyle/>
                    <a:p>
                      <a:r>
                        <a:rPr lang="en-US" altLang="zh-CHS" b="0" dirty="0" smtClean="0"/>
                        <a:t>…</a:t>
                      </a:r>
                      <a:endParaRPr lang="zh-CHS" altLang="en-US" b="0" dirty="0"/>
                    </a:p>
                  </a:txBody>
                  <a:tcPr marL="91442" marR="91442"/>
                </a:tc>
                <a:tc>
                  <a:txBody>
                    <a:bodyPr/>
                    <a:lstStyle/>
                    <a:p>
                      <a:pPr marL="0" algn="l" defTabSz="914400" rtl="0" eaLnBrk="1" latinLnBrk="0" hangingPunct="1"/>
                      <a:r>
                        <a:rPr lang="en-US" altLang="zh-CHS" sz="1800" b="0" i="1" kern="1200" dirty="0" smtClean="0">
                          <a:solidFill>
                            <a:schemeClr val="dk1"/>
                          </a:solidFill>
                          <a:latin typeface="+mn-lt"/>
                          <a:ea typeface="+mn-ea"/>
                          <a:cs typeface="+mn-cs"/>
                        </a:rPr>
                        <a:t>01</a:t>
                      </a:r>
                      <a:endParaRPr lang="zh-CHS" altLang="en-US" sz="1800" b="0" i="1" kern="1200" dirty="0">
                        <a:solidFill>
                          <a:schemeClr val="dk1"/>
                        </a:solidFill>
                        <a:latin typeface="+mn-lt"/>
                        <a:ea typeface="+mn-ea"/>
                        <a:cs typeface="+mn-cs"/>
                      </a:endParaRPr>
                    </a:p>
                  </a:txBody>
                  <a:tcPr marL="91442" marR="91442"/>
                </a:tc>
                <a:tc>
                  <a:txBody>
                    <a:bodyPr/>
                    <a:lstStyle/>
                    <a:p>
                      <a:pPr marL="0" algn="l" defTabSz="914400" rtl="0" eaLnBrk="1" latinLnBrk="0" hangingPunct="1"/>
                      <a:r>
                        <a:rPr lang="en-US" altLang="zh-CHS" sz="1800" b="0" i="1" kern="1200" dirty="0" smtClean="0">
                          <a:solidFill>
                            <a:schemeClr val="dk1"/>
                          </a:solidFill>
                          <a:latin typeface="+mn-lt"/>
                          <a:ea typeface="+mn-ea"/>
                          <a:cs typeface="+mn-cs"/>
                        </a:rPr>
                        <a:t>02</a:t>
                      </a:r>
                      <a:endParaRPr lang="zh-CHS" altLang="en-US" sz="1800" b="0" i="1" kern="1200" dirty="0">
                        <a:solidFill>
                          <a:schemeClr val="dk1"/>
                        </a:solidFill>
                        <a:latin typeface="+mn-lt"/>
                        <a:ea typeface="+mn-ea"/>
                        <a:cs typeface="+mn-cs"/>
                      </a:endParaRPr>
                    </a:p>
                  </a:txBody>
                  <a:tcPr marL="91442" marR="91442"/>
                </a:tc>
                <a:tc>
                  <a:txBody>
                    <a:bodyPr/>
                    <a:lstStyle/>
                    <a:p>
                      <a:pPr marL="0" algn="l" defTabSz="914400" rtl="0" eaLnBrk="1" latinLnBrk="0" hangingPunct="1"/>
                      <a:r>
                        <a:rPr lang="en-US" altLang="zh-CHS" sz="1800" b="0" i="1" kern="1200" dirty="0" smtClean="0">
                          <a:solidFill>
                            <a:schemeClr val="dk1"/>
                          </a:solidFill>
                          <a:latin typeface="+mn-lt"/>
                          <a:ea typeface="+mn-ea"/>
                          <a:cs typeface="+mn-cs"/>
                        </a:rPr>
                        <a:t>…</a:t>
                      </a:r>
                      <a:endParaRPr lang="zh-CHS" altLang="en-US" sz="1800" b="0" i="1" kern="1200" dirty="0">
                        <a:solidFill>
                          <a:schemeClr val="dk1"/>
                        </a:solidFill>
                        <a:latin typeface="+mn-lt"/>
                        <a:ea typeface="+mn-ea"/>
                        <a:cs typeface="+mn-cs"/>
                      </a:endParaRPr>
                    </a:p>
                  </a:txBody>
                  <a:tcPr marL="91442" marR="91442"/>
                </a:tc>
                <a:tc>
                  <a:txBody>
                    <a:bodyPr/>
                    <a:lstStyle/>
                    <a:p>
                      <a:r>
                        <a:rPr lang="en-US" altLang="zh-CHS" dirty="0" smtClean="0"/>
                        <a:t>…</a:t>
                      </a:r>
                      <a:endParaRPr lang="zh-CHS" altLang="en-US" dirty="0"/>
                    </a:p>
                  </a:txBody>
                  <a:tcPr marL="91442" marR="91442"/>
                </a:tc>
              </a:tr>
              <a:tr h="370840">
                <a:tc>
                  <a:txBody>
                    <a:bodyPr/>
                    <a:lstStyle/>
                    <a:p>
                      <a:pPr algn="ctr"/>
                      <a:r>
                        <a:rPr lang="en-US" altLang="zh-CHS" i="1" dirty="0" smtClean="0">
                          <a:latin typeface="+mn-lt"/>
                        </a:rPr>
                        <a:t>ID_1</a:t>
                      </a:r>
                      <a:endParaRPr lang="zh-CHS" altLang="en-US" i="1" dirty="0">
                        <a:latin typeface="+mn-lt"/>
                      </a:endParaRPr>
                    </a:p>
                  </a:txBody>
                  <a:tcPr marL="91442" marR="91442" anchor="ctr"/>
                </a:tc>
                <a:tc>
                  <a:txBody>
                    <a:bodyPr/>
                    <a:lstStyle/>
                    <a:p>
                      <a:endParaRPr lang="zh-CHS" altLang="en-US"/>
                    </a:p>
                  </a:txBody>
                  <a:tcPr marL="91442" marR="91442"/>
                </a:tc>
                <a:tc>
                  <a:txBody>
                    <a:bodyPr/>
                    <a:lstStyle/>
                    <a:p>
                      <a:endParaRPr lang="zh-CHS" altLang="en-US"/>
                    </a:p>
                  </a:txBody>
                  <a:tcPr marL="91442" marR="91442"/>
                </a:tc>
                <a:tc>
                  <a:txBody>
                    <a:bodyPr/>
                    <a:lstStyle/>
                    <a:p>
                      <a:endParaRPr lang="zh-CHS" altLang="en-US"/>
                    </a:p>
                  </a:txBody>
                  <a:tcPr marL="91442" marR="91442"/>
                </a:tc>
                <a:tc>
                  <a:txBody>
                    <a:bodyPr/>
                    <a:lstStyle/>
                    <a:p>
                      <a:endParaRPr lang="zh-CHS" altLang="en-US"/>
                    </a:p>
                  </a:txBody>
                  <a:tcPr marL="91442" marR="91442"/>
                </a:tc>
                <a:tc>
                  <a:txBody>
                    <a:bodyPr/>
                    <a:lstStyle/>
                    <a:p>
                      <a:endParaRPr lang="zh-CHS" altLang="en-US"/>
                    </a:p>
                  </a:txBody>
                  <a:tcPr marL="91442" marR="91442"/>
                </a:tc>
                <a:tc>
                  <a:txBody>
                    <a:bodyPr/>
                    <a:lstStyle/>
                    <a:p>
                      <a:endParaRPr lang="zh-CHS" altLang="en-US"/>
                    </a:p>
                  </a:txBody>
                  <a:tcPr marL="91442" marR="91442"/>
                </a:tc>
                <a:tc>
                  <a:txBody>
                    <a:bodyPr/>
                    <a:lstStyle/>
                    <a:p>
                      <a:endParaRPr lang="zh-CHS" altLang="en-US"/>
                    </a:p>
                  </a:txBody>
                  <a:tcPr marL="91442" marR="91442"/>
                </a:tc>
                <a:tc>
                  <a:txBody>
                    <a:bodyPr/>
                    <a:lstStyle/>
                    <a:p>
                      <a:endParaRPr lang="zh-CHS" altLang="en-US"/>
                    </a:p>
                  </a:txBody>
                  <a:tcPr marL="91442" marR="91442"/>
                </a:tc>
              </a:tr>
              <a:tr h="370840">
                <a:tc>
                  <a:txBody>
                    <a:bodyPr/>
                    <a:lstStyle/>
                    <a:p>
                      <a:pPr algn="ctr"/>
                      <a:r>
                        <a:rPr lang="en-US" altLang="zh-CHS" i="1" dirty="0" smtClean="0">
                          <a:latin typeface="+mn-lt"/>
                        </a:rPr>
                        <a:t>ID_2</a:t>
                      </a:r>
                      <a:endParaRPr lang="zh-CHS" altLang="en-US" i="1" dirty="0">
                        <a:latin typeface="+mn-lt"/>
                      </a:endParaRPr>
                    </a:p>
                  </a:txBody>
                  <a:tcPr marL="91442" marR="91442" anchor="ctr"/>
                </a:tc>
                <a:tc>
                  <a:txBody>
                    <a:bodyPr/>
                    <a:lstStyle/>
                    <a:p>
                      <a:endParaRPr lang="zh-CHS" altLang="en-US"/>
                    </a:p>
                  </a:txBody>
                  <a:tcPr marL="91442" marR="91442"/>
                </a:tc>
                <a:tc>
                  <a:txBody>
                    <a:bodyPr/>
                    <a:lstStyle/>
                    <a:p>
                      <a:endParaRPr lang="zh-CHS" altLang="en-US"/>
                    </a:p>
                  </a:txBody>
                  <a:tcPr marL="91442" marR="91442"/>
                </a:tc>
                <a:tc>
                  <a:txBody>
                    <a:bodyPr/>
                    <a:lstStyle/>
                    <a:p>
                      <a:endParaRPr lang="zh-CHS" altLang="en-US"/>
                    </a:p>
                  </a:txBody>
                  <a:tcPr marL="91442" marR="91442"/>
                </a:tc>
                <a:tc>
                  <a:txBody>
                    <a:bodyPr/>
                    <a:lstStyle/>
                    <a:p>
                      <a:endParaRPr lang="zh-CHS" altLang="en-US"/>
                    </a:p>
                  </a:txBody>
                  <a:tcPr marL="91442" marR="91442"/>
                </a:tc>
                <a:tc>
                  <a:txBody>
                    <a:bodyPr/>
                    <a:lstStyle/>
                    <a:p>
                      <a:endParaRPr lang="zh-CHS" altLang="en-US"/>
                    </a:p>
                  </a:txBody>
                  <a:tcPr marL="91442" marR="91442"/>
                </a:tc>
                <a:tc>
                  <a:txBody>
                    <a:bodyPr/>
                    <a:lstStyle/>
                    <a:p>
                      <a:endParaRPr lang="zh-CHS" altLang="en-US"/>
                    </a:p>
                  </a:txBody>
                  <a:tcPr marL="91442" marR="91442"/>
                </a:tc>
                <a:tc>
                  <a:txBody>
                    <a:bodyPr/>
                    <a:lstStyle/>
                    <a:p>
                      <a:endParaRPr lang="zh-CHS" altLang="en-US"/>
                    </a:p>
                  </a:txBody>
                  <a:tcPr marL="91442" marR="91442"/>
                </a:tc>
                <a:tc>
                  <a:txBody>
                    <a:bodyPr/>
                    <a:lstStyle/>
                    <a:p>
                      <a:endParaRPr lang="en-US" altLang="zh-CHS" dirty="0" smtClean="0"/>
                    </a:p>
                  </a:txBody>
                  <a:tcPr marL="91442" marR="91442"/>
                </a:tc>
              </a:tr>
              <a:tr h="370840">
                <a:tc>
                  <a:txBody>
                    <a:bodyPr/>
                    <a:lstStyle/>
                    <a:p>
                      <a:pPr algn="ctr"/>
                      <a:r>
                        <a:rPr lang="en-US" altLang="zh-CHS" i="1" dirty="0" smtClean="0">
                          <a:latin typeface="+mn-lt"/>
                        </a:rPr>
                        <a:t>…</a:t>
                      </a:r>
                      <a:endParaRPr lang="zh-CHS" altLang="en-US" i="1" dirty="0">
                        <a:latin typeface="+mn-lt"/>
                      </a:endParaRPr>
                    </a:p>
                  </a:txBody>
                  <a:tcPr marL="91442" marR="91442" anchor="ctr"/>
                </a:tc>
                <a:tc>
                  <a:txBody>
                    <a:bodyPr/>
                    <a:lstStyle/>
                    <a:p>
                      <a:endParaRPr lang="zh-CHS" altLang="en-US"/>
                    </a:p>
                  </a:txBody>
                  <a:tcPr marL="91442" marR="91442"/>
                </a:tc>
                <a:tc>
                  <a:txBody>
                    <a:bodyPr/>
                    <a:lstStyle/>
                    <a:p>
                      <a:endParaRPr lang="zh-CHS" altLang="en-US"/>
                    </a:p>
                  </a:txBody>
                  <a:tcPr marL="91442" marR="91442"/>
                </a:tc>
                <a:tc>
                  <a:txBody>
                    <a:bodyPr/>
                    <a:lstStyle/>
                    <a:p>
                      <a:endParaRPr lang="zh-CHS" altLang="en-US"/>
                    </a:p>
                  </a:txBody>
                  <a:tcPr marL="91442" marR="91442"/>
                </a:tc>
                <a:tc>
                  <a:txBody>
                    <a:bodyPr/>
                    <a:lstStyle/>
                    <a:p>
                      <a:endParaRPr lang="zh-CHS" altLang="en-US"/>
                    </a:p>
                  </a:txBody>
                  <a:tcPr marL="91442" marR="91442"/>
                </a:tc>
                <a:tc>
                  <a:txBody>
                    <a:bodyPr/>
                    <a:lstStyle/>
                    <a:p>
                      <a:endParaRPr lang="zh-CHS" altLang="en-US"/>
                    </a:p>
                  </a:txBody>
                  <a:tcPr marL="91442" marR="91442"/>
                </a:tc>
                <a:tc>
                  <a:txBody>
                    <a:bodyPr/>
                    <a:lstStyle/>
                    <a:p>
                      <a:endParaRPr lang="zh-CHS" altLang="en-US"/>
                    </a:p>
                  </a:txBody>
                  <a:tcPr marL="91442" marR="91442"/>
                </a:tc>
                <a:tc>
                  <a:txBody>
                    <a:bodyPr/>
                    <a:lstStyle/>
                    <a:p>
                      <a:endParaRPr lang="zh-CHS" altLang="en-US"/>
                    </a:p>
                  </a:txBody>
                  <a:tcPr marL="91442" marR="91442"/>
                </a:tc>
                <a:tc>
                  <a:txBody>
                    <a:bodyPr/>
                    <a:lstStyle/>
                    <a:p>
                      <a:endParaRPr lang="en-US" altLang="zh-CHS" dirty="0" smtClean="0"/>
                    </a:p>
                  </a:txBody>
                  <a:tcPr marL="91442" marR="91442"/>
                </a:tc>
              </a:tr>
            </a:tbl>
          </a:graphicData>
        </a:graphic>
      </p:graphicFrame>
      <p:sp>
        <p:nvSpPr>
          <p:cNvPr id="5" name="左大括号 4"/>
          <p:cNvSpPr/>
          <p:nvPr/>
        </p:nvSpPr>
        <p:spPr>
          <a:xfrm>
            <a:off x="2324100" y="2632075"/>
            <a:ext cx="185738" cy="1084263"/>
          </a:xfrm>
          <a:prstGeom prst="leftBrace">
            <a:avLst/>
          </a:prstGeom>
          <a:noFill/>
          <a:ln w="19050">
            <a:solidFill>
              <a:schemeClr val="accent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HS" altLang="en-US"/>
          </a:p>
        </p:txBody>
      </p:sp>
      <p:sp>
        <p:nvSpPr>
          <p:cNvPr id="50241" name="文本框 5"/>
          <p:cNvSpPr txBox="1">
            <a:spLocks noChangeArrowheads="1"/>
          </p:cNvSpPr>
          <p:nvPr/>
        </p:nvSpPr>
        <p:spPr bwMode="auto">
          <a:xfrm>
            <a:off x="1417638" y="2916238"/>
            <a:ext cx="9064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r>
              <a:rPr lang="en-US" altLang="zh-CHS" i="1"/>
              <a:t>Rowkey</a:t>
            </a:r>
            <a:endParaRPr lang="zh-CHS" altLang="en-US" i="1"/>
          </a:p>
        </p:txBody>
      </p:sp>
      <p:sp>
        <p:nvSpPr>
          <p:cNvPr id="50242" name="文本框 6"/>
          <p:cNvSpPr txBox="1">
            <a:spLocks noChangeArrowheads="1"/>
          </p:cNvSpPr>
          <p:nvPr/>
        </p:nvSpPr>
        <p:spPr bwMode="auto">
          <a:xfrm>
            <a:off x="3851275" y="1112838"/>
            <a:ext cx="1963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r>
              <a:rPr lang="en-US" altLang="zh-CHS"/>
              <a:t>Column family (32)</a:t>
            </a:r>
            <a:endParaRPr lang="zh-CHS" altLang="en-US"/>
          </a:p>
        </p:txBody>
      </p:sp>
      <p:sp>
        <p:nvSpPr>
          <p:cNvPr id="8" name="左大括号 7"/>
          <p:cNvSpPr/>
          <p:nvPr/>
        </p:nvSpPr>
        <p:spPr>
          <a:xfrm rot="5400000">
            <a:off x="4674394" y="646907"/>
            <a:ext cx="225425" cy="1944687"/>
          </a:xfrm>
          <a:prstGeom prst="leftBrace">
            <a:avLst/>
          </a:prstGeom>
          <a:noFill/>
          <a:ln w="19050">
            <a:solidFill>
              <a:schemeClr val="accent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HS" altLang="en-US"/>
          </a:p>
        </p:txBody>
      </p:sp>
      <p:sp>
        <p:nvSpPr>
          <p:cNvPr id="9" name="右大括号 8"/>
          <p:cNvSpPr/>
          <p:nvPr/>
        </p:nvSpPr>
        <p:spPr>
          <a:xfrm>
            <a:off x="6757988" y="2276475"/>
            <a:ext cx="142875" cy="331788"/>
          </a:xfrm>
          <a:prstGeom prst="rightBrace">
            <a:avLst/>
          </a:prstGeom>
          <a:noFill/>
          <a:ln w="19050">
            <a:solidFill>
              <a:schemeClr val="accent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HS" altLang="en-US"/>
          </a:p>
        </p:txBody>
      </p:sp>
      <p:sp>
        <p:nvSpPr>
          <p:cNvPr id="50245" name="文本框 104"/>
          <p:cNvSpPr txBox="1">
            <a:spLocks noChangeArrowheads="1"/>
          </p:cNvSpPr>
          <p:nvPr/>
        </p:nvSpPr>
        <p:spPr bwMode="auto">
          <a:xfrm>
            <a:off x="6900863" y="2238375"/>
            <a:ext cx="911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r>
              <a:rPr lang="en-US" altLang="zh-CHS"/>
              <a:t>Column</a:t>
            </a:r>
            <a:endParaRPr lang="zh-CHS" altLang="en-US"/>
          </a:p>
        </p:txBody>
      </p:sp>
      <p:sp>
        <p:nvSpPr>
          <p:cNvPr id="10" name="文本框 9"/>
          <p:cNvSpPr txBox="1"/>
          <p:nvPr/>
        </p:nvSpPr>
        <p:spPr>
          <a:xfrm>
            <a:off x="539750" y="3995738"/>
            <a:ext cx="8424863" cy="585787"/>
          </a:xfrm>
          <a:prstGeom prst="rect">
            <a:avLst/>
          </a:prstGeom>
          <a:noFill/>
        </p:spPr>
        <p:txBody>
          <a:bodyPr>
            <a:spAutoFit/>
          </a:bodyPr>
          <a:lstStyle/>
          <a:p>
            <a:pPr marL="285750" indent="-285750" eaLnBrk="1" hangingPunct="1">
              <a:buFont typeface="Arial" panose="020B0604020202020204" pitchFamily="34" charset="0"/>
              <a:buChar char="•"/>
              <a:defRPr/>
            </a:pPr>
            <a:r>
              <a:rPr lang="en-US" altLang="zh-CHS" sz="1600" dirty="0">
                <a:solidFill>
                  <a:schemeClr val="tx1">
                    <a:lumMod val="65000"/>
                    <a:lumOff val="35000"/>
                  </a:schemeClr>
                </a:solidFill>
                <a:latin typeface="Georgia" pitchFamily="18" charset="0"/>
                <a:ea typeface="Tahoma" pitchFamily="34" charset="0"/>
                <a:cs typeface="Courier New" pitchFamily="49" charset="0"/>
              </a:rPr>
              <a:t>Dataset identifier is used to represent a column family, in the form of</a:t>
            </a:r>
          </a:p>
          <a:p>
            <a:pPr eaLnBrk="1" hangingPunct="1">
              <a:defRPr/>
            </a:pPr>
            <a:r>
              <a:rPr lang="en-US" altLang="zh-CHS" sz="1600" dirty="0">
                <a:solidFill>
                  <a:schemeClr val="tx1">
                    <a:lumMod val="65000"/>
                    <a:lumOff val="35000"/>
                  </a:schemeClr>
                </a:solidFill>
                <a:latin typeface="Georgia" pitchFamily="18" charset="0"/>
                <a:ea typeface="Tahoma" pitchFamily="34" charset="0"/>
                <a:cs typeface="Courier New" pitchFamily="49" charset="0"/>
              </a:rPr>
              <a:t>      </a:t>
            </a:r>
            <a:r>
              <a:rPr lang="en-US" altLang="zh-CHS" sz="1400" dirty="0">
                <a:solidFill>
                  <a:schemeClr val="tx1">
                    <a:lumMod val="65000"/>
                    <a:lumOff val="35000"/>
                  </a:schemeClr>
                </a:solidFill>
                <a:latin typeface="Georgia" pitchFamily="18" charset="0"/>
                <a:ea typeface="Tahoma" pitchFamily="34" charset="0"/>
                <a:cs typeface="Courier New" pitchFamily="49" charset="0"/>
              </a:rPr>
              <a:t>&lt;first-class category code&gt; + &lt;second-class category code&gt; + &lt;.dataset standard Serial Number&gt;</a:t>
            </a:r>
          </a:p>
        </p:txBody>
      </p:sp>
      <p:sp>
        <p:nvSpPr>
          <p:cNvPr id="50247" name="文本框 10"/>
          <p:cNvSpPr txBox="1">
            <a:spLocks noChangeArrowheads="1"/>
          </p:cNvSpPr>
          <p:nvPr/>
        </p:nvSpPr>
        <p:spPr bwMode="auto">
          <a:xfrm>
            <a:off x="601663" y="4673600"/>
            <a:ext cx="836612" cy="368300"/>
          </a:xfrm>
          <a:prstGeom prst="rect">
            <a:avLst/>
          </a:prstGeom>
          <a:solidFill>
            <a:srgbClr val="9966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r>
              <a:rPr lang="en-US" altLang="zh-CHS">
                <a:solidFill>
                  <a:schemeClr val="bg1"/>
                </a:solidFill>
              </a:rPr>
              <a:t>B01.01</a:t>
            </a:r>
            <a:endParaRPr lang="zh-CHS" altLang="en-US">
              <a:solidFill>
                <a:schemeClr val="bg1"/>
              </a:solidFill>
            </a:endParaRPr>
          </a:p>
        </p:txBody>
      </p:sp>
      <p:sp>
        <p:nvSpPr>
          <p:cNvPr id="50248" name="文本框 11"/>
          <p:cNvSpPr txBox="1">
            <a:spLocks noChangeArrowheads="1"/>
          </p:cNvSpPr>
          <p:nvPr/>
        </p:nvSpPr>
        <p:spPr bwMode="auto">
          <a:xfrm>
            <a:off x="1549400" y="4703763"/>
            <a:ext cx="64055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r>
              <a:rPr lang="en-US" altLang="zh-CHS" sz="1400" i="1"/>
              <a:t>Means &lt;public health(B)&gt; + &lt;children’s health(01)&gt; + &lt;medical certificate of birth(01)&gt;</a:t>
            </a:r>
            <a:endParaRPr lang="zh-CHS" altLang="en-US" sz="1400" i="1"/>
          </a:p>
        </p:txBody>
      </p:sp>
      <p:sp>
        <p:nvSpPr>
          <p:cNvPr id="13" name="文本框 12"/>
          <p:cNvSpPr txBox="1"/>
          <p:nvPr/>
        </p:nvSpPr>
        <p:spPr>
          <a:xfrm>
            <a:off x="539750" y="5173663"/>
            <a:ext cx="6521450" cy="338137"/>
          </a:xfrm>
          <a:prstGeom prst="rect">
            <a:avLst/>
          </a:prstGeom>
          <a:noFill/>
        </p:spPr>
        <p:txBody>
          <a:bodyPr wrap="none">
            <a:spAutoFit/>
          </a:bodyPr>
          <a:lstStyle/>
          <a:p>
            <a:pPr marL="285750" indent="-285750" eaLnBrk="1" hangingPunct="1">
              <a:buFont typeface="Arial" panose="020B0604020202020204" pitchFamily="34" charset="0"/>
              <a:buChar char="•"/>
              <a:defRPr/>
            </a:pPr>
            <a:r>
              <a:rPr lang="en-US" altLang="zh-CHS" sz="1600" dirty="0">
                <a:solidFill>
                  <a:schemeClr val="tx1">
                    <a:lumMod val="65000"/>
                    <a:lumOff val="35000"/>
                  </a:schemeClr>
                </a:solidFill>
                <a:latin typeface="Georgia" pitchFamily="18" charset="0"/>
                <a:ea typeface="Tahoma" pitchFamily="34" charset="0"/>
                <a:cs typeface="Courier New" pitchFamily="49" charset="0"/>
              </a:rPr>
              <a:t>Column is expressed in the form of &lt;column family&gt; + &lt;.Number&gt;</a:t>
            </a:r>
            <a:endParaRPr lang="zh-CHS" altLang="en-US" sz="1600" dirty="0">
              <a:solidFill>
                <a:schemeClr val="tx1">
                  <a:lumMod val="65000"/>
                  <a:lumOff val="35000"/>
                </a:schemeClr>
              </a:solidFill>
              <a:latin typeface="Georgia" pitchFamily="18" charset="0"/>
              <a:ea typeface="Tahoma" pitchFamily="34" charset="0"/>
              <a:cs typeface="Courier New" pitchFamily="49" charset="0"/>
            </a:endParaRPr>
          </a:p>
        </p:txBody>
      </p:sp>
      <p:sp>
        <p:nvSpPr>
          <p:cNvPr id="50250" name="文本框 122"/>
          <p:cNvSpPr txBox="1">
            <a:spLocks noChangeArrowheads="1"/>
          </p:cNvSpPr>
          <p:nvPr/>
        </p:nvSpPr>
        <p:spPr bwMode="auto">
          <a:xfrm>
            <a:off x="611188" y="5580063"/>
            <a:ext cx="1127125" cy="369887"/>
          </a:xfrm>
          <a:prstGeom prst="rect">
            <a:avLst/>
          </a:prstGeom>
          <a:solidFill>
            <a:srgbClr val="9966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r>
              <a:rPr lang="en-US" altLang="zh-CHS">
                <a:solidFill>
                  <a:schemeClr val="bg1"/>
                </a:solidFill>
              </a:rPr>
              <a:t>B01.01.01</a:t>
            </a:r>
            <a:endParaRPr lang="zh-CHS" altLang="en-US">
              <a:solidFill>
                <a:schemeClr val="bg1"/>
              </a:solidFill>
            </a:endParaRPr>
          </a:p>
        </p:txBody>
      </p:sp>
      <p:sp>
        <p:nvSpPr>
          <p:cNvPr id="50251" name="文本框 123"/>
          <p:cNvSpPr txBox="1">
            <a:spLocks noChangeArrowheads="1"/>
          </p:cNvSpPr>
          <p:nvPr/>
        </p:nvSpPr>
        <p:spPr bwMode="auto">
          <a:xfrm>
            <a:off x="1870075" y="5502275"/>
            <a:ext cx="64865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r>
              <a:rPr lang="en-US" altLang="zh-CHS" sz="1400" i="1"/>
              <a:t>Means &lt;public health(B)&gt; + &lt;children’s health(01)&gt; + &lt;medical certificate of birth(01)&gt; </a:t>
            </a:r>
          </a:p>
          <a:p>
            <a:pPr eaLnBrk="1" hangingPunct="1"/>
            <a:r>
              <a:rPr lang="en-US" altLang="zh-CHS" sz="1400" i="1"/>
              <a:t>+ &lt;neonatal sex(01)&gt;</a:t>
            </a:r>
            <a:endParaRPr lang="zh-CHS" altLang="en-US" sz="1400" i="1"/>
          </a:p>
        </p:txBody>
      </p:sp>
      <p:sp>
        <p:nvSpPr>
          <p:cNvPr id="6" name="日期占位符 5"/>
          <p:cNvSpPr>
            <a:spLocks noGrp="1"/>
          </p:cNvSpPr>
          <p:nvPr>
            <p:ph type="dt" sz="half" idx="10"/>
          </p:nvPr>
        </p:nvSpPr>
        <p:spPr/>
        <p:txBody>
          <a:bodyPr/>
          <a:lstStyle/>
          <a:p>
            <a:pPr>
              <a:defRPr/>
            </a:pPr>
            <a:fld id="{8008B3F9-3DE3-AF44-B3D1-B729870E0C17}" type="datetime1">
              <a:rPr lang="zh-CHS" altLang="en-US" smtClean="0"/>
              <a:t>15/5/6</a:t>
            </a:fld>
            <a:endParaRPr lang="en-US" altLang="zh-CHS"/>
          </a:p>
        </p:txBody>
      </p:sp>
      <p:sp>
        <p:nvSpPr>
          <p:cNvPr id="7" name="幻灯片编号占位符 6"/>
          <p:cNvSpPr>
            <a:spLocks noGrp="1"/>
          </p:cNvSpPr>
          <p:nvPr>
            <p:ph type="sldNum" sz="quarter" idx="12"/>
          </p:nvPr>
        </p:nvSpPr>
        <p:spPr/>
        <p:txBody>
          <a:bodyPr/>
          <a:lstStyle/>
          <a:p>
            <a:fld id="{C73A8C92-5225-624A-981C-988E0DFED375}" type="slidenum">
              <a:rPr lang="en-US" altLang="zh-CHS" smtClean="0"/>
              <a:pPr/>
              <a:t>18</a:t>
            </a:fld>
            <a:endParaRPr lang="en-US" altLang="zh-CHS"/>
          </a:p>
        </p:txBody>
      </p:sp>
    </p:spTree>
    <p:extLst>
      <p:ext uri="{BB962C8B-B14F-4D97-AF65-F5344CB8AC3E}">
        <p14:creationId xmlns:p14="http://schemas.microsoft.com/office/powerpoint/2010/main" val="8821603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8313" y="333375"/>
            <a:ext cx="6858000" cy="550863"/>
          </a:xfrm>
        </p:spPr>
        <p:txBody>
          <a:bodyPr rtlCol="0"/>
          <a:lstStyle/>
          <a:p>
            <a:pPr eaLnBrk="1" hangingPunct="1">
              <a:defRPr/>
            </a:pPr>
            <a:r>
              <a:rPr lang="en-US" altLang="zh-CHS" sz="2400" dirty="0" smtClean="0">
                <a:solidFill>
                  <a:schemeClr val="tx1"/>
                </a:solidFill>
                <a:latin typeface="+mn-lt"/>
                <a:sym typeface="Calibri" pitchFamily="34" charset="0"/>
              </a:rPr>
              <a:t>Distributed Storage Model for EHR</a:t>
            </a:r>
            <a:endParaRPr lang="zh-CHS" altLang="en-US" sz="2400" dirty="0">
              <a:solidFill>
                <a:schemeClr val="tx1"/>
              </a:solidFill>
              <a:latin typeface="+mn-lt"/>
              <a:sym typeface="Calibri" pitchFamily="34" charset="0"/>
            </a:endParaRPr>
          </a:p>
        </p:txBody>
      </p:sp>
      <p:cxnSp>
        <p:nvCxnSpPr>
          <p:cNvPr id="4" name="直接连接符 3"/>
          <p:cNvCxnSpPr/>
          <p:nvPr/>
        </p:nvCxnSpPr>
        <p:spPr>
          <a:xfrm>
            <a:off x="539750" y="908050"/>
            <a:ext cx="7993063" cy="0"/>
          </a:xfrm>
          <a:prstGeom prst="line">
            <a:avLst/>
          </a:prstGeom>
          <a:ln w="19050" cmpd="sng">
            <a:solidFill>
              <a:srgbClr val="0070C0"/>
            </a:solidFill>
          </a:ln>
        </p:spPr>
        <p:style>
          <a:lnRef idx="1">
            <a:schemeClr val="accent1"/>
          </a:lnRef>
          <a:fillRef idx="0">
            <a:schemeClr val="accent1"/>
          </a:fillRef>
          <a:effectRef idx="0">
            <a:schemeClr val="accent1"/>
          </a:effectRef>
          <a:fontRef idx="minor">
            <a:schemeClr val="tx1"/>
          </a:fontRef>
        </p:style>
      </p:cxnSp>
      <p:graphicFrame>
        <p:nvGraphicFramePr>
          <p:cNvPr id="3" name="表格 2"/>
          <p:cNvGraphicFramePr>
            <a:graphicFrameLocks noGrp="1"/>
          </p:cNvGraphicFramePr>
          <p:nvPr/>
        </p:nvGraphicFramePr>
        <p:xfrm>
          <a:off x="1619250" y="1854200"/>
          <a:ext cx="5351462" cy="1854200"/>
        </p:xfrm>
        <a:graphic>
          <a:graphicData uri="http://schemas.openxmlformats.org/drawingml/2006/table">
            <a:tbl>
              <a:tblPr firstRow="1" bandRow="1">
                <a:tableStyleId>{5C22544A-7EE6-4342-B048-85BDC9FD1C3A}</a:tableStyleId>
              </a:tblPr>
              <a:tblGrid>
                <a:gridCol w="674377"/>
                <a:gridCol w="448146"/>
                <a:gridCol w="430161"/>
                <a:gridCol w="358468"/>
                <a:gridCol w="430161"/>
                <a:gridCol w="430161"/>
                <a:gridCol w="430161"/>
                <a:gridCol w="358468"/>
                <a:gridCol w="383711"/>
                <a:gridCol w="449349"/>
                <a:gridCol w="432115"/>
                <a:gridCol w="526184"/>
              </a:tblGrid>
              <a:tr h="370840">
                <a:tc rowSpan="2">
                  <a:txBody>
                    <a:bodyPr/>
                    <a:lstStyle/>
                    <a:p>
                      <a:endParaRPr lang="zh-CHS" altLang="en-US" dirty="0"/>
                    </a:p>
                  </a:txBody>
                  <a:tcPr marL="91454" marR="91454"/>
                </a:tc>
                <a:tc gridSpan="3">
                  <a:txBody>
                    <a:bodyPr/>
                    <a:lstStyle/>
                    <a:p>
                      <a:r>
                        <a:rPr lang="en-US" altLang="zh-CHS" sz="1800" b="0" i="1" kern="1200" dirty="0" smtClean="0">
                          <a:solidFill>
                            <a:schemeClr val="bg1"/>
                          </a:solidFill>
                          <a:latin typeface="+mn-lt"/>
                          <a:ea typeface="+mn-ea"/>
                          <a:cs typeface="+mn-cs"/>
                        </a:rPr>
                        <a:t>A01.01</a:t>
                      </a:r>
                      <a:endParaRPr lang="zh-CHS" altLang="en-US" sz="1800" b="0" i="1" kern="1200" dirty="0">
                        <a:solidFill>
                          <a:schemeClr val="bg1"/>
                        </a:solidFill>
                        <a:latin typeface="+mn-lt"/>
                        <a:ea typeface="+mn-ea"/>
                        <a:cs typeface="+mn-cs"/>
                      </a:endParaRPr>
                    </a:p>
                  </a:txBody>
                  <a:tcPr marL="91454" marR="91454"/>
                </a:tc>
                <a:tc hMerge="1">
                  <a:txBody>
                    <a:bodyPr/>
                    <a:lstStyle/>
                    <a:p>
                      <a:endParaRPr lang="zh-CHS" altLang="en-US" dirty="0"/>
                    </a:p>
                  </a:txBody>
                  <a:tcPr/>
                </a:tc>
                <a:tc hMerge="1">
                  <a:txBody>
                    <a:bodyPr/>
                    <a:lstStyle/>
                    <a:p>
                      <a:endParaRPr lang="zh-CHS" altLang="en-US" dirty="0"/>
                    </a:p>
                  </a:txBody>
                  <a:tcPr/>
                </a:tc>
                <a:tc>
                  <a:txBody>
                    <a:bodyPr/>
                    <a:lstStyle/>
                    <a:p>
                      <a:r>
                        <a:rPr lang="en-US" altLang="zh-CHS" b="0" dirty="0" smtClean="0">
                          <a:solidFill>
                            <a:schemeClr val="bg1"/>
                          </a:solidFill>
                        </a:rPr>
                        <a:t>…</a:t>
                      </a:r>
                      <a:endParaRPr lang="zh-CHS" altLang="en-US" b="0" dirty="0">
                        <a:solidFill>
                          <a:schemeClr val="bg1"/>
                        </a:solidFill>
                      </a:endParaRPr>
                    </a:p>
                  </a:txBody>
                  <a:tcPr marL="91454" marR="91454"/>
                </a:tc>
                <a:tc gridSpan="3">
                  <a:txBody>
                    <a:bodyPr/>
                    <a:lstStyle/>
                    <a:p>
                      <a:pPr marL="0" algn="l" defTabSz="914400" rtl="0" eaLnBrk="1" latinLnBrk="0" hangingPunct="1"/>
                      <a:r>
                        <a:rPr lang="en-US" altLang="zh-CHS" sz="1800" b="0" i="1" kern="1200" dirty="0" smtClean="0">
                          <a:solidFill>
                            <a:schemeClr val="bg1"/>
                          </a:solidFill>
                          <a:latin typeface="+mn-lt"/>
                          <a:ea typeface="+mn-ea"/>
                          <a:cs typeface="+mn-cs"/>
                        </a:rPr>
                        <a:t>B02.01</a:t>
                      </a:r>
                      <a:endParaRPr lang="zh-CHS" altLang="en-US" sz="1800" b="0" i="1" kern="1200" dirty="0">
                        <a:solidFill>
                          <a:schemeClr val="bg1"/>
                        </a:solidFill>
                        <a:latin typeface="+mn-lt"/>
                        <a:ea typeface="+mn-ea"/>
                        <a:cs typeface="+mn-cs"/>
                      </a:endParaRPr>
                    </a:p>
                  </a:txBody>
                  <a:tcPr marL="91454" marR="91454"/>
                </a:tc>
                <a:tc hMerge="1">
                  <a:txBody>
                    <a:bodyPr/>
                    <a:lstStyle/>
                    <a:p>
                      <a:endParaRPr lang="zh-CHS" altLang="en-US" dirty="0"/>
                    </a:p>
                  </a:txBody>
                  <a:tcPr/>
                </a:tc>
                <a:tc hMerge="1">
                  <a:txBody>
                    <a:bodyPr/>
                    <a:lstStyle/>
                    <a:p>
                      <a:endParaRPr lang="zh-CHS" altLang="en-US" dirty="0"/>
                    </a:p>
                  </a:txBody>
                  <a:tcPr/>
                </a:tc>
                <a:tc>
                  <a:txBody>
                    <a:bodyPr/>
                    <a:lstStyle/>
                    <a:p>
                      <a:r>
                        <a:rPr lang="en-US" altLang="zh-CHS" dirty="0" smtClean="0"/>
                        <a:t>…</a:t>
                      </a:r>
                      <a:endParaRPr lang="zh-CHS" altLang="en-US" dirty="0"/>
                    </a:p>
                  </a:txBody>
                  <a:tcPr marL="91454" marR="91454"/>
                </a:tc>
                <a:tc gridSpan="3">
                  <a:txBody>
                    <a:bodyPr/>
                    <a:lstStyle/>
                    <a:p>
                      <a:r>
                        <a:rPr lang="en-US" altLang="zh-CHS" sz="1800" b="0" i="1" kern="1200" dirty="0" smtClean="0">
                          <a:solidFill>
                            <a:schemeClr val="bg1"/>
                          </a:solidFill>
                          <a:latin typeface="+mn-lt"/>
                          <a:ea typeface="+mn-ea"/>
                          <a:cs typeface="+mn-cs"/>
                        </a:rPr>
                        <a:t>B02.06</a:t>
                      </a:r>
                      <a:endParaRPr lang="zh-CHS" altLang="en-US" sz="1800" b="0" i="1" kern="1200" dirty="0">
                        <a:solidFill>
                          <a:schemeClr val="bg1"/>
                        </a:solidFill>
                        <a:latin typeface="+mn-lt"/>
                        <a:ea typeface="+mn-ea"/>
                        <a:cs typeface="+mn-cs"/>
                      </a:endParaRPr>
                    </a:p>
                  </a:txBody>
                  <a:tcPr marL="91454" marR="91454"/>
                </a:tc>
                <a:tc hMerge="1">
                  <a:txBody>
                    <a:bodyPr/>
                    <a:lstStyle/>
                    <a:p>
                      <a:endParaRPr lang="zh-CHS" altLang="en-US" dirty="0"/>
                    </a:p>
                  </a:txBody>
                  <a:tcPr/>
                </a:tc>
                <a:tc hMerge="1">
                  <a:txBody>
                    <a:bodyPr/>
                    <a:lstStyle/>
                    <a:p>
                      <a:endParaRPr lang="zh-CHS" altLang="en-US" dirty="0"/>
                    </a:p>
                  </a:txBody>
                  <a:tcPr/>
                </a:tc>
              </a:tr>
              <a:tr h="370840">
                <a:tc vMerge="1">
                  <a:txBody>
                    <a:bodyPr/>
                    <a:lstStyle/>
                    <a:p>
                      <a:pPr algn="ctr"/>
                      <a:endParaRPr lang="zh-CHS" altLang="en-US" i="1" dirty="0">
                        <a:latin typeface="+mn-lt"/>
                      </a:endParaRPr>
                    </a:p>
                  </a:txBody>
                  <a:tcPr anchor="ctr"/>
                </a:tc>
                <a:tc>
                  <a:txBody>
                    <a:bodyPr/>
                    <a:lstStyle/>
                    <a:p>
                      <a:pPr marL="0" algn="l" defTabSz="914400" rtl="0" eaLnBrk="1" latinLnBrk="0" hangingPunct="1"/>
                      <a:r>
                        <a:rPr lang="en-US" altLang="zh-CHS" sz="1800" b="0" i="1" kern="1200" dirty="0" smtClean="0">
                          <a:solidFill>
                            <a:schemeClr val="dk1"/>
                          </a:solidFill>
                          <a:latin typeface="+mn-lt"/>
                          <a:ea typeface="+mn-ea"/>
                          <a:cs typeface="+mn-cs"/>
                        </a:rPr>
                        <a:t>01</a:t>
                      </a:r>
                      <a:endParaRPr lang="zh-CHS" altLang="en-US" sz="1800" b="0" i="1" kern="1200" dirty="0">
                        <a:solidFill>
                          <a:schemeClr val="dk1"/>
                        </a:solidFill>
                        <a:latin typeface="+mn-lt"/>
                        <a:ea typeface="+mn-ea"/>
                        <a:cs typeface="+mn-cs"/>
                      </a:endParaRPr>
                    </a:p>
                  </a:txBody>
                  <a:tcPr marL="91454" marR="91454"/>
                </a:tc>
                <a:tc>
                  <a:txBody>
                    <a:bodyPr/>
                    <a:lstStyle/>
                    <a:p>
                      <a:pPr marL="0" algn="l" defTabSz="914400" rtl="0" eaLnBrk="1" latinLnBrk="0" hangingPunct="1"/>
                      <a:r>
                        <a:rPr lang="en-US" altLang="zh-CHS" sz="1800" b="0" i="1" kern="1200" dirty="0" smtClean="0">
                          <a:solidFill>
                            <a:schemeClr val="dk1"/>
                          </a:solidFill>
                          <a:latin typeface="+mn-lt"/>
                          <a:ea typeface="+mn-ea"/>
                          <a:cs typeface="+mn-cs"/>
                        </a:rPr>
                        <a:t>02</a:t>
                      </a:r>
                      <a:endParaRPr lang="zh-CHS" altLang="en-US" sz="1800" b="0" i="1" kern="1200" dirty="0">
                        <a:solidFill>
                          <a:schemeClr val="dk1"/>
                        </a:solidFill>
                        <a:latin typeface="+mn-lt"/>
                        <a:ea typeface="+mn-ea"/>
                        <a:cs typeface="+mn-cs"/>
                      </a:endParaRPr>
                    </a:p>
                  </a:txBody>
                  <a:tcPr marL="91454" marR="91454"/>
                </a:tc>
                <a:tc>
                  <a:txBody>
                    <a:bodyPr/>
                    <a:lstStyle/>
                    <a:p>
                      <a:pPr marL="0" algn="l" defTabSz="914400" rtl="0" eaLnBrk="1" latinLnBrk="0" hangingPunct="1"/>
                      <a:r>
                        <a:rPr lang="en-US" altLang="zh-CHS" sz="1800" b="0" i="1" kern="1200" dirty="0" smtClean="0">
                          <a:solidFill>
                            <a:schemeClr val="dk1"/>
                          </a:solidFill>
                          <a:latin typeface="+mn-lt"/>
                          <a:ea typeface="+mn-ea"/>
                          <a:cs typeface="+mn-cs"/>
                        </a:rPr>
                        <a:t>…</a:t>
                      </a:r>
                      <a:endParaRPr lang="zh-CHS" altLang="en-US" sz="1800" b="0" i="1" kern="1200" dirty="0">
                        <a:solidFill>
                          <a:schemeClr val="dk1"/>
                        </a:solidFill>
                        <a:latin typeface="+mn-lt"/>
                        <a:ea typeface="+mn-ea"/>
                        <a:cs typeface="+mn-cs"/>
                      </a:endParaRPr>
                    </a:p>
                  </a:txBody>
                  <a:tcPr marL="91454" marR="91454"/>
                </a:tc>
                <a:tc>
                  <a:txBody>
                    <a:bodyPr/>
                    <a:lstStyle/>
                    <a:p>
                      <a:r>
                        <a:rPr lang="en-US" altLang="zh-CHS" b="0" dirty="0" smtClean="0"/>
                        <a:t>…</a:t>
                      </a:r>
                      <a:endParaRPr lang="zh-CHS" altLang="en-US" b="0" dirty="0"/>
                    </a:p>
                  </a:txBody>
                  <a:tcPr marL="91454" marR="91454"/>
                </a:tc>
                <a:tc>
                  <a:txBody>
                    <a:bodyPr/>
                    <a:lstStyle/>
                    <a:p>
                      <a:pPr marL="0" algn="l" defTabSz="914400" rtl="0" eaLnBrk="1" latinLnBrk="0" hangingPunct="1"/>
                      <a:r>
                        <a:rPr lang="en-US" altLang="zh-CHS" sz="1800" b="0" i="1" kern="1200" dirty="0" smtClean="0">
                          <a:solidFill>
                            <a:schemeClr val="dk1"/>
                          </a:solidFill>
                          <a:latin typeface="+mn-lt"/>
                          <a:ea typeface="+mn-ea"/>
                          <a:cs typeface="+mn-cs"/>
                        </a:rPr>
                        <a:t>01</a:t>
                      </a:r>
                      <a:endParaRPr lang="zh-CHS" altLang="en-US" sz="1800" b="0" i="1" kern="1200" dirty="0">
                        <a:solidFill>
                          <a:schemeClr val="dk1"/>
                        </a:solidFill>
                        <a:latin typeface="+mn-lt"/>
                        <a:ea typeface="+mn-ea"/>
                        <a:cs typeface="+mn-cs"/>
                      </a:endParaRPr>
                    </a:p>
                  </a:txBody>
                  <a:tcPr marL="91454" marR="91454"/>
                </a:tc>
                <a:tc>
                  <a:txBody>
                    <a:bodyPr/>
                    <a:lstStyle/>
                    <a:p>
                      <a:pPr marL="0" algn="l" defTabSz="914400" rtl="0" eaLnBrk="1" latinLnBrk="0" hangingPunct="1"/>
                      <a:r>
                        <a:rPr lang="en-US" altLang="zh-CHS" sz="1800" b="0" i="1" kern="1200" dirty="0" smtClean="0">
                          <a:solidFill>
                            <a:schemeClr val="dk1"/>
                          </a:solidFill>
                          <a:latin typeface="+mn-lt"/>
                          <a:ea typeface="+mn-ea"/>
                          <a:cs typeface="+mn-cs"/>
                        </a:rPr>
                        <a:t>02</a:t>
                      </a:r>
                      <a:endParaRPr lang="zh-CHS" altLang="en-US" sz="1800" b="0" i="1" kern="1200" dirty="0">
                        <a:solidFill>
                          <a:schemeClr val="dk1"/>
                        </a:solidFill>
                        <a:latin typeface="+mn-lt"/>
                        <a:ea typeface="+mn-ea"/>
                        <a:cs typeface="+mn-cs"/>
                      </a:endParaRPr>
                    </a:p>
                  </a:txBody>
                  <a:tcPr marL="91454" marR="91454"/>
                </a:tc>
                <a:tc>
                  <a:txBody>
                    <a:bodyPr/>
                    <a:lstStyle/>
                    <a:p>
                      <a:pPr marL="0" algn="l" defTabSz="914400" rtl="0" eaLnBrk="1" latinLnBrk="0" hangingPunct="1"/>
                      <a:r>
                        <a:rPr lang="en-US" altLang="zh-CHS" sz="1800" b="0" i="1" kern="1200" dirty="0" smtClean="0">
                          <a:solidFill>
                            <a:schemeClr val="dk1"/>
                          </a:solidFill>
                          <a:latin typeface="+mn-lt"/>
                          <a:ea typeface="+mn-ea"/>
                          <a:cs typeface="+mn-cs"/>
                        </a:rPr>
                        <a:t>…</a:t>
                      </a:r>
                      <a:endParaRPr lang="zh-CHS" altLang="en-US" sz="1800" b="0" i="1" kern="1200" dirty="0">
                        <a:solidFill>
                          <a:schemeClr val="dk1"/>
                        </a:solidFill>
                        <a:latin typeface="+mn-lt"/>
                        <a:ea typeface="+mn-ea"/>
                        <a:cs typeface="+mn-cs"/>
                      </a:endParaRPr>
                    </a:p>
                  </a:txBody>
                  <a:tcPr marL="91454" marR="91454"/>
                </a:tc>
                <a:tc>
                  <a:txBody>
                    <a:bodyPr/>
                    <a:lstStyle/>
                    <a:p>
                      <a:r>
                        <a:rPr lang="en-US" altLang="zh-CHS" dirty="0" smtClean="0"/>
                        <a:t>…</a:t>
                      </a:r>
                      <a:endParaRPr lang="zh-CHS" altLang="en-US" dirty="0"/>
                    </a:p>
                  </a:txBody>
                  <a:tcPr marL="91454" marR="91454"/>
                </a:tc>
                <a:tc>
                  <a:txBody>
                    <a:bodyPr/>
                    <a:lstStyle/>
                    <a:p>
                      <a:r>
                        <a:rPr lang="en-US" altLang="zh-CHS" sz="1800" b="0" i="1" kern="1200" dirty="0" smtClean="0">
                          <a:solidFill>
                            <a:schemeClr val="dk1"/>
                          </a:solidFill>
                          <a:latin typeface="+mn-lt"/>
                          <a:ea typeface="+mn-ea"/>
                          <a:cs typeface="+mn-cs"/>
                        </a:rPr>
                        <a:t>01</a:t>
                      </a:r>
                      <a:endParaRPr lang="zh-CHS" altLang="en-US" sz="1800" b="0" i="1" kern="1200" dirty="0">
                        <a:solidFill>
                          <a:schemeClr val="dk1"/>
                        </a:solidFill>
                        <a:latin typeface="+mn-lt"/>
                        <a:ea typeface="+mn-ea"/>
                        <a:cs typeface="+mn-cs"/>
                      </a:endParaRPr>
                    </a:p>
                  </a:txBody>
                  <a:tcPr marL="91454" marR="91454"/>
                </a:tc>
                <a:tc>
                  <a:txBody>
                    <a:bodyPr/>
                    <a:lstStyle/>
                    <a:p>
                      <a:r>
                        <a:rPr lang="en-US" altLang="zh-CHS" sz="1800" b="0" i="1" kern="1200" dirty="0" smtClean="0">
                          <a:solidFill>
                            <a:schemeClr val="dk1"/>
                          </a:solidFill>
                          <a:latin typeface="+mn-lt"/>
                          <a:ea typeface="+mn-ea"/>
                          <a:cs typeface="+mn-cs"/>
                        </a:rPr>
                        <a:t>02</a:t>
                      </a:r>
                      <a:endParaRPr lang="zh-CHS" altLang="en-US" sz="1800" b="0" i="1" kern="1200" dirty="0">
                        <a:solidFill>
                          <a:schemeClr val="dk1"/>
                        </a:solidFill>
                        <a:latin typeface="+mn-lt"/>
                        <a:ea typeface="+mn-ea"/>
                        <a:cs typeface="+mn-cs"/>
                      </a:endParaRPr>
                    </a:p>
                  </a:txBody>
                  <a:tcPr marL="91454" marR="91454"/>
                </a:tc>
                <a:tc>
                  <a:txBody>
                    <a:bodyPr/>
                    <a:lstStyle/>
                    <a:p>
                      <a:r>
                        <a:rPr lang="en-US" altLang="zh-CHS" sz="1800" b="0" i="1" kern="1200" dirty="0" smtClean="0">
                          <a:solidFill>
                            <a:schemeClr val="dk1"/>
                          </a:solidFill>
                          <a:latin typeface="+mn-lt"/>
                          <a:ea typeface="+mn-ea"/>
                          <a:cs typeface="+mn-cs"/>
                        </a:rPr>
                        <a:t>…</a:t>
                      </a:r>
                      <a:endParaRPr lang="zh-CHS" altLang="en-US" sz="1800" b="0" i="1" kern="1200" dirty="0">
                        <a:solidFill>
                          <a:schemeClr val="dk1"/>
                        </a:solidFill>
                        <a:latin typeface="+mn-lt"/>
                        <a:ea typeface="+mn-ea"/>
                        <a:cs typeface="+mn-cs"/>
                      </a:endParaRPr>
                    </a:p>
                  </a:txBody>
                  <a:tcPr marL="91454" marR="91454"/>
                </a:tc>
              </a:tr>
              <a:tr h="370840">
                <a:tc>
                  <a:txBody>
                    <a:bodyPr/>
                    <a:lstStyle/>
                    <a:p>
                      <a:pPr algn="ctr"/>
                      <a:r>
                        <a:rPr lang="en-US" altLang="zh-CHS" i="1" dirty="0" smtClean="0">
                          <a:latin typeface="+mn-lt"/>
                        </a:rPr>
                        <a:t>ID_1</a:t>
                      </a:r>
                      <a:endParaRPr lang="zh-CHS" altLang="en-US" i="1" dirty="0">
                        <a:latin typeface="+mn-lt"/>
                      </a:endParaRPr>
                    </a:p>
                  </a:txBody>
                  <a:tcPr marL="91454" marR="91454" anchor="ctr"/>
                </a:tc>
                <a:tc>
                  <a:txBody>
                    <a:bodyPr/>
                    <a:lstStyle/>
                    <a:p>
                      <a:endParaRPr lang="zh-CHS" altLang="en-US"/>
                    </a:p>
                  </a:txBody>
                  <a:tcPr marL="91454" marR="91454"/>
                </a:tc>
                <a:tc>
                  <a:txBody>
                    <a:bodyPr/>
                    <a:lstStyle/>
                    <a:p>
                      <a:endParaRPr lang="zh-CHS" altLang="en-US"/>
                    </a:p>
                  </a:txBody>
                  <a:tcPr marL="91454" marR="91454"/>
                </a:tc>
                <a:tc>
                  <a:txBody>
                    <a:bodyPr/>
                    <a:lstStyle/>
                    <a:p>
                      <a:endParaRPr lang="zh-CHS" altLang="en-US"/>
                    </a:p>
                  </a:txBody>
                  <a:tcPr marL="91454" marR="91454"/>
                </a:tc>
                <a:tc>
                  <a:txBody>
                    <a:bodyPr/>
                    <a:lstStyle/>
                    <a:p>
                      <a:endParaRPr lang="zh-CHS" altLang="en-US"/>
                    </a:p>
                  </a:txBody>
                  <a:tcPr marL="91454" marR="91454"/>
                </a:tc>
                <a:tc>
                  <a:txBody>
                    <a:bodyPr/>
                    <a:lstStyle/>
                    <a:p>
                      <a:endParaRPr lang="zh-CHS" altLang="en-US" dirty="0"/>
                    </a:p>
                  </a:txBody>
                  <a:tcPr marL="91454" marR="91454">
                    <a:solidFill>
                      <a:schemeClr val="bg1">
                        <a:lumMod val="65000"/>
                      </a:schemeClr>
                    </a:solidFill>
                  </a:tcPr>
                </a:tc>
                <a:tc>
                  <a:txBody>
                    <a:bodyPr/>
                    <a:lstStyle/>
                    <a:p>
                      <a:endParaRPr lang="zh-CHS" altLang="en-US" dirty="0"/>
                    </a:p>
                  </a:txBody>
                  <a:tcPr marL="91454" marR="91454">
                    <a:solidFill>
                      <a:schemeClr val="bg1">
                        <a:lumMod val="65000"/>
                      </a:schemeClr>
                    </a:solidFill>
                  </a:tcPr>
                </a:tc>
                <a:tc>
                  <a:txBody>
                    <a:bodyPr/>
                    <a:lstStyle/>
                    <a:p>
                      <a:endParaRPr lang="zh-CHS" altLang="en-US" dirty="0"/>
                    </a:p>
                  </a:txBody>
                  <a:tcPr marL="91454" marR="91454">
                    <a:solidFill>
                      <a:schemeClr val="bg1">
                        <a:lumMod val="65000"/>
                      </a:schemeClr>
                    </a:solidFill>
                  </a:tcPr>
                </a:tc>
                <a:tc>
                  <a:txBody>
                    <a:bodyPr/>
                    <a:lstStyle/>
                    <a:p>
                      <a:endParaRPr lang="zh-CHS" altLang="en-US" dirty="0"/>
                    </a:p>
                  </a:txBody>
                  <a:tcPr marL="91454" marR="91454">
                    <a:solidFill>
                      <a:schemeClr val="bg1">
                        <a:lumMod val="65000"/>
                      </a:schemeClr>
                    </a:solidFill>
                  </a:tcPr>
                </a:tc>
                <a:tc>
                  <a:txBody>
                    <a:bodyPr/>
                    <a:lstStyle/>
                    <a:p>
                      <a:endParaRPr lang="zh-CHS" altLang="en-US" dirty="0"/>
                    </a:p>
                  </a:txBody>
                  <a:tcPr marL="91454" marR="91454">
                    <a:solidFill>
                      <a:schemeClr val="bg1">
                        <a:lumMod val="65000"/>
                      </a:schemeClr>
                    </a:solidFill>
                  </a:tcPr>
                </a:tc>
                <a:tc>
                  <a:txBody>
                    <a:bodyPr/>
                    <a:lstStyle/>
                    <a:p>
                      <a:endParaRPr lang="zh-CHS" altLang="en-US" dirty="0"/>
                    </a:p>
                  </a:txBody>
                  <a:tcPr marL="91454" marR="91454">
                    <a:solidFill>
                      <a:schemeClr val="bg1">
                        <a:lumMod val="65000"/>
                      </a:schemeClr>
                    </a:solidFill>
                  </a:tcPr>
                </a:tc>
                <a:tc>
                  <a:txBody>
                    <a:bodyPr/>
                    <a:lstStyle/>
                    <a:p>
                      <a:endParaRPr lang="zh-CHS" altLang="en-US"/>
                    </a:p>
                  </a:txBody>
                  <a:tcPr marL="91454" marR="91454"/>
                </a:tc>
              </a:tr>
              <a:tr h="370840">
                <a:tc>
                  <a:txBody>
                    <a:bodyPr/>
                    <a:lstStyle/>
                    <a:p>
                      <a:pPr algn="ctr"/>
                      <a:r>
                        <a:rPr lang="en-US" altLang="zh-CHS" i="1" dirty="0" smtClean="0">
                          <a:latin typeface="+mn-lt"/>
                        </a:rPr>
                        <a:t>ID_2</a:t>
                      </a:r>
                      <a:endParaRPr lang="zh-CHS" altLang="en-US" i="1" dirty="0">
                        <a:latin typeface="+mn-lt"/>
                      </a:endParaRPr>
                    </a:p>
                  </a:txBody>
                  <a:tcPr marL="91454" marR="91454" anchor="ctr"/>
                </a:tc>
                <a:tc>
                  <a:txBody>
                    <a:bodyPr/>
                    <a:lstStyle/>
                    <a:p>
                      <a:endParaRPr lang="zh-CHS" altLang="en-US"/>
                    </a:p>
                  </a:txBody>
                  <a:tcPr marL="91454" marR="91454"/>
                </a:tc>
                <a:tc>
                  <a:txBody>
                    <a:bodyPr/>
                    <a:lstStyle/>
                    <a:p>
                      <a:endParaRPr lang="zh-CHS" altLang="en-US"/>
                    </a:p>
                  </a:txBody>
                  <a:tcPr marL="91454" marR="91454"/>
                </a:tc>
                <a:tc>
                  <a:txBody>
                    <a:bodyPr/>
                    <a:lstStyle/>
                    <a:p>
                      <a:endParaRPr lang="zh-CHS" altLang="en-US"/>
                    </a:p>
                  </a:txBody>
                  <a:tcPr marL="91454" marR="91454"/>
                </a:tc>
                <a:tc>
                  <a:txBody>
                    <a:bodyPr/>
                    <a:lstStyle/>
                    <a:p>
                      <a:endParaRPr lang="zh-CHS" altLang="en-US"/>
                    </a:p>
                  </a:txBody>
                  <a:tcPr marL="91454" marR="91454"/>
                </a:tc>
                <a:tc>
                  <a:txBody>
                    <a:bodyPr/>
                    <a:lstStyle/>
                    <a:p>
                      <a:endParaRPr lang="zh-CHS" altLang="en-US"/>
                    </a:p>
                  </a:txBody>
                  <a:tcPr marL="91454" marR="91454">
                    <a:solidFill>
                      <a:schemeClr val="bg1">
                        <a:lumMod val="65000"/>
                      </a:schemeClr>
                    </a:solidFill>
                  </a:tcPr>
                </a:tc>
                <a:tc>
                  <a:txBody>
                    <a:bodyPr/>
                    <a:lstStyle/>
                    <a:p>
                      <a:endParaRPr lang="zh-CHS" altLang="en-US"/>
                    </a:p>
                  </a:txBody>
                  <a:tcPr marL="91454" marR="91454">
                    <a:solidFill>
                      <a:schemeClr val="bg1">
                        <a:lumMod val="65000"/>
                      </a:schemeClr>
                    </a:solidFill>
                  </a:tcPr>
                </a:tc>
                <a:tc>
                  <a:txBody>
                    <a:bodyPr/>
                    <a:lstStyle/>
                    <a:p>
                      <a:endParaRPr lang="zh-CHS" altLang="en-US"/>
                    </a:p>
                  </a:txBody>
                  <a:tcPr marL="91454" marR="91454">
                    <a:solidFill>
                      <a:schemeClr val="bg1">
                        <a:lumMod val="65000"/>
                      </a:schemeClr>
                    </a:solidFill>
                  </a:tcPr>
                </a:tc>
                <a:tc>
                  <a:txBody>
                    <a:bodyPr/>
                    <a:lstStyle/>
                    <a:p>
                      <a:endParaRPr lang="en-US" altLang="zh-CHS" dirty="0" smtClean="0"/>
                    </a:p>
                  </a:txBody>
                  <a:tcPr marL="91454" marR="91454">
                    <a:solidFill>
                      <a:schemeClr val="bg1">
                        <a:lumMod val="65000"/>
                      </a:schemeClr>
                    </a:solidFill>
                  </a:tcPr>
                </a:tc>
                <a:tc>
                  <a:txBody>
                    <a:bodyPr/>
                    <a:lstStyle/>
                    <a:p>
                      <a:endParaRPr lang="en-US" altLang="zh-CHS" dirty="0" smtClean="0"/>
                    </a:p>
                  </a:txBody>
                  <a:tcPr marL="91454" marR="91454">
                    <a:solidFill>
                      <a:schemeClr val="bg1">
                        <a:lumMod val="65000"/>
                      </a:schemeClr>
                    </a:solidFill>
                  </a:tcPr>
                </a:tc>
                <a:tc>
                  <a:txBody>
                    <a:bodyPr/>
                    <a:lstStyle/>
                    <a:p>
                      <a:endParaRPr lang="en-US" altLang="zh-CHS" dirty="0" smtClean="0"/>
                    </a:p>
                  </a:txBody>
                  <a:tcPr marL="91454" marR="91454">
                    <a:solidFill>
                      <a:schemeClr val="bg1">
                        <a:lumMod val="65000"/>
                      </a:schemeClr>
                    </a:solidFill>
                  </a:tcPr>
                </a:tc>
                <a:tc>
                  <a:txBody>
                    <a:bodyPr/>
                    <a:lstStyle/>
                    <a:p>
                      <a:endParaRPr lang="en-US" altLang="zh-CHS" dirty="0" smtClean="0"/>
                    </a:p>
                  </a:txBody>
                  <a:tcPr marL="91454" marR="91454"/>
                </a:tc>
              </a:tr>
              <a:tr h="370840">
                <a:tc>
                  <a:txBody>
                    <a:bodyPr/>
                    <a:lstStyle/>
                    <a:p>
                      <a:pPr algn="ctr"/>
                      <a:r>
                        <a:rPr lang="en-US" altLang="zh-CHS" i="1" dirty="0" smtClean="0">
                          <a:latin typeface="+mn-lt"/>
                        </a:rPr>
                        <a:t>…</a:t>
                      </a:r>
                      <a:endParaRPr lang="zh-CHS" altLang="en-US" i="1" dirty="0">
                        <a:latin typeface="+mn-lt"/>
                      </a:endParaRPr>
                    </a:p>
                  </a:txBody>
                  <a:tcPr marL="91454" marR="91454" anchor="ctr"/>
                </a:tc>
                <a:tc>
                  <a:txBody>
                    <a:bodyPr/>
                    <a:lstStyle/>
                    <a:p>
                      <a:endParaRPr lang="zh-CHS" altLang="en-US"/>
                    </a:p>
                  </a:txBody>
                  <a:tcPr marL="91454" marR="91454"/>
                </a:tc>
                <a:tc>
                  <a:txBody>
                    <a:bodyPr/>
                    <a:lstStyle/>
                    <a:p>
                      <a:endParaRPr lang="zh-CHS" altLang="en-US"/>
                    </a:p>
                  </a:txBody>
                  <a:tcPr marL="91454" marR="91454"/>
                </a:tc>
                <a:tc>
                  <a:txBody>
                    <a:bodyPr/>
                    <a:lstStyle/>
                    <a:p>
                      <a:endParaRPr lang="zh-CHS" altLang="en-US" dirty="0"/>
                    </a:p>
                  </a:txBody>
                  <a:tcPr marL="91454" marR="91454"/>
                </a:tc>
                <a:tc>
                  <a:txBody>
                    <a:bodyPr/>
                    <a:lstStyle/>
                    <a:p>
                      <a:endParaRPr lang="zh-CHS" altLang="en-US"/>
                    </a:p>
                  </a:txBody>
                  <a:tcPr marL="91454" marR="91454"/>
                </a:tc>
                <a:tc>
                  <a:txBody>
                    <a:bodyPr/>
                    <a:lstStyle/>
                    <a:p>
                      <a:endParaRPr lang="zh-CHS" altLang="en-US"/>
                    </a:p>
                  </a:txBody>
                  <a:tcPr marL="91454" marR="91454"/>
                </a:tc>
                <a:tc>
                  <a:txBody>
                    <a:bodyPr/>
                    <a:lstStyle/>
                    <a:p>
                      <a:endParaRPr lang="zh-CHS" altLang="en-US"/>
                    </a:p>
                  </a:txBody>
                  <a:tcPr marL="91454" marR="91454"/>
                </a:tc>
                <a:tc>
                  <a:txBody>
                    <a:bodyPr/>
                    <a:lstStyle/>
                    <a:p>
                      <a:endParaRPr lang="zh-CHS" altLang="en-US"/>
                    </a:p>
                  </a:txBody>
                  <a:tcPr marL="91454" marR="91454"/>
                </a:tc>
                <a:tc>
                  <a:txBody>
                    <a:bodyPr/>
                    <a:lstStyle/>
                    <a:p>
                      <a:endParaRPr lang="en-US" altLang="zh-CHS" dirty="0" smtClean="0"/>
                    </a:p>
                  </a:txBody>
                  <a:tcPr marL="91454" marR="91454"/>
                </a:tc>
                <a:tc>
                  <a:txBody>
                    <a:bodyPr/>
                    <a:lstStyle/>
                    <a:p>
                      <a:endParaRPr lang="en-US" altLang="zh-CHS" dirty="0" smtClean="0"/>
                    </a:p>
                  </a:txBody>
                  <a:tcPr marL="91454" marR="91454"/>
                </a:tc>
                <a:tc>
                  <a:txBody>
                    <a:bodyPr/>
                    <a:lstStyle/>
                    <a:p>
                      <a:endParaRPr lang="en-US" altLang="zh-CHS" dirty="0" smtClean="0"/>
                    </a:p>
                  </a:txBody>
                  <a:tcPr marL="91454" marR="91454"/>
                </a:tc>
                <a:tc>
                  <a:txBody>
                    <a:bodyPr/>
                    <a:lstStyle/>
                    <a:p>
                      <a:endParaRPr lang="en-US" altLang="zh-CHS" dirty="0" smtClean="0"/>
                    </a:p>
                  </a:txBody>
                  <a:tcPr marL="91454" marR="91454"/>
                </a:tc>
              </a:tr>
            </a:tbl>
          </a:graphicData>
        </a:graphic>
      </p:graphicFrame>
      <p:sp>
        <p:nvSpPr>
          <p:cNvPr id="5" name="左大括号 4"/>
          <p:cNvSpPr/>
          <p:nvPr/>
        </p:nvSpPr>
        <p:spPr>
          <a:xfrm>
            <a:off x="1136650" y="2640013"/>
            <a:ext cx="317500" cy="652462"/>
          </a:xfrm>
          <a:prstGeom prst="leftBrace">
            <a:avLst/>
          </a:prstGeom>
          <a:noFill/>
          <a:ln w="19050">
            <a:solidFill>
              <a:schemeClr val="accent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HS" altLang="en-US"/>
          </a:p>
        </p:txBody>
      </p:sp>
      <p:sp>
        <p:nvSpPr>
          <p:cNvPr id="52305" name="文本框 5"/>
          <p:cNvSpPr txBox="1">
            <a:spLocks noChangeArrowheads="1"/>
          </p:cNvSpPr>
          <p:nvPr/>
        </p:nvSpPr>
        <p:spPr bwMode="auto">
          <a:xfrm>
            <a:off x="539750" y="2781300"/>
            <a:ext cx="5969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r>
              <a:rPr lang="en-US" altLang="zh-CHS" i="1"/>
              <a:t>men</a:t>
            </a:r>
            <a:endParaRPr lang="zh-CHS" altLang="en-US" i="1"/>
          </a:p>
        </p:txBody>
      </p:sp>
      <p:sp>
        <p:nvSpPr>
          <p:cNvPr id="52306" name="文本框 6"/>
          <p:cNvSpPr txBox="1">
            <a:spLocks noChangeArrowheads="1"/>
          </p:cNvSpPr>
          <p:nvPr/>
        </p:nvSpPr>
        <p:spPr bwMode="auto">
          <a:xfrm>
            <a:off x="4211638" y="1123950"/>
            <a:ext cx="2089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r>
              <a:rPr lang="en-US" altLang="zh-CHS"/>
              <a:t>B02 women’s health</a:t>
            </a:r>
            <a:endParaRPr lang="zh-CHS" altLang="en-US"/>
          </a:p>
        </p:txBody>
      </p:sp>
      <p:sp>
        <p:nvSpPr>
          <p:cNvPr id="8" name="左大括号 7"/>
          <p:cNvSpPr/>
          <p:nvPr/>
        </p:nvSpPr>
        <p:spPr>
          <a:xfrm rot="5400000">
            <a:off x="5143500" y="665163"/>
            <a:ext cx="225425" cy="1943100"/>
          </a:xfrm>
          <a:prstGeom prst="leftBrace">
            <a:avLst/>
          </a:prstGeom>
          <a:noFill/>
          <a:ln w="19050">
            <a:solidFill>
              <a:schemeClr val="accent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HS" altLang="en-US"/>
          </a:p>
        </p:txBody>
      </p:sp>
      <p:sp>
        <p:nvSpPr>
          <p:cNvPr id="14" name="文本框 13"/>
          <p:cNvSpPr txBox="1"/>
          <p:nvPr/>
        </p:nvSpPr>
        <p:spPr>
          <a:xfrm>
            <a:off x="7289800" y="2965450"/>
            <a:ext cx="358775" cy="369888"/>
          </a:xfrm>
          <a:prstGeom prst="rect">
            <a:avLst/>
          </a:prstGeom>
          <a:solidFill>
            <a:schemeClr val="bg1">
              <a:lumMod val="65000"/>
            </a:schemeClr>
          </a:solidFill>
        </p:spPr>
        <p:txBody>
          <a:bodyPr>
            <a:spAutoFit/>
          </a:bodyPr>
          <a:lstStyle/>
          <a:p>
            <a:pPr eaLnBrk="1" hangingPunct="1">
              <a:defRPr/>
            </a:pPr>
            <a:endParaRPr lang="zh-CHS" altLang="en-US" dirty="0">
              <a:latin typeface="Calibri" panose="020F0502020204030204" pitchFamily="34" charset="0"/>
              <a:ea typeface="宋体" panose="02010600030101010101" pitchFamily="2" charset="-122"/>
            </a:endParaRPr>
          </a:p>
        </p:txBody>
      </p:sp>
      <p:sp>
        <p:nvSpPr>
          <p:cNvPr id="52309" name="文本框 14"/>
          <p:cNvSpPr txBox="1">
            <a:spLocks noChangeArrowheads="1"/>
          </p:cNvSpPr>
          <p:nvPr/>
        </p:nvSpPr>
        <p:spPr bwMode="auto">
          <a:xfrm>
            <a:off x="7675563" y="2965450"/>
            <a:ext cx="5349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r>
              <a:rPr lang="en-US" altLang="zh-CHS" i="1"/>
              <a:t>null</a:t>
            </a:r>
            <a:endParaRPr lang="zh-CHS" altLang="en-US" i="1"/>
          </a:p>
        </p:txBody>
      </p:sp>
      <p:sp>
        <p:nvSpPr>
          <p:cNvPr id="52310" name="文本框 15"/>
          <p:cNvSpPr txBox="1">
            <a:spLocks noChangeArrowheads="1"/>
          </p:cNvSpPr>
          <p:nvPr/>
        </p:nvSpPr>
        <p:spPr bwMode="auto">
          <a:xfrm>
            <a:off x="539750" y="4214813"/>
            <a:ext cx="1458913" cy="368300"/>
          </a:xfrm>
          <a:prstGeom prst="rect">
            <a:avLst/>
          </a:prstGeom>
          <a:solidFill>
            <a:srgbClr val="9966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r>
              <a:rPr lang="en-US" altLang="zh-CHS">
                <a:solidFill>
                  <a:schemeClr val="bg1"/>
                </a:solidFill>
              </a:rPr>
              <a:t>Sparse matrix</a:t>
            </a:r>
            <a:endParaRPr lang="zh-CHS" altLang="en-US">
              <a:solidFill>
                <a:schemeClr val="bg1"/>
              </a:solidFill>
            </a:endParaRPr>
          </a:p>
        </p:txBody>
      </p:sp>
      <p:sp>
        <p:nvSpPr>
          <p:cNvPr id="17" name="文本框 16"/>
          <p:cNvSpPr txBox="1"/>
          <p:nvPr/>
        </p:nvSpPr>
        <p:spPr>
          <a:xfrm>
            <a:off x="539750" y="4724400"/>
            <a:ext cx="7967663" cy="585788"/>
          </a:xfrm>
          <a:prstGeom prst="rect">
            <a:avLst/>
          </a:prstGeom>
          <a:noFill/>
        </p:spPr>
        <p:txBody>
          <a:bodyPr wrap="none">
            <a:spAutoFit/>
          </a:bodyPr>
          <a:lstStyle/>
          <a:p>
            <a:pPr eaLnBrk="1" hangingPunct="1">
              <a:defRPr/>
            </a:pPr>
            <a:r>
              <a:rPr lang="en-US" altLang="zh-CHS" sz="1600" dirty="0">
                <a:solidFill>
                  <a:schemeClr val="tx1">
                    <a:lumMod val="65000"/>
                    <a:lumOff val="35000"/>
                  </a:schemeClr>
                </a:solidFill>
                <a:latin typeface="Georgia" pitchFamily="18" charset="0"/>
                <a:ea typeface="Tahoma" pitchFamily="34" charset="0"/>
                <a:cs typeface="Courier New" pitchFamily="49" charset="0"/>
              </a:rPr>
              <a:t>A man have no the HRB02 (Women's Health) item, but it will not waste storage space,</a:t>
            </a:r>
            <a:br>
              <a:rPr lang="en-US" altLang="zh-CHS" sz="1600" dirty="0">
                <a:solidFill>
                  <a:schemeClr val="tx1">
                    <a:lumMod val="65000"/>
                    <a:lumOff val="35000"/>
                  </a:schemeClr>
                </a:solidFill>
                <a:latin typeface="Georgia" pitchFamily="18" charset="0"/>
                <a:ea typeface="Tahoma" pitchFamily="34" charset="0"/>
                <a:cs typeface="Courier New" pitchFamily="49" charset="0"/>
              </a:rPr>
            </a:br>
            <a:r>
              <a:rPr lang="en-US" altLang="zh-CHS" sz="1600" dirty="0">
                <a:solidFill>
                  <a:schemeClr val="tx1">
                    <a:lumMod val="65000"/>
                    <a:lumOff val="35000"/>
                  </a:schemeClr>
                </a:solidFill>
                <a:latin typeface="Georgia" pitchFamily="18" charset="0"/>
                <a:ea typeface="Tahoma" pitchFamily="34" charset="0"/>
                <a:cs typeface="Courier New" pitchFamily="49" charset="0"/>
              </a:rPr>
              <a:t>because empty column family will not be stored on a physical hard disk.</a:t>
            </a:r>
            <a:endParaRPr lang="zh-CHS" altLang="en-US" sz="1600" dirty="0">
              <a:solidFill>
                <a:schemeClr val="tx1">
                  <a:lumMod val="65000"/>
                  <a:lumOff val="35000"/>
                </a:schemeClr>
              </a:solidFill>
              <a:latin typeface="Georgia" pitchFamily="18" charset="0"/>
              <a:ea typeface="Tahoma" pitchFamily="34" charset="0"/>
              <a:cs typeface="Courier New" pitchFamily="49" charset="0"/>
            </a:endParaRPr>
          </a:p>
        </p:txBody>
      </p:sp>
      <p:sp>
        <p:nvSpPr>
          <p:cNvPr id="6" name="日期占位符 5"/>
          <p:cNvSpPr>
            <a:spLocks noGrp="1"/>
          </p:cNvSpPr>
          <p:nvPr>
            <p:ph type="dt" sz="half" idx="10"/>
          </p:nvPr>
        </p:nvSpPr>
        <p:spPr/>
        <p:txBody>
          <a:bodyPr/>
          <a:lstStyle/>
          <a:p>
            <a:pPr>
              <a:defRPr/>
            </a:pPr>
            <a:fld id="{1C8FF0AA-A72D-0547-A276-BEEC68F358D7}" type="datetime1">
              <a:rPr lang="zh-CHS" altLang="en-US" smtClean="0"/>
              <a:t>15/5/6</a:t>
            </a:fld>
            <a:endParaRPr lang="en-US" altLang="zh-CHS"/>
          </a:p>
        </p:txBody>
      </p:sp>
      <p:sp>
        <p:nvSpPr>
          <p:cNvPr id="7" name="幻灯片编号占位符 6"/>
          <p:cNvSpPr>
            <a:spLocks noGrp="1"/>
          </p:cNvSpPr>
          <p:nvPr>
            <p:ph type="sldNum" sz="quarter" idx="12"/>
          </p:nvPr>
        </p:nvSpPr>
        <p:spPr/>
        <p:txBody>
          <a:bodyPr/>
          <a:lstStyle/>
          <a:p>
            <a:fld id="{C73A8C92-5225-624A-981C-988E0DFED375}" type="slidenum">
              <a:rPr lang="en-US" altLang="zh-CHS" smtClean="0"/>
              <a:pPr/>
              <a:t>19</a:t>
            </a:fld>
            <a:endParaRPr lang="en-US" altLang="zh-CHS"/>
          </a:p>
        </p:txBody>
      </p:sp>
    </p:spTree>
    <p:extLst>
      <p:ext uri="{BB962C8B-B14F-4D97-AF65-F5344CB8AC3E}">
        <p14:creationId xmlns:p14="http://schemas.microsoft.com/office/powerpoint/2010/main" val="16820852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1E222921-29A7-8447-8C4E-9E7B2D1C5D74}" type="datetime1">
              <a:rPr lang="zh-CHS" altLang="en-US" smtClean="0"/>
              <a:t>15/5/6</a:t>
            </a:fld>
            <a:endParaRPr lang="en-US" altLang="zh-CHS"/>
          </a:p>
        </p:txBody>
      </p:sp>
      <p:sp>
        <p:nvSpPr>
          <p:cNvPr id="5" name="幻灯片编号占位符 4"/>
          <p:cNvSpPr>
            <a:spLocks noGrp="1"/>
          </p:cNvSpPr>
          <p:nvPr>
            <p:ph type="sldNum" sz="quarter" idx="12"/>
          </p:nvPr>
        </p:nvSpPr>
        <p:spPr/>
        <p:txBody>
          <a:bodyPr/>
          <a:lstStyle/>
          <a:p>
            <a:fld id="{C73A8C92-5225-624A-981C-988E0DFED375}" type="slidenum">
              <a:rPr lang="en-US" altLang="zh-CHS" smtClean="0"/>
              <a:pPr/>
              <a:t>2</a:t>
            </a:fld>
            <a:endParaRPr lang="en-US" altLang="zh-CHS"/>
          </a:p>
        </p:txBody>
      </p:sp>
      <p:sp>
        <p:nvSpPr>
          <p:cNvPr id="6" name="标题 1"/>
          <p:cNvSpPr txBox="1">
            <a:spLocks/>
          </p:cNvSpPr>
          <p:nvPr/>
        </p:nvSpPr>
        <p:spPr>
          <a:xfrm>
            <a:off x="468313" y="333375"/>
            <a:ext cx="6858000" cy="550863"/>
          </a:xfrm>
          <a:prstGeom prst="rect">
            <a:avLst/>
          </a:prstGeom>
        </p:spPr>
        <p:txBody>
          <a:bodyPr vert="horz" wrap="square" lIns="91440" tIns="45720" rIns="91440" bIns="45720" numCol="1" rtlCol="0" anchor="b" anchorCtr="0" compatLnSpc="1">
            <a:prstTxWarp prst="textNoShape">
              <a:avLst/>
            </a:prstTxWarp>
            <a:normAutofit/>
          </a:bodyPr>
          <a:lstStyle>
            <a:lvl1pPr algn="l" rtl="0" eaLnBrk="0" fontAlgn="base" hangingPunct="0">
              <a:lnSpc>
                <a:spcPct val="85000"/>
              </a:lnSpc>
              <a:spcBef>
                <a:spcPct val="0"/>
              </a:spcBef>
              <a:spcAft>
                <a:spcPct val="0"/>
              </a:spcAft>
              <a:defRPr sz="8000" kern="1200" spc="-50" baseline="0">
                <a:solidFill>
                  <a:schemeClr val="tx1">
                    <a:lumMod val="85000"/>
                    <a:lumOff val="15000"/>
                  </a:schemeClr>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itchFamily="34" charset="0"/>
              </a:defRPr>
            </a:lvl2pPr>
            <a:lvl3pPr algn="l" rtl="0" eaLnBrk="0" fontAlgn="base" hangingPunct="0">
              <a:lnSpc>
                <a:spcPct val="85000"/>
              </a:lnSpc>
              <a:spcBef>
                <a:spcPct val="0"/>
              </a:spcBef>
              <a:spcAft>
                <a:spcPct val="0"/>
              </a:spcAft>
              <a:defRPr sz="4800">
                <a:solidFill>
                  <a:srgbClr val="404040"/>
                </a:solidFill>
                <a:latin typeface="Calibri Light" pitchFamily="34" charset="0"/>
              </a:defRPr>
            </a:lvl3pPr>
            <a:lvl4pPr algn="l" rtl="0" eaLnBrk="0" fontAlgn="base" hangingPunct="0">
              <a:lnSpc>
                <a:spcPct val="85000"/>
              </a:lnSpc>
              <a:spcBef>
                <a:spcPct val="0"/>
              </a:spcBef>
              <a:spcAft>
                <a:spcPct val="0"/>
              </a:spcAft>
              <a:defRPr sz="4800">
                <a:solidFill>
                  <a:srgbClr val="404040"/>
                </a:solidFill>
                <a:latin typeface="Calibri Light" pitchFamily="34" charset="0"/>
              </a:defRPr>
            </a:lvl4pPr>
            <a:lvl5pPr algn="l" rtl="0" eaLnBrk="0" fontAlgn="base" hangingPunct="0">
              <a:lnSpc>
                <a:spcPct val="85000"/>
              </a:lnSpc>
              <a:spcBef>
                <a:spcPct val="0"/>
              </a:spcBef>
              <a:spcAft>
                <a:spcPct val="0"/>
              </a:spcAft>
              <a:defRPr sz="4800">
                <a:solidFill>
                  <a:srgbClr val="404040"/>
                </a:solidFill>
                <a:latin typeface="Calibri Light" pitchFamily="34" charset="0"/>
              </a:defRPr>
            </a:lvl5pPr>
            <a:lvl6pPr marL="457200" algn="l" rtl="0" fontAlgn="base">
              <a:lnSpc>
                <a:spcPct val="85000"/>
              </a:lnSpc>
              <a:spcBef>
                <a:spcPct val="0"/>
              </a:spcBef>
              <a:spcAft>
                <a:spcPct val="0"/>
              </a:spcAft>
              <a:defRPr sz="4800">
                <a:solidFill>
                  <a:srgbClr val="404040"/>
                </a:solidFill>
                <a:latin typeface="Calibri Light" pitchFamily="34" charset="0"/>
              </a:defRPr>
            </a:lvl6pPr>
            <a:lvl7pPr marL="914400" algn="l" rtl="0" fontAlgn="base">
              <a:lnSpc>
                <a:spcPct val="85000"/>
              </a:lnSpc>
              <a:spcBef>
                <a:spcPct val="0"/>
              </a:spcBef>
              <a:spcAft>
                <a:spcPct val="0"/>
              </a:spcAft>
              <a:defRPr sz="4800">
                <a:solidFill>
                  <a:srgbClr val="404040"/>
                </a:solidFill>
                <a:latin typeface="Calibri Light" pitchFamily="34" charset="0"/>
              </a:defRPr>
            </a:lvl7pPr>
            <a:lvl8pPr marL="1371600" algn="l" rtl="0" fontAlgn="base">
              <a:lnSpc>
                <a:spcPct val="85000"/>
              </a:lnSpc>
              <a:spcBef>
                <a:spcPct val="0"/>
              </a:spcBef>
              <a:spcAft>
                <a:spcPct val="0"/>
              </a:spcAft>
              <a:defRPr sz="4800">
                <a:solidFill>
                  <a:srgbClr val="404040"/>
                </a:solidFill>
                <a:latin typeface="Calibri Light" pitchFamily="34" charset="0"/>
              </a:defRPr>
            </a:lvl8pPr>
            <a:lvl9pPr marL="1828800" algn="l" rtl="0" fontAlgn="base">
              <a:lnSpc>
                <a:spcPct val="85000"/>
              </a:lnSpc>
              <a:spcBef>
                <a:spcPct val="0"/>
              </a:spcBef>
              <a:spcAft>
                <a:spcPct val="0"/>
              </a:spcAft>
              <a:defRPr sz="4800">
                <a:solidFill>
                  <a:srgbClr val="404040"/>
                </a:solidFill>
                <a:latin typeface="Calibri Light" pitchFamily="34" charset="0"/>
              </a:defRPr>
            </a:lvl9pPr>
          </a:lstStyle>
          <a:p>
            <a:pPr eaLnBrk="1" fontAlgn="auto" hangingPunct="1">
              <a:spcAft>
                <a:spcPts val="0"/>
              </a:spcAft>
              <a:defRPr/>
            </a:pPr>
            <a:r>
              <a:rPr lang="en-US" altLang="zh-CHS" sz="2400" dirty="0" smtClean="0">
                <a:solidFill>
                  <a:schemeClr val="tx1"/>
                </a:solidFill>
                <a:latin typeface="Calibri" pitchFamily="34" charset="0"/>
                <a:ea typeface="+mn-ea"/>
                <a:cs typeface="Arial" pitchFamily="34" charset="0"/>
                <a:sym typeface="Calibri" pitchFamily="34" charset="0"/>
              </a:rPr>
              <a:t>Four papers</a:t>
            </a:r>
            <a:endParaRPr lang="zh-CHS" altLang="en-US" sz="2400" dirty="0">
              <a:solidFill>
                <a:schemeClr val="tx1"/>
              </a:solidFill>
              <a:latin typeface="Calibri" pitchFamily="34" charset="0"/>
              <a:ea typeface="+mn-ea"/>
              <a:cs typeface="Arial" pitchFamily="34" charset="0"/>
              <a:sym typeface="Calibri" pitchFamily="34" charset="0"/>
            </a:endParaRPr>
          </a:p>
        </p:txBody>
      </p:sp>
      <p:cxnSp>
        <p:nvCxnSpPr>
          <p:cNvPr id="7" name="直接连接符 5"/>
          <p:cNvCxnSpPr/>
          <p:nvPr/>
        </p:nvCxnSpPr>
        <p:spPr>
          <a:xfrm>
            <a:off x="539750" y="908050"/>
            <a:ext cx="7993063" cy="0"/>
          </a:xfrm>
          <a:prstGeom prst="line">
            <a:avLst/>
          </a:prstGeom>
          <a:ln w="19050" cmpd="sng">
            <a:solidFill>
              <a:srgbClr val="0070C0"/>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354124" y="1445559"/>
            <a:ext cx="6458236" cy="400110"/>
          </a:xfrm>
          <a:prstGeom prst="rect">
            <a:avLst/>
          </a:prstGeom>
          <a:noFill/>
        </p:spPr>
        <p:txBody>
          <a:bodyPr wrap="square" rtlCol="0">
            <a:spAutoFit/>
          </a:bodyPr>
          <a:lstStyle/>
          <a:p>
            <a:r>
              <a:rPr lang="en-US" altLang="zh-CHS" sz="2000" dirty="0">
                <a:cs typeface="Arial" pitchFamily="34" charset="0"/>
              </a:rPr>
              <a:t>A Distributed Storage Model for </a:t>
            </a:r>
            <a:r>
              <a:rPr lang="en-US" altLang="zh-CHS" sz="2000" dirty="0" smtClean="0">
                <a:cs typeface="Arial" pitchFamily="34" charset="0"/>
              </a:rPr>
              <a:t>EHR Based </a:t>
            </a:r>
            <a:r>
              <a:rPr lang="en-US" altLang="zh-CHS" sz="2000" dirty="0">
                <a:cs typeface="Arial" pitchFamily="34" charset="0"/>
              </a:rPr>
              <a:t>on </a:t>
            </a:r>
            <a:r>
              <a:rPr lang="en-US" altLang="zh-CHS" sz="2000" dirty="0" err="1">
                <a:cs typeface="Arial" pitchFamily="34" charset="0"/>
              </a:rPr>
              <a:t>HBase</a:t>
            </a:r>
            <a:endParaRPr lang="zh-CHS" altLang="en-US" sz="2000" dirty="0"/>
          </a:p>
        </p:txBody>
      </p:sp>
      <p:sp>
        <p:nvSpPr>
          <p:cNvPr id="9" name="文本框 8"/>
          <p:cNvSpPr txBox="1"/>
          <p:nvPr/>
        </p:nvSpPr>
        <p:spPr>
          <a:xfrm>
            <a:off x="1385485" y="2107408"/>
            <a:ext cx="5940828" cy="400110"/>
          </a:xfrm>
          <a:prstGeom prst="rect">
            <a:avLst/>
          </a:prstGeom>
          <a:noFill/>
        </p:spPr>
        <p:txBody>
          <a:bodyPr wrap="square" rtlCol="0">
            <a:spAutoFit/>
          </a:bodyPr>
          <a:lstStyle/>
          <a:p>
            <a:r>
              <a:rPr lang="en-US" altLang="zh-CHS" sz="2000" dirty="0">
                <a:cs typeface="Arial" pitchFamily="34" charset="0"/>
              </a:rPr>
              <a:t>Scalable RDF Store Based on </a:t>
            </a:r>
            <a:r>
              <a:rPr lang="en-US" altLang="zh-CHS" sz="2000" dirty="0" err="1">
                <a:cs typeface="Arial" pitchFamily="34" charset="0"/>
              </a:rPr>
              <a:t>HBase</a:t>
            </a:r>
            <a:r>
              <a:rPr lang="en-US" altLang="zh-CHS" sz="2000" dirty="0">
                <a:cs typeface="Arial" pitchFamily="34" charset="0"/>
              </a:rPr>
              <a:t> and </a:t>
            </a:r>
            <a:r>
              <a:rPr lang="en-US" altLang="zh-CHS" sz="2000" dirty="0" err="1">
                <a:cs typeface="Arial" pitchFamily="34" charset="0"/>
              </a:rPr>
              <a:t>MapReduce</a:t>
            </a:r>
            <a:endParaRPr lang="zh-CHS" altLang="en-US" sz="2000" dirty="0"/>
          </a:p>
        </p:txBody>
      </p:sp>
      <p:sp>
        <p:nvSpPr>
          <p:cNvPr id="10" name="文本框 9"/>
          <p:cNvSpPr txBox="1"/>
          <p:nvPr/>
        </p:nvSpPr>
        <p:spPr>
          <a:xfrm>
            <a:off x="1410128" y="2851480"/>
            <a:ext cx="6546247" cy="400110"/>
          </a:xfrm>
          <a:prstGeom prst="rect">
            <a:avLst/>
          </a:prstGeom>
          <a:noFill/>
        </p:spPr>
        <p:txBody>
          <a:bodyPr wrap="square" rtlCol="0">
            <a:spAutoFit/>
          </a:bodyPr>
          <a:lstStyle/>
          <a:p>
            <a:r>
              <a:rPr lang="zh-CHS" altLang="zh-CHS" sz="2000" dirty="0">
                <a:sym typeface="Arial" charset="0"/>
              </a:rPr>
              <a:t>Experimenting Lucene Index on </a:t>
            </a:r>
            <a:r>
              <a:rPr lang="zh-CHS" altLang="zh-CHS" sz="2000" dirty="0" smtClean="0">
                <a:sym typeface="Arial" charset="0"/>
              </a:rPr>
              <a:t>H</a:t>
            </a:r>
            <a:r>
              <a:rPr lang="en-US" altLang="zh-CHS" sz="2000" dirty="0" smtClean="0">
                <a:sym typeface="Arial" charset="0"/>
              </a:rPr>
              <a:t>b</a:t>
            </a:r>
            <a:r>
              <a:rPr lang="zh-CHS" altLang="zh-CHS" sz="2000" dirty="0" smtClean="0">
                <a:sym typeface="Arial" charset="0"/>
              </a:rPr>
              <a:t>ase in </a:t>
            </a:r>
            <a:r>
              <a:rPr lang="zh-CHS" altLang="zh-CHS" sz="2000" dirty="0">
                <a:sym typeface="Arial" charset="0"/>
              </a:rPr>
              <a:t>an HPC Environment</a:t>
            </a:r>
            <a:endParaRPr lang="zh-CHS" altLang="en-US" sz="2000" dirty="0"/>
          </a:p>
        </p:txBody>
      </p:sp>
      <p:sp>
        <p:nvSpPr>
          <p:cNvPr id="11" name="文本框 10"/>
          <p:cNvSpPr txBox="1"/>
          <p:nvPr/>
        </p:nvSpPr>
        <p:spPr>
          <a:xfrm>
            <a:off x="1423370" y="3575380"/>
            <a:ext cx="7469109" cy="400110"/>
          </a:xfrm>
          <a:prstGeom prst="rect">
            <a:avLst/>
          </a:prstGeom>
          <a:noFill/>
        </p:spPr>
        <p:txBody>
          <a:bodyPr wrap="square" rtlCol="0">
            <a:spAutoFit/>
          </a:bodyPr>
          <a:lstStyle/>
          <a:p>
            <a:r>
              <a:rPr lang="en-US" altLang="zh-CHS" sz="2000" dirty="0"/>
              <a:t>A Performance evaluation for Open Source </a:t>
            </a:r>
            <a:r>
              <a:rPr lang="en-US" altLang="zh-CHS" sz="2000" dirty="0" err="1"/>
              <a:t>BigTable</a:t>
            </a:r>
            <a:r>
              <a:rPr lang="en-US" altLang="zh-CHS" sz="2000" dirty="0"/>
              <a:t> Implementations</a:t>
            </a:r>
          </a:p>
        </p:txBody>
      </p:sp>
      <p:sp>
        <p:nvSpPr>
          <p:cNvPr id="12" name="右箭头 11"/>
          <p:cNvSpPr/>
          <p:nvPr/>
        </p:nvSpPr>
        <p:spPr>
          <a:xfrm>
            <a:off x="755721" y="1536088"/>
            <a:ext cx="434342" cy="18513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HS" altLang="en-US"/>
          </a:p>
        </p:txBody>
      </p:sp>
      <p:sp>
        <p:nvSpPr>
          <p:cNvPr id="13" name="右箭头 12"/>
          <p:cNvSpPr/>
          <p:nvPr/>
        </p:nvSpPr>
        <p:spPr>
          <a:xfrm>
            <a:off x="758655" y="2199474"/>
            <a:ext cx="434342" cy="18513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HS" altLang="en-US"/>
          </a:p>
        </p:txBody>
      </p:sp>
      <p:sp>
        <p:nvSpPr>
          <p:cNvPr id="14" name="右箭头 13"/>
          <p:cNvSpPr/>
          <p:nvPr/>
        </p:nvSpPr>
        <p:spPr>
          <a:xfrm>
            <a:off x="769853" y="2950266"/>
            <a:ext cx="434342" cy="18513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HS" altLang="en-US"/>
          </a:p>
        </p:txBody>
      </p:sp>
      <p:sp>
        <p:nvSpPr>
          <p:cNvPr id="15" name="右箭头 14"/>
          <p:cNvSpPr/>
          <p:nvPr/>
        </p:nvSpPr>
        <p:spPr>
          <a:xfrm>
            <a:off x="772784" y="3680882"/>
            <a:ext cx="434342" cy="18513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HS" altLang="en-US"/>
          </a:p>
        </p:txBody>
      </p:sp>
    </p:spTree>
    <p:extLst>
      <p:ext uri="{BB962C8B-B14F-4D97-AF65-F5344CB8AC3E}">
        <p14:creationId xmlns:p14="http://schemas.microsoft.com/office/powerpoint/2010/main" val="2352022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8313" y="333375"/>
            <a:ext cx="6858000" cy="550863"/>
          </a:xfrm>
        </p:spPr>
        <p:txBody>
          <a:bodyPr rtlCol="0"/>
          <a:lstStyle/>
          <a:p>
            <a:pPr eaLnBrk="1" hangingPunct="1">
              <a:defRPr/>
            </a:pPr>
            <a:r>
              <a:rPr lang="en-US" altLang="zh-CHS" sz="2400" dirty="0" smtClean="0">
                <a:solidFill>
                  <a:schemeClr val="tx1"/>
                </a:solidFill>
                <a:latin typeface="+mn-lt"/>
                <a:sym typeface="Calibri" pitchFamily="34" charset="0"/>
              </a:rPr>
              <a:t>Distributed Storage Model for EHR</a:t>
            </a:r>
            <a:endParaRPr lang="zh-CHS" altLang="en-US" sz="2400" dirty="0">
              <a:solidFill>
                <a:schemeClr val="tx1"/>
              </a:solidFill>
              <a:latin typeface="+mn-lt"/>
              <a:sym typeface="Calibri" pitchFamily="34" charset="0"/>
            </a:endParaRPr>
          </a:p>
        </p:txBody>
      </p:sp>
      <p:cxnSp>
        <p:nvCxnSpPr>
          <p:cNvPr id="4" name="直接连接符 3"/>
          <p:cNvCxnSpPr/>
          <p:nvPr/>
        </p:nvCxnSpPr>
        <p:spPr>
          <a:xfrm>
            <a:off x="539750" y="908050"/>
            <a:ext cx="7993063" cy="0"/>
          </a:xfrm>
          <a:prstGeom prst="line">
            <a:avLst/>
          </a:prstGeom>
          <a:ln w="19050" cmpd="sng">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54276" name="组合 17"/>
          <p:cNvGrpSpPr>
            <a:grpSpLocks/>
          </p:cNvGrpSpPr>
          <p:nvPr/>
        </p:nvGrpSpPr>
        <p:grpSpPr bwMode="auto">
          <a:xfrm>
            <a:off x="1187450" y="2274888"/>
            <a:ext cx="431800" cy="649287"/>
            <a:chOff x="611560" y="3501008"/>
            <a:chExt cx="432048" cy="648072"/>
          </a:xfrm>
        </p:grpSpPr>
        <p:sp>
          <p:nvSpPr>
            <p:cNvPr id="18" name="椭圆 17"/>
            <p:cNvSpPr/>
            <p:nvPr/>
          </p:nvSpPr>
          <p:spPr>
            <a:xfrm>
              <a:off x="611560" y="3501008"/>
              <a:ext cx="432048" cy="43257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HS" altLang="en-US"/>
            </a:p>
          </p:txBody>
        </p:sp>
        <p:sp>
          <p:nvSpPr>
            <p:cNvPr id="19" name="矩形 18"/>
            <p:cNvSpPr/>
            <p:nvPr/>
          </p:nvSpPr>
          <p:spPr>
            <a:xfrm>
              <a:off x="724338" y="3860696"/>
              <a:ext cx="204905" cy="14419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HS" altLang="en-US"/>
            </a:p>
          </p:txBody>
        </p:sp>
        <p:cxnSp>
          <p:nvCxnSpPr>
            <p:cNvPr id="20" name="直接连接符 19"/>
            <p:cNvCxnSpPr/>
            <p:nvPr/>
          </p:nvCxnSpPr>
          <p:spPr>
            <a:xfrm>
              <a:off x="724338" y="4077777"/>
              <a:ext cx="204905" cy="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724338" y="4149080"/>
              <a:ext cx="204905" cy="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22" name="圆角矩形 21"/>
          <p:cNvSpPr>
            <a:spLocks noChangeArrowheads="1"/>
          </p:cNvSpPr>
          <p:nvPr/>
        </p:nvSpPr>
        <p:spPr bwMode="auto">
          <a:xfrm>
            <a:off x="941388" y="2039938"/>
            <a:ext cx="7375525" cy="1317625"/>
          </a:xfrm>
          <a:prstGeom prst="roundRect">
            <a:avLst>
              <a:gd name="adj" fmla="val 22792"/>
            </a:avLst>
          </a:prstGeom>
          <a:noFill/>
          <a:ln w="19050">
            <a:solidFill>
              <a:srgbClr val="A6A6A6"/>
            </a:solidFill>
            <a:round/>
            <a:headEnd/>
            <a:tailEnd/>
          </a:ln>
          <a:effectLst>
            <a:outerShdw blurRad="254000" dist="127000" dir="8159990" algn="tr" rotWithShape="0">
              <a:srgbClr val="000000">
                <a:alpha val="34000"/>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zh-CHS" altLang="en-US" sz="16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4278" name="文本框 8"/>
          <p:cNvSpPr txBox="1">
            <a:spLocks noChangeArrowheads="1"/>
          </p:cNvSpPr>
          <p:nvPr/>
        </p:nvSpPr>
        <p:spPr bwMode="auto">
          <a:xfrm>
            <a:off x="2574925" y="1300163"/>
            <a:ext cx="4108450" cy="369887"/>
          </a:xfrm>
          <a:prstGeom prst="rect">
            <a:avLst/>
          </a:prstGeom>
          <a:solidFill>
            <a:srgbClr val="9966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r>
              <a:rPr lang="en-US" altLang="zh-CHS">
                <a:solidFill>
                  <a:schemeClr val="bg1"/>
                </a:solidFill>
              </a:rPr>
              <a:t>Three significant advantages of the model</a:t>
            </a:r>
            <a:endParaRPr lang="zh-CHS" altLang="en-US">
              <a:solidFill>
                <a:schemeClr val="bg1"/>
              </a:solidFill>
            </a:endParaRPr>
          </a:p>
        </p:txBody>
      </p:sp>
      <p:sp>
        <p:nvSpPr>
          <p:cNvPr id="10" name="文本框 9"/>
          <p:cNvSpPr txBox="1"/>
          <p:nvPr/>
        </p:nvSpPr>
        <p:spPr>
          <a:xfrm>
            <a:off x="1774825" y="2133600"/>
            <a:ext cx="6523038" cy="1077913"/>
          </a:xfrm>
          <a:prstGeom prst="rect">
            <a:avLst/>
          </a:prstGeom>
          <a:noFill/>
        </p:spPr>
        <p:txBody>
          <a:bodyPr>
            <a:spAutoFit/>
          </a:bodyPr>
          <a:lstStyle/>
          <a:p>
            <a:pPr eaLnBrk="1" hangingPunct="1">
              <a:defRPr/>
            </a:pPr>
            <a:r>
              <a:rPr lang="en-US" altLang="zh-CHS" sz="1600" dirty="0">
                <a:solidFill>
                  <a:schemeClr val="tx1">
                    <a:lumMod val="65000"/>
                    <a:lumOff val="35000"/>
                  </a:schemeClr>
                </a:solidFill>
                <a:latin typeface="Georgia" pitchFamily="18" charset="0"/>
                <a:ea typeface="Tahoma" pitchFamily="34" charset="0"/>
                <a:cs typeface="Courier New" pitchFamily="49" charset="0"/>
              </a:rPr>
              <a:t>With the data increasing, when EHR table size reach the threshold, Region split will be automatically triggered data will be automatically stored in </a:t>
            </a:r>
            <a:r>
              <a:rPr lang="en-US" altLang="zh-CHS" sz="1600" dirty="0" err="1">
                <a:solidFill>
                  <a:schemeClr val="tx1">
                    <a:lumMod val="65000"/>
                    <a:lumOff val="35000"/>
                  </a:schemeClr>
                </a:solidFill>
                <a:latin typeface="Georgia" pitchFamily="18" charset="0"/>
                <a:ea typeface="Tahoma" pitchFamily="34" charset="0"/>
                <a:cs typeface="Courier New" pitchFamily="49" charset="0"/>
              </a:rPr>
              <a:t>DataNodes</a:t>
            </a:r>
            <a:r>
              <a:rPr lang="en-US" altLang="zh-CHS" sz="1600" dirty="0">
                <a:solidFill>
                  <a:schemeClr val="tx1">
                    <a:lumMod val="65000"/>
                    <a:lumOff val="35000"/>
                  </a:schemeClr>
                </a:solidFill>
                <a:latin typeface="Georgia" pitchFamily="18" charset="0"/>
                <a:ea typeface="Tahoma" pitchFamily="34" charset="0"/>
                <a:cs typeface="Courier New" pitchFamily="49" charset="0"/>
              </a:rPr>
              <a:t> evenly by the load balancing of </a:t>
            </a:r>
            <a:r>
              <a:rPr lang="en-US" altLang="zh-CHS" sz="1600" dirty="0" err="1">
                <a:solidFill>
                  <a:schemeClr val="tx1">
                    <a:lumMod val="65000"/>
                    <a:lumOff val="35000"/>
                  </a:schemeClr>
                </a:solidFill>
                <a:latin typeface="Georgia" pitchFamily="18" charset="0"/>
                <a:ea typeface="Tahoma" pitchFamily="34" charset="0"/>
                <a:cs typeface="Courier New" pitchFamily="49" charset="0"/>
              </a:rPr>
              <a:t>HMaster</a:t>
            </a:r>
            <a:r>
              <a:rPr lang="en-US" altLang="zh-CHS" sz="1600" dirty="0">
                <a:solidFill>
                  <a:schemeClr val="tx1">
                    <a:lumMod val="65000"/>
                    <a:lumOff val="35000"/>
                  </a:schemeClr>
                </a:solidFill>
                <a:latin typeface="Georgia" pitchFamily="18" charset="0"/>
                <a:ea typeface="Tahoma" pitchFamily="34" charset="0"/>
                <a:cs typeface="Courier New" pitchFamily="49" charset="0"/>
              </a:rPr>
              <a:t> and </a:t>
            </a:r>
            <a:r>
              <a:rPr lang="en-US" altLang="zh-CHS" sz="1600" dirty="0" err="1">
                <a:solidFill>
                  <a:schemeClr val="tx1">
                    <a:lumMod val="65000"/>
                    <a:lumOff val="35000"/>
                  </a:schemeClr>
                </a:solidFill>
                <a:latin typeface="Georgia" pitchFamily="18" charset="0"/>
                <a:ea typeface="Tahoma" pitchFamily="34" charset="0"/>
                <a:cs typeface="Courier New" pitchFamily="49" charset="0"/>
              </a:rPr>
              <a:t>HRegionServer</a:t>
            </a:r>
            <a:r>
              <a:rPr lang="en-US" altLang="zh-CHS" sz="1600" dirty="0">
                <a:solidFill>
                  <a:schemeClr val="tx1">
                    <a:lumMod val="65000"/>
                    <a:lumOff val="35000"/>
                  </a:schemeClr>
                </a:solidFill>
                <a:latin typeface="Georgia" pitchFamily="18" charset="0"/>
                <a:ea typeface="Tahoma" pitchFamily="34" charset="0"/>
                <a:cs typeface="Courier New" pitchFamily="49" charset="0"/>
              </a:rPr>
              <a:t>, User entirely need not care about how data is stored </a:t>
            </a:r>
            <a:endParaRPr lang="zh-CHS" altLang="en-US" sz="1600" dirty="0">
              <a:solidFill>
                <a:schemeClr val="tx1">
                  <a:lumMod val="65000"/>
                  <a:lumOff val="35000"/>
                </a:schemeClr>
              </a:solidFill>
              <a:latin typeface="Georgia" pitchFamily="18" charset="0"/>
              <a:ea typeface="Tahoma" pitchFamily="34" charset="0"/>
              <a:cs typeface="Courier New" pitchFamily="49" charset="0"/>
            </a:endParaRPr>
          </a:p>
        </p:txBody>
      </p:sp>
      <p:sp>
        <p:nvSpPr>
          <p:cNvPr id="23" name="圆角矩形 22"/>
          <p:cNvSpPr>
            <a:spLocks noChangeArrowheads="1"/>
          </p:cNvSpPr>
          <p:nvPr/>
        </p:nvSpPr>
        <p:spPr bwMode="auto">
          <a:xfrm>
            <a:off x="922338" y="3568700"/>
            <a:ext cx="7375525" cy="1012825"/>
          </a:xfrm>
          <a:prstGeom prst="roundRect">
            <a:avLst>
              <a:gd name="adj" fmla="val 22792"/>
            </a:avLst>
          </a:prstGeom>
          <a:noFill/>
          <a:ln w="19050">
            <a:solidFill>
              <a:srgbClr val="A6A6A6"/>
            </a:solidFill>
            <a:round/>
            <a:headEnd/>
            <a:tailEnd/>
          </a:ln>
          <a:effectLst>
            <a:outerShdw blurRad="254000" dist="127000" dir="8159990" algn="tr" rotWithShape="0">
              <a:srgbClr val="000000">
                <a:alpha val="34000"/>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zh-CHS" altLang="en-US" sz="16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1774825" y="3933825"/>
            <a:ext cx="6523038" cy="338138"/>
          </a:xfrm>
          <a:prstGeom prst="rect">
            <a:avLst/>
          </a:prstGeom>
          <a:noFill/>
        </p:spPr>
        <p:txBody>
          <a:bodyPr>
            <a:spAutoFit/>
          </a:bodyPr>
          <a:lstStyle/>
          <a:p>
            <a:pPr eaLnBrk="1" hangingPunct="1">
              <a:defRPr/>
            </a:pPr>
            <a:r>
              <a:rPr lang="en-US" altLang="zh-CHS" sz="1600" dirty="0">
                <a:solidFill>
                  <a:schemeClr val="tx1">
                    <a:lumMod val="65000"/>
                    <a:lumOff val="35000"/>
                  </a:schemeClr>
                </a:solidFill>
                <a:latin typeface="Georgia" pitchFamily="18" charset="0"/>
                <a:ea typeface="Tahoma" pitchFamily="34" charset="0"/>
                <a:cs typeface="Courier New" pitchFamily="49" charset="0"/>
              </a:rPr>
              <a:t>Data increase has little effect on read and write performance of </a:t>
            </a:r>
            <a:r>
              <a:rPr lang="en-US" altLang="zh-CHS" sz="1600" dirty="0" err="1">
                <a:solidFill>
                  <a:schemeClr val="tx1">
                    <a:lumMod val="65000"/>
                    <a:lumOff val="35000"/>
                  </a:schemeClr>
                </a:solidFill>
                <a:latin typeface="Georgia" pitchFamily="18" charset="0"/>
                <a:ea typeface="Tahoma" pitchFamily="34" charset="0"/>
                <a:cs typeface="Courier New" pitchFamily="49" charset="0"/>
              </a:rPr>
              <a:t>HBase</a:t>
            </a:r>
            <a:endParaRPr lang="zh-CHS" altLang="en-US" sz="1600" dirty="0">
              <a:solidFill>
                <a:schemeClr val="tx1">
                  <a:lumMod val="65000"/>
                  <a:lumOff val="35000"/>
                </a:schemeClr>
              </a:solidFill>
              <a:latin typeface="Georgia" pitchFamily="18" charset="0"/>
              <a:ea typeface="Tahoma" pitchFamily="34" charset="0"/>
              <a:cs typeface="Courier New" pitchFamily="49" charset="0"/>
            </a:endParaRPr>
          </a:p>
        </p:txBody>
      </p:sp>
      <p:grpSp>
        <p:nvGrpSpPr>
          <p:cNvPr id="54282" name="组合 17"/>
          <p:cNvGrpSpPr>
            <a:grpSpLocks/>
          </p:cNvGrpSpPr>
          <p:nvPr/>
        </p:nvGrpSpPr>
        <p:grpSpPr bwMode="auto">
          <a:xfrm>
            <a:off x="1185863" y="3716338"/>
            <a:ext cx="431800" cy="649287"/>
            <a:chOff x="611560" y="3501008"/>
            <a:chExt cx="432048" cy="648072"/>
          </a:xfrm>
        </p:grpSpPr>
        <p:sp>
          <p:nvSpPr>
            <p:cNvPr id="26" name="椭圆 25"/>
            <p:cNvSpPr/>
            <p:nvPr/>
          </p:nvSpPr>
          <p:spPr>
            <a:xfrm>
              <a:off x="611560" y="3501008"/>
              <a:ext cx="432048" cy="43257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HS" altLang="en-US"/>
            </a:p>
          </p:txBody>
        </p:sp>
        <p:sp>
          <p:nvSpPr>
            <p:cNvPr id="27" name="矩形 26"/>
            <p:cNvSpPr/>
            <p:nvPr/>
          </p:nvSpPr>
          <p:spPr>
            <a:xfrm>
              <a:off x="724337" y="3860696"/>
              <a:ext cx="204906" cy="14419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HS" altLang="en-US"/>
            </a:p>
          </p:txBody>
        </p:sp>
        <p:cxnSp>
          <p:nvCxnSpPr>
            <p:cNvPr id="28" name="直接连接符 27"/>
            <p:cNvCxnSpPr/>
            <p:nvPr/>
          </p:nvCxnSpPr>
          <p:spPr>
            <a:xfrm>
              <a:off x="724337" y="4077777"/>
              <a:ext cx="204906" cy="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724337" y="4149080"/>
              <a:ext cx="204906" cy="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54283" name="组合 29"/>
          <p:cNvGrpSpPr>
            <a:grpSpLocks/>
          </p:cNvGrpSpPr>
          <p:nvPr/>
        </p:nvGrpSpPr>
        <p:grpSpPr bwMode="auto">
          <a:xfrm>
            <a:off x="1185863" y="4973638"/>
            <a:ext cx="431800" cy="649287"/>
            <a:chOff x="611560" y="3501008"/>
            <a:chExt cx="432048" cy="648072"/>
          </a:xfrm>
        </p:grpSpPr>
        <p:sp>
          <p:nvSpPr>
            <p:cNvPr id="31" name="椭圆 30"/>
            <p:cNvSpPr/>
            <p:nvPr/>
          </p:nvSpPr>
          <p:spPr>
            <a:xfrm>
              <a:off x="611560" y="3501008"/>
              <a:ext cx="432048" cy="43257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HS" altLang="en-US"/>
            </a:p>
          </p:txBody>
        </p:sp>
        <p:sp>
          <p:nvSpPr>
            <p:cNvPr id="32" name="矩形 31"/>
            <p:cNvSpPr/>
            <p:nvPr/>
          </p:nvSpPr>
          <p:spPr>
            <a:xfrm>
              <a:off x="724337" y="3860696"/>
              <a:ext cx="204906" cy="14419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HS" altLang="en-US"/>
            </a:p>
          </p:txBody>
        </p:sp>
        <p:cxnSp>
          <p:nvCxnSpPr>
            <p:cNvPr id="33" name="直接连接符 32"/>
            <p:cNvCxnSpPr/>
            <p:nvPr/>
          </p:nvCxnSpPr>
          <p:spPr>
            <a:xfrm>
              <a:off x="724337" y="4077777"/>
              <a:ext cx="204906" cy="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724337" y="4149080"/>
              <a:ext cx="204906" cy="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35" name="圆角矩形 34"/>
          <p:cNvSpPr>
            <a:spLocks noChangeArrowheads="1"/>
          </p:cNvSpPr>
          <p:nvPr/>
        </p:nvSpPr>
        <p:spPr bwMode="auto">
          <a:xfrm>
            <a:off x="911225" y="4792663"/>
            <a:ext cx="7375525" cy="1012825"/>
          </a:xfrm>
          <a:prstGeom prst="roundRect">
            <a:avLst>
              <a:gd name="adj" fmla="val 22792"/>
            </a:avLst>
          </a:prstGeom>
          <a:noFill/>
          <a:ln w="19050">
            <a:solidFill>
              <a:srgbClr val="A6A6A6"/>
            </a:solidFill>
            <a:round/>
            <a:headEnd/>
            <a:tailEnd/>
          </a:ln>
          <a:effectLst>
            <a:outerShdw blurRad="254000" dist="127000" dir="8159990" algn="tr" rotWithShape="0">
              <a:srgbClr val="000000">
                <a:alpha val="34000"/>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zh-CHS" altLang="en-US" sz="16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1763713" y="4868863"/>
            <a:ext cx="6523037" cy="831850"/>
          </a:xfrm>
          <a:prstGeom prst="rect">
            <a:avLst/>
          </a:prstGeom>
          <a:noFill/>
        </p:spPr>
        <p:txBody>
          <a:bodyPr>
            <a:spAutoFit/>
          </a:bodyPr>
          <a:lstStyle/>
          <a:p>
            <a:pPr eaLnBrk="1" hangingPunct="1">
              <a:defRPr/>
            </a:pPr>
            <a:r>
              <a:rPr lang="en-US" altLang="zh-CHS" sz="1600" dirty="0">
                <a:solidFill>
                  <a:schemeClr val="tx1">
                    <a:lumMod val="65000"/>
                    <a:lumOff val="35000"/>
                  </a:schemeClr>
                </a:solidFill>
                <a:latin typeface="Georgia" pitchFamily="18" charset="0"/>
                <a:ea typeface="Tahoma" pitchFamily="34" charset="0"/>
                <a:cs typeface="Courier New" pitchFamily="49" charset="0"/>
              </a:rPr>
              <a:t>The storage capacity of the model will be increased as long as new </a:t>
            </a:r>
            <a:r>
              <a:rPr lang="en-US" altLang="zh-CHS" sz="1600" dirty="0" err="1">
                <a:solidFill>
                  <a:schemeClr val="tx1">
                    <a:lumMod val="65000"/>
                    <a:lumOff val="35000"/>
                  </a:schemeClr>
                </a:solidFill>
                <a:latin typeface="Georgia" pitchFamily="18" charset="0"/>
                <a:ea typeface="Tahoma" pitchFamily="34" charset="0"/>
                <a:cs typeface="Courier New" pitchFamily="49" charset="0"/>
              </a:rPr>
              <a:t>DataNode</a:t>
            </a:r>
            <a:r>
              <a:rPr lang="en-US" altLang="zh-CHS" sz="1600" dirty="0">
                <a:solidFill>
                  <a:schemeClr val="tx1">
                    <a:lumMod val="65000"/>
                    <a:lumOff val="35000"/>
                  </a:schemeClr>
                </a:solidFill>
                <a:latin typeface="Georgia" pitchFamily="18" charset="0"/>
                <a:ea typeface="Tahoma" pitchFamily="34" charset="0"/>
                <a:cs typeface="Courier New" pitchFamily="49" charset="0"/>
              </a:rPr>
              <a:t> server is added in, and the read and write throughput of the model will be increased as long as new </a:t>
            </a:r>
            <a:r>
              <a:rPr lang="en-US" altLang="zh-CHS" sz="1600" dirty="0" err="1">
                <a:solidFill>
                  <a:schemeClr val="tx1">
                    <a:lumMod val="65000"/>
                    <a:lumOff val="35000"/>
                  </a:schemeClr>
                </a:solidFill>
                <a:latin typeface="Georgia" pitchFamily="18" charset="0"/>
                <a:ea typeface="Tahoma" pitchFamily="34" charset="0"/>
                <a:cs typeface="Courier New" pitchFamily="49" charset="0"/>
              </a:rPr>
              <a:t>HRegionServer</a:t>
            </a:r>
            <a:r>
              <a:rPr lang="en-US" altLang="zh-CHS" sz="1600" dirty="0">
                <a:solidFill>
                  <a:schemeClr val="tx1">
                    <a:lumMod val="65000"/>
                    <a:lumOff val="35000"/>
                  </a:schemeClr>
                </a:solidFill>
                <a:latin typeface="Georgia" pitchFamily="18" charset="0"/>
                <a:ea typeface="Tahoma" pitchFamily="34" charset="0"/>
                <a:cs typeface="Courier New" pitchFamily="49" charset="0"/>
              </a:rPr>
              <a:t> is added in.</a:t>
            </a:r>
            <a:endParaRPr lang="zh-CHS" altLang="en-US" sz="1600" dirty="0">
              <a:solidFill>
                <a:schemeClr val="tx1">
                  <a:lumMod val="65000"/>
                  <a:lumOff val="35000"/>
                </a:schemeClr>
              </a:solidFill>
              <a:latin typeface="Georgia" pitchFamily="18" charset="0"/>
              <a:ea typeface="Tahoma" pitchFamily="34" charset="0"/>
              <a:cs typeface="Courier New" pitchFamily="49" charset="0"/>
            </a:endParaRPr>
          </a:p>
        </p:txBody>
      </p:sp>
      <p:sp>
        <p:nvSpPr>
          <p:cNvPr id="3" name="日期占位符 2"/>
          <p:cNvSpPr>
            <a:spLocks noGrp="1"/>
          </p:cNvSpPr>
          <p:nvPr>
            <p:ph type="dt" sz="half" idx="10"/>
          </p:nvPr>
        </p:nvSpPr>
        <p:spPr/>
        <p:txBody>
          <a:bodyPr/>
          <a:lstStyle/>
          <a:p>
            <a:pPr>
              <a:defRPr/>
            </a:pPr>
            <a:fld id="{D76C53E2-A92E-234D-8A3A-4FEF73F76F95}" type="datetime1">
              <a:rPr lang="zh-CHS" altLang="en-US" smtClean="0"/>
              <a:t>15/5/6</a:t>
            </a:fld>
            <a:endParaRPr lang="en-US" altLang="zh-CHS"/>
          </a:p>
        </p:txBody>
      </p:sp>
      <p:sp>
        <p:nvSpPr>
          <p:cNvPr id="5" name="幻灯片编号占位符 4"/>
          <p:cNvSpPr>
            <a:spLocks noGrp="1"/>
          </p:cNvSpPr>
          <p:nvPr>
            <p:ph type="sldNum" sz="quarter" idx="12"/>
          </p:nvPr>
        </p:nvSpPr>
        <p:spPr/>
        <p:txBody>
          <a:bodyPr/>
          <a:lstStyle/>
          <a:p>
            <a:fld id="{C73A8C92-5225-624A-981C-988E0DFED375}" type="slidenum">
              <a:rPr lang="en-US" altLang="zh-CHS" smtClean="0"/>
              <a:pPr/>
              <a:t>20</a:t>
            </a:fld>
            <a:endParaRPr lang="en-US" altLang="zh-CHS"/>
          </a:p>
        </p:txBody>
      </p:sp>
    </p:spTree>
    <p:extLst>
      <p:ext uri="{BB962C8B-B14F-4D97-AF65-F5344CB8AC3E}">
        <p14:creationId xmlns:p14="http://schemas.microsoft.com/office/powerpoint/2010/main" val="6306688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0018A218-ABD7-B741-882C-690870C2DD09}" type="datetime1">
              <a:rPr lang="zh-CHS" altLang="en-US" smtClean="0"/>
              <a:t>15/5/6</a:t>
            </a:fld>
            <a:endParaRPr lang="en-US" altLang="zh-CHS"/>
          </a:p>
        </p:txBody>
      </p:sp>
      <p:sp>
        <p:nvSpPr>
          <p:cNvPr id="5" name="幻灯片编号占位符 4"/>
          <p:cNvSpPr>
            <a:spLocks noGrp="1"/>
          </p:cNvSpPr>
          <p:nvPr>
            <p:ph type="sldNum" sz="quarter" idx="12"/>
          </p:nvPr>
        </p:nvSpPr>
        <p:spPr/>
        <p:txBody>
          <a:bodyPr/>
          <a:lstStyle/>
          <a:p>
            <a:fld id="{C73A8C92-5225-624A-981C-988E0DFED375}" type="slidenum">
              <a:rPr lang="en-US" altLang="zh-CHS" smtClean="0"/>
              <a:pPr/>
              <a:t>21</a:t>
            </a:fld>
            <a:endParaRPr lang="en-US" altLang="zh-CHS"/>
          </a:p>
        </p:txBody>
      </p:sp>
      <p:sp>
        <p:nvSpPr>
          <p:cNvPr id="6" name="标题 1"/>
          <p:cNvSpPr txBox="1">
            <a:spLocks/>
          </p:cNvSpPr>
          <p:nvPr/>
        </p:nvSpPr>
        <p:spPr>
          <a:xfrm>
            <a:off x="468313" y="333375"/>
            <a:ext cx="6858000" cy="550863"/>
          </a:xfrm>
          <a:prstGeom prst="rect">
            <a:avLst/>
          </a:prstGeom>
        </p:spPr>
        <p:txBody>
          <a:bodyPr vert="horz" wrap="square" lIns="91440" tIns="45720" rIns="91440" bIns="45720" numCol="1" rtlCol="0" anchor="b" anchorCtr="0" compatLnSpc="1">
            <a:prstTxWarp prst="textNoShape">
              <a:avLst/>
            </a:prstTxWarp>
            <a:normAutofit/>
          </a:bodyPr>
          <a:lstStyle>
            <a:lvl1pPr algn="l" rtl="0" eaLnBrk="0" fontAlgn="base" hangingPunct="0">
              <a:lnSpc>
                <a:spcPct val="85000"/>
              </a:lnSpc>
              <a:spcBef>
                <a:spcPct val="0"/>
              </a:spcBef>
              <a:spcAft>
                <a:spcPct val="0"/>
              </a:spcAft>
              <a:defRPr sz="8000" kern="1200" spc="-50" baseline="0">
                <a:solidFill>
                  <a:schemeClr val="tx1">
                    <a:lumMod val="85000"/>
                    <a:lumOff val="15000"/>
                  </a:schemeClr>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itchFamily="34" charset="0"/>
              </a:defRPr>
            </a:lvl2pPr>
            <a:lvl3pPr algn="l" rtl="0" eaLnBrk="0" fontAlgn="base" hangingPunct="0">
              <a:lnSpc>
                <a:spcPct val="85000"/>
              </a:lnSpc>
              <a:spcBef>
                <a:spcPct val="0"/>
              </a:spcBef>
              <a:spcAft>
                <a:spcPct val="0"/>
              </a:spcAft>
              <a:defRPr sz="4800">
                <a:solidFill>
                  <a:srgbClr val="404040"/>
                </a:solidFill>
                <a:latin typeface="Calibri Light" pitchFamily="34" charset="0"/>
              </a:defRPr>
            </a:lvl3pPr>
            <a:lvl4pPr algn="l" rtl="0" eaLnBrk="0" fontAlgn="base" hangingPunct="0">
              <a:lnSpc>
                <a:spcPct val="85000"/>
              </a:lnSpc>
              <a:spcBef>
                <a:spcPct val="0"/>
              </a:spcBef>
              <a:spcAft>
                <a:spcPct val="0"/>
              </a:spcAft>
              <a:defRPr sz="4800">
                <a:solidFill>
                  <a:srgbClr val="404040"/>
                </a:solidFill>
                <a:latin typeface="Calibri Light" pitchFamily="34" charset="0"/>
              </a:defRPr>
            </a:lvl4pPr>
            <a:lvl5pPr algn="l" rtl="0" eaLnBrk="0" fontAlgn="base" hangingPunct="0">
              <a:lnSpc>
                <a:spcPct val="85000"/>
              </a:lnSpc>
              <a:spcBef>
                <a:spcPct val="0"/>
              </a:spcBef>
              <a:spcAft>
                <a:spcPct val="0"/>
              </a:spcAft>
              <a:defRPr sz="4800">
                <a:solidFill>
                  <a:srgbClr val="404040"/>
                </a:solidFill>
                <a:latin typeface="Calibri Light" pitchFamily="34" charset="0"/>
              </a:defRPr>
            </a:lvl5pPr>
            <a:lvl6pPr marL="457200" algn="l" rtl="0" fontAlgn="base">
              <a:lnSpc>
                <a:spcPct val="85000"/>
              </a:lnSpc>
              <a:spcBef>
                <a:spcPct val="0"/>
              </a:spcBef>
              <a:spcAft>
                <a:spcPct val="0"/>
              </a:spcAft>
              <a:defRPr sz="4800">
                <a:solidFill>
                  <a:srgbClr val="404040"/>
                </a:solidFill>
                <a:latin typeface="Calibri Light" pitchFamily="34" charset="0"/>
              </a:defRPr>
            </a:lvl6pPr>
            <a:lvl7pPr marL="914400" algn="l" rtl="0" fontAlgn="base">
              <a:lnSpc>
                <a:spcPct val="85000"/>
              </a:lnSpc>
              <a:spcBef>
                <a:spcPct val="0"/>
              </a:spcBef>
              <a:spcAft>
                <a:spcPct val="0"/>
              </a:spcAft>
              <a:defRPr sz="4800">
                <a:solidFill>
                  <a:srgbClr val="404040"/>
                </a:solidFill>
                <a:latin typeface="Calibri Light" pitchFamily="34" charset="0"/>
              </a:defRPr>
            </a:lvl7pPr>
            <a:lvl8pPr marL="1371600" algn="l" rtl="0" fontAlgn="base">
              <a:lnSpc>
                <a:spcPct val="85000"/>
              </a:lnSpc>
              <a:spcBef>
                <a:spcPct val="0"/>
              </a:spcBef>
              <a:spcAft>
                <a:spcPct val="0"/>
              </a:spcAft>
              <a:defRPr sz="4800">
                <a:solidFill>
                  <a:srgbClr val="404040"/>
                </a:solidFill>
                <a:latin typeface="Calibri Light" pitchFamily="34" charset="0"/>
              </a:defRPr>
            </a:lvl8pPr>
            <a:lvl9pPr marL="1828800" algn="l" rtl="0" fontAlgn="base">
              <a:lnSpc>
                <a:spcPct val="85000"/>
              </a:lnSpc>
              <a:spcBef>
                <a:spcPct val="0"/>
              </a:spcBef>
              <a:spcAft>
                <a:spcPct val="0"/>
              </a:spcAft>
              <a:defRPr sz="4800">
                <a:solidFill>
                  <a:srgbClr val="404040"/>
                </a:solidFill>
                <a:latin typeface="Calibri Light" pitchFamily="34" charset="0"/>
              </a:defRPr>
            </a:lvl9pPr>
          </a:lstStyle>
          <a:p>
            <a:pPr eaLnBrk="1" fontAlgn="auto" hangingPunct="1">
              <a:spcAft>
                <a:spcPts val="0"/>
              </a:spcAft>
              <a:defRPr/>
            </a:pPr>
            <a:r>
              <a:rPr lang="en-US" altLang="zh-CHS" sz="2400" dirty="0" smtClean="0">
                <a:solidFill>
                  <a:schemeClr val="tx1"/>
                </a:solidFill>
                <a:latin typeface="Calibri" pitchFamily="34" charset="0"/>
                <a:ea typeface="+mn-ea"/>
                <a:cs typeface="Arial" pitchFamily="34" charset="0"/>
                <a:sym typeface="Calibri" pitchFamily="34" charset="0"/>
              </a:rPr>
              <a:t>Four papers</a:t>
            </a:r>
            <a:endParaRPr lang="zh-CHS" altLang="en-US" sz="2400" dirty="0">
              <a:solidFill>
                <a:schemeClr val="tx1"/>
              </a:solidFill>
              <a:latin typeface="Calibri" pitchFamily="34" charset="0"/>
              <a:ea typeface="+mn-ea"/>
              <a:cs typeface="Arial" pitchFamily="34" charset="0"/>
              <a:sym typeface="Calibri" pitchFamily="34" charset="0"/>
            </a:endParaRPr>
          </a:p>
        </p:txBody>
      </p:sp>
      <p:cxnSp>
        <p:nvCxnSpPr>
          <p:cNvPr id="7" name="直接连接符 5"/>
          <p:cNvCxnSpPr/>
          <p:nvPr/>
        </p:nvCxnSpPr>
        <p:spPr>
          <a:xfrm>
            <a:off x="539750" y="908050"/>
            <a:ext cx="7993063" cy="0"/>
          </a:xfrm>
          <a:prstGeom prst="line">
            <a:avLst/>
          </a:prstGeom>
          <a:ln w="19050" cmpd="sng">
            <a:solidFill>
              <a:srgbClr val="0070C0"/>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354124" y="1445559"/>
            <a:ext cx="6458236" cy="400110"/>
          </a:xfrm>
          <a:prstGeom prst="rect">
            <a:avLst/>
          </a:prstGeom>
          <a:noFill/>
        </p:spPr>
        <p:txBody>
          <a:bodyPr wrap="square" rtlCol="0">
            <a:spAutoFit/>
          </a:bodyPr>
          <a:lstStyle/>
          <a:p>
            <a:r>
              <a:rPr lang="en-US" altLang="zh-CHS" sz="2000" dirty="0">
                <a:cs typeface="Arial" pitchFamily="34" charset="0"/>
              </a:rPr>
              <a:t>A Distributed Storage Model for </a:t>
            </a:r>
            <a:r>
              <a:rPr lang="en-US" altLang="zh-CHS" sz="2000" dirty="0" smtClean="0">
                <a:cs typeface="Arial" pitchFamily="34" charset="0"/>
              </a:rPr>
              <a:t>EHR Based </a:t>
            </a:r>
            <a:r>
              <a:rPr lang="en-US" altLang="zh-CHS" sz="2000" dirty="0">
                <a:cs typeface="Arial" pitchFamily="34" charset="0"/>
              </a:rPr>
              <a:t>on </a:t>
            </a:r>
            <a:r>
              <a:rPr lang="en-US" altLang="zh-CHS" sz="2000" dirty="0" err="1">
                <a:cs typeface="Arial" pitchFamily="34" charset="0"/>
              </a:rPr>
              <a:t>HBase</a:t>
            </a:r>
            <a:endParaRPr lang="zh-CHS" altLang="en-US" sz="2000" dirty="0"/>
          </a:p>
        </p:txBody>
      </p:sp>
      <p:sp>
        <p:nvSpPr>
          <p:cNvPr id="9" name="文本框 8"/>
          <p:cNvSpPr txBox="1"/>
          <p:nvPr/>
        </p:nvSpPr>
        <p:spPr>
          <a:xfrm>
            <a:off x="1385485" y="2107408"/>
            <a:ext cx="5940828" cy="400110"/>
          </a:xfrm>
          <a:prstGeom prst="rect">
            <a:avLst/>
          </a:prstGeom>
          <a:noFill/>
        </p:spPr>
        <p:txBody>
          <a:bodyPr wrap="square" rtlCol="0">
            <a:spAutoFit/>
          </a:bodyPr>
          <a:lstStyle/>
          <a:p>
            <a:r>
              <a:rPr lang="en-US" altLang="zh-CHS" sz="2000" dirty="0">
                <a:cs typeface="Arial" pitchFamily="34" charset="0"/>
              </a:rPr>
              <a:t>Scalable RDF Store Based on </a:t>
            </a:r>
            <a:r>
              <a:rPr lang="en-US" altLang="zh-CHS" sz="2000" dirty="0" err="1">
                <a:cs typeface="Arial" pitchFamily="34" charset="0"/>
              </a:rPr>
              <a:t>HBase</a:t>
            </a:r>
            <a:r>
              <a:rPr lang="en-US" altLang="zh-CHS" sz="2000" dirty="0">
                <a:cs typeface="Arial" pitchFamily="34" charset="0"/>
              </a:rPr>
              <a:t> and </a:t>
            </a:r>
            <a:r>
              <a:rPr lang="en-US" altLang="zh-CHS" sz="2000" dirty="0" err="1">
                <a:cs typeface="Arial" pitchFamily="34" charset="0"/>
              </a:rPr>
              <a:t>MapReduce</a:t>
            </a:r>
            <a:endParaRPr lang="zh-CHS" altLang="en-US" sz="2000" dirty="0"/>
          </a:p>
        </p:txBody>
      </p:sp>
      <p:sp>
        <p:nvSpPr>
          <p:cNvPr id="10" name="文本框 9"/>
          <p:cNvSpPr txBox="1"/>
          <p:nvPr/>
        </p:nvSpPr>
        <p:spPr>
          <a:xfrm>
            <a:off x="1410128" y="2851480"/>
            <a:ext cx="6546247" cy="400110"/>
          </a:xfrm>
          <a:prstGeom prst="rect">
            <a:avLst/>
          </a:prstGeom>
          <a:noFill/>
        </p:spPr>
        <p:txBody>
          <a:bodyPr wrap="square" rtlCol="0">
            <a:spAutoFit/>
          </a:bodyPr>
          <a:lstStyle/>
          <a:p>
            <a:r>
              <a:rPr lang="zh-CHS" altLang="zh-CHS" sz="2000" dirty="0">
                <a:sym typeface="Arial" charset="0"/>
              </a:rPr>
              <a:t>Experimenting Lucene Index on </a:t>
            </a:r>
            <a:r>
              <a:rPr lang="zh-CHS" altLang="zh-CHS" sz="2000" dirty="0" smtClean="0">
                <a:sym typeface="Arial" charset="0"/>
              </a:rPr>
              <a:t>H</a:t>
            </a:r>
            <a:r>
              <a:rPr lang="en-US" altLang="zh-CHS" sz="2000" dirty="0" smtClean="0">
                <a:sym typeface="Arial" charset="0"/>
              </a:rPr>
              <a:t>b</a:t>
            </a:r>
            <a:r>
              <a:rPr lang="zh-CHS" altLang="zh-CHS" sz="2000" dirty="0" smtClean="0">
                <a:sym typeface="Arial" charset="0"/>
              </a:rPr>
              <a:t>ase in </a:t>
            </a:r>
            <a:r>
              <a:rPr lang="zh-CHS" altLang="zh-CHS" sz="2000" dirty="0">
                <a:sym typeface="Arial" charset="0"/>
              </a:rPr>
              <a:t>an HPC Environment</a:t>
            </a:r>
            <a:endParaRPr lang="zh-CHS" altLang="en-US" sz="2000" dirty="0"/>
          </a:p>
        </p:txBody>
      </p:sp>
      <p:sp>
        <p:nvSpPr>
          <p:cNvPr id="12" name="右箭头 11"/>
          <p:cNvSpPr/>
          <p:nvPr/>
        </p:nvSpPr>
        <p:spPr>
          <a:xfrm>
            <a:off x="755721" y="1536088"/>
            <a:ext cx="434342" cy="18513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HS" altLang="en-US"/>
          </a:p>
        </p:txBody>
      </p:sp>
      <p:sp>
        <p:nvSpPr>
          <p:cNvPr id="13" name="右箭头 12"/>
          <p:cNvSpPr/>
          <p:nvPr/>
        </p:nvSpPr>
        <p:spPr>
          <a:xfrm>
            <a:off x="758655" y="2199474"/>
            <a:ext cx="434342" cy="18513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HS" altLang="en-US"/>
          </a:p>
        </p:txBody>
      </p:sp>
      <p:sp>
        <p:nvSpPr>
          <p:cNvPr id="14" name="右箭头 13"/>
          <p:cNvSpPr/>
          <p:nvPr/>
        </p:nvSpPr>
        <p:spPr>
          <a:xfrm>
            <a:off x="769853" y="2950266"/>
            <a:ext cx="434342" cy="18513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HS" altLang="en-US"/>
          </a:p>
        </p:txBody>
      </p:sp>
      <p:sp>
        <p:nvSpPr>
          <p:cNvPr id="15" name="右箭头 14"/>
          <p:cNvSpPr/>
          <p:nvPr/>
        </p:nvSpPr>
        <p:spPr>
          <a:xfrm>
            <a:off x="772784" y="3680882"/>
            <a:ext cx="434342" cy="18513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HS" altLang="en-US"/>
          </a:p>
        </p:txBody>
      </p:sp>
      <p:sp>
        <p:nvSpPr>
          <p:cNvPr id="16" name="文本框 15"/>
          <p:cNvSpPr txBox="1"/>
          <p:nvPr/>
        </p:nvSpPr>
        <p:spPr>
          <a:xfrm>
            <a:off x="1423370" y="3575380"/>
            <a:ext cx="7469109" cy="400110"/>
          </a:xfrm>
          <a:prstGeom prst="rect">
            <a:avLst/>
          </a:prstGeom>
          <a:noFill/>
        </p:spPr>
        <p:txBody>
          <a:bodyPr wrap="square" rtlCol="0">
            <a:spAutoFit/>
          </a:bodyPr>
          <a:lstStyle/>
          <a:p>
            <a:r>
              <a:rPr lang="en-US" altLang="zh-CHS" sz="2000" dirty="0"/>
              <a:t>A Performance evaluation for Open Source </a:t>
            </a:r>
            <a:r>
              <a:rPr lang="en-US" altLang="zh-CHS" sz="2000" dirty="0" err="1"/>
              <a:t>BigTable</a:t>
            </a:r>
            <a:r>
              <a:rPr lang="en-US" altLang="zh-CHS" sz="2000" dirty="0"/>
              <a:t> Implementations</a:t>
            </a:r>
          </a:p>
        </p:txBody>
      </p:sp>
    </p:spTree>
    <p:extLst>
      <p:ext uri="{BB962C8B-B14F-4D97-AF65-F5344CB8AC3E}">
        <p14:creationId xmlns:p14="http://schemas.microsoft.com/office/powerpoint/2010/main" val="12787927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88E0E8E2-CAEF-E44F-992D-FE22D48A32ED}" type="datetime1">
              <a:rPr lang="zh-CHS" altLang="en-US" smtClean="0"/>
              <a:t>15/5/6</a:t>
            </a:fld>
            <a:endParaRPr lang="en-US" altLang="zh-CHS"/>
          </a:p>
        </p:txBody>
      </p:sp>
      <p:sp>
        <p:nvSpPr>
          <p:cNvPr id="5" name="幻灯片编号占位符 4"/>
          <p:cNvSpPr>
            <a:spLocks noGrp="1"/>
          </p:cNvSpPr>
          <p:nvPr>
            <p:ph type="sldNum" sz="quarter" idx="12"/>
          </p:nvPr>
        </p:nvSpPr>
        <p:spPr/>
        <p:txBody>
          <a:bodyPr/>
          <a:lstStyle/>
          <a:p>
            <a:fld id="{C73A8C92-5225-624A-981C-988E0DFED375}" type="slidenum">
              <a:rPr lang="en-US" altLang="zh-CHS" smtClean="0"/>
              <a:pPr/>
              <a:t>22</a:t>
            </a:fld>
            <a:endParaRPr lang="en-US" altLang="zh-CHS"/>
          </a:p>
        </p:txBody>
      </p:sp>
      <p:sp>
        <p:nvSpPr>
          <p:cNvPr id="6" name="标题 1"/>
          <p:cNvSpPr txBox="1">
            <a:spLocks/>
          </p:cNvSpPr>
          <p:nvPr/>
        </p:nvSpPr>
        <p:spPr>
          <a:xfrm>
            <a:off x="468313" y="333375"/>
            <a:ext cx="6858000" cy="550863"/>
          </a:xfrm>
          <a:prstGeom prst="rect">
            <a:avLst/>
          </a:prstGeom>
        </p:spPr>
        <p:txBody>
          <a:bodyPr vert="horz" wrap="square" lIns="91440" tIns="45720" rIns="91440" bIns="45720" numCol="1" rtlCol="0" anchor="b" anchorCtr="0" compatLnSpc="1">
            <a:prstTxWarp prst="textNoShape">
              <a:avLst/>
            </a:prstTxWarp>
            <a:normAutofit/>
          </a:bodyPr>
          <a:lstStyle>
            <a:lvl1pPr algn="l" rtl="0" eaLnBrk="0" fontAlgn="base" hangingPunct="0">
              <a:lnSpc>
                <a:spcPct val="85000"/>
              </a:lnSpc>
              <a:spcBef>
                <a:spcPct val="0"/>
              </a:spcBef>
              <a:spcAft>
                <a:spcPct val="0"/>
              </a:spcAft>
              <a:defRPr sz="8000" kern="1200" spc="-50" baseline="0">
                <a:solidFill>
                  <a:schemeClr val="tx1">
                    <a:lumMod val="85000"/>
                    <a:lumOff val="15000"/>
                  </a:schemeClr>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itchFamily="34" charset="0"/>
              </a:defRPr>
            </a:lvl2pPr>
            <a:lvl3pPr algn="l" rtl="0" eaLnBrk="0" fontAlgn="base" hangingPunct="0">
              <a:lnSpc>
                <a:spcPct val="85000"/>
              </a:lnSpc>
              <a:spcBef>
                <a:spcPct val="0"/>
              </a:spcBef>
              <a:spcAft>
                <a:spcPct val="0"/>
              </a:spcAft>
              <a:defRPr sz="4800">
                <a:solidFill>
                  <a:srgbClr val="404040"/>
                </a:solidFill>
                <a:latin typeface="Calibri Light" pitchFamily="34" charset="0"/>
              </a:defRPr>
            </a:lvl3pPr>
            <a:lvl4pPr algn="l" rtl="0" eaLnBrk="0" fontAlgn="base" hangingPunct="0">
              <a:lnSpc>
                <a:spcPct val="85000"/>
              </a:lnSpc>
              <a:spcBef>
                <a:spcPct val="0"/>
              </a:spcBef>
              <a:spcAft>
                <a:spcPct val="0"/>
              </a:spcAft>
              <a:defRPr sz="4800">
                <a:solidFill>
                  <a:srgbClr val="404040"/>
                </a:solidFill>
                <a:latin typeface="Calibri Light" pitchFamily="34" charset="0"/>
              </a:defRPr>
            </a:lvl4pPr>
            <a:lvl5pPr algn="l" rtl="0" eaLnBrk="0" fontAlgn="base" hangingPunct="0">
              <a:lnSpc>
                <a:spcPct val="85000"/>
              </a:lnSpc>
              <a:spcBef>
                <a:spcPct val="0"/>
              </a:spcBef>
              <a:spcAft>
                <a:spcPct val="0"/>
              </a:spcAft>
              <a:defRPr sz="4800">
                <a:solidFill>
                  <a:srgbClr val="404040"/>
                </a:solidFill>
                <a:latin typeface="Calibri Light" pitchFamily="34" charset="0"/>
              </a:defRPr>
            </a:lvl5pPr>
            <a:lvl6pPr marL="457200" algn="l" rtl="0" fontAlgn="base">
              <a:lnSpc>
                <a:spcPct val="85000"/>
              </a:lnSpc>
              <a:spcBef>
                <a:spcPct val="0"/>
              </a:spcBef>
              <a:spcAft>
                <a:spcPct val="0"/>
              </a:spcAft>
              <a:defRPr sz="4800">
                <a:solidFill>
                  <a:srgbClr val="404040"/>
                </a:solidFill>
                <a:latin typeface="Calibri Light" pitchFamily="34" charset="0"/>
              </a:defRPr>
            </a:lvl6pPr>
            <a:lvl7pPr marL="914400" algn="l" rtl="0" fontAlgn="base">
              <a:lnSpc>
                <a:spcPct val="85000"/>
              </a:lnSpc>
              <a:spcBef>
                <a:spcPct val="0"/>
              </a:spcBef>
              <a:spcAft>
                <a:spcPct val="0"/>
              </a:spcAft>
              <a:defRPr sz="4800">
                <a:solidFill>
                  <a:srgbClr val="404040"/>
                </a:solidFill>
                <a:latin typeface="Calibri Light" pitchFamily="34" charset="0"/>
              </a:defRPr>
            </a:lvl7pPr>
            <a:lvl8pPr marL="1371600" algn="l" rtl="0" fontAlgn="base">
              <a:lnSpc>
                <a:spcPct val="85000"/>
              </a:lnSpc>
              <a:spcBef>
                <a:spcPct val="0"/>
              </a:spcBef>
              <a:spcAft>
                <a:spcPct val="0"/>
              </a:spcAft>
              <a:defRPr sz="4800">
                <a:solidFill>
                  <a:srgbClr val="404040"/>
                </a:solidFill>
                <a:latin typeface="Calibri Light" pitchFamily="34" charset="0"/>
              </a:defRPr>
            </a:lvl8pPr>
            <a:lvl9pPr marL="1828800" algn="l" rtl="0" fontAlgn="base">
              <a:lnSpc>
                <a:spcPct val="85000"/>
              </a:lnSpc>
              <a:spcBef>
                <a:spcPct val="0"/>
              </a:spcBef>
              <a:spcAft>
                <a:spcPct val="0"/>
              </a:spcAft>
              <a:defRPr sz="4800">
                <a:solidFill>
                  <a:srgbClr val="404040"/>
                </a:solidFill>
                <a:latin typeface="Calibri Light" pitchFamily="34" charset="0"/>
              </a:defRPr>
            </a:lvl9pPr>
          </a:lstStyle>
          <a:p>
            <a:pPr eaLnBrk="1" fontAlgn="auto" hangingPunct="1">
              <a:spcAft>
                <a:spcPts val="0"/>
              </a:spcAft>
              <a:defRPr/>
            </a:pPr>
            <a:r>
              <a:rPr lang="en-US" altLang="zh-CHS" sz="2400" dirty="0" smtClean="0">
                <a:solidFill>
                  <a:schemeClr val="tx1"/>
                </a:solidFill>
                <a:latin typeface="Calibri" pitchFamily="34" charset="0"/>
                <a:ea typeface="+mn-ea"/>
                <a:cs typeface="Arial" pitchFamily="34" charset="0"/>
                <a:sym typeface="Calibri" pitchFamily="34" charset="0"/>
              </a:rPr>
              <a:t>Four papers</a:t>
            </a:r>
            <a:endParaRPr lang="zh-CHS" altLang="en-US" sz="2400" dirty="0">
              <a:solidFill>
                <a:schemeClr val="tx1"/>
              </a:solidFill>
              <a:latin typeface="Calibri" pitchFamily="34" charset="0"/>
              <a:ea typeface="+mn-ea"/>
              <a:cs typeface="Arial" pitchFamily="34" charset="0"/>
              <a:sym typeface="Calibri" pitchFamily="34" charset="0"/>
            </a:endParaRPr>
          </a:p>
        </p:txBody>
      </p:sp>
      <p:cxnSp>
        <p:nvCxnSpPr>
          <p:cNvPr id="7" name="直接连接符 5"/>
          <p:cNvCxnSpPr/>
          <p:nvPr/>
        </p:nvCxnSpPr>
        <p:spPr>
          <a:xfrm>
            <a:off x="539750" y="908050"/>
            <a:ext cx="7993063" cy="0"/>
          </a:xfrm>
          <a:prstGeom prst="line">
            <a:avLst/>
          </a:prstGeom>
          <a:ln w="19050" cmpd="sng">
            <a:solidFill>
              <a:srgbClr val="0070C0"/>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354124" y="1445559"/>
            <a:ext cx="6458236" cy="400110"/>
          </a:xfrm>
          <a:prstGeom prst="rect">
            <a:avLst/>
          </a:prstGeom>
          <a:noFill/>
        </p:spPr>
        <p:txBody>
          <a:bodyPr wrap="square" rtlCol="0">
            <a:spAutoFit/>
          </a:bodyPr>
          <a:lstStyle/>
          <a:p>
            <a:r>
              <a:rPr lang="en-US" altLang="zh-CHS" sz="2000" dirty="0">
                <a:cs typeface="Arial" pitchFamily="34" charset="0"/>
              </a:rPr>
              <a:t>A Distributed Storage Model for </a:t>
            </a:r>
            <a:r>
              <a:rPr lang="en-US" altLang="zh-CHS" sz="2000" dirty="0" smtClean="0">
                <a:cs typeface="Arial" pitchFamily="34" charset="0"/>
              </a:rPr>
              <a:t>EHR Based </a:t>
            </a:r>
            <a:r>
              <a:rPr lang="en-US" altLang="zh-CHS" sz="2000" dirty="0">
                <a:cs typeface="Arial" pitchFamily="34" charset="0"/>
              </a:rPr>
              <a:t>on </a:t>
            </a:r>
            <a:r>
              <a:rPr lang="en-US" altLang="zh-CHS" sz="2000" dirty="0" err="1">
                <a:cs typeface="Arial" pitchFamily="34" charset="0"/>
              </a:rPr>
              <a:t>HBase</a:t>
            </a:r>
            <a:endParaRPr lang="zh-CHS" altLang="en-US" sz="2000" dirty="0"/>
          </a:p>
        </p:txBody>
      </p:sp>
      <p:sp>
        <p:nvSpPr>
          <p:cNvPr id="9" name="文本框 8"/>
          <p:cNvSpPr txBox="1"/>
          <p:nvPr/>
        </p:nvSpPr>
        <p:spPr>
          <a:xfrm>
            <a:off x="1385485" y="2107408"/>
            <a:ext cx="5940828" cy="400110"/>
          </a:xfrm>
          <a:prstGeom prst="rect">
            <a:avLst/>
          </a:prstGeom>
          <a:noFill/>
        </p:spPr>
        <p:txBody>
          <a:bodyPr wrap="square" rtlCol="0">
            <a:spAutoFit/>
          </a:bodyPr>
          <a:lstStyle/>
          <a:p>
            <a:r>
              <a:rPr lang="en-US" altLang="zh-CHS" sz="2000" dirty="0">
                <a:cs typeface="Arial" pitchFamily="34" charset="0"/>
              </a:rPr>
              <a:t>Scalable RDF Store Based on </a:t>
            </a:r>
            <a:r>
              <a:rPr lang="en-US" altLang="zh-CHS" sz="2000" dirty="0" err="1">
                <a:cs typeface="Arial" pitchFamily="34" charset="0"/>
              </a:rPr>
              <a:t>HBase</a:t>
            </a:r>
            <a:r>
              <a:rPr lang="en-US" altLang="zh-CHS" sz="2000" dirty="0">
                <a:cs typeface="Arial" pitchFamily="34" charset="0"/>
              </a:rPr>
              <a:t> and </a:t>
            </a:r>
            <a:r>
              <a:rPr lang="en-US" altLang="zh-CHS" sz="2000" dirty="0" err="1">
                <a:cs typeface="Arial" pitchFamily="34" charset="0"/>
              </a:rPr>
              <a:t>MapReduce</a:t>
            </a:r>
            <a:endParaRPr lang="zh-CHS" altLang="en-US" sz="2000" dirty="0"/>
          </a:p>
        </p:txBody>
      </p:sp>
      <p:sp>
        <p:nvSpPr>
          <p:cNvPr id="10" name="文本框 9"/>
          <p:cNvSpPr txBox="1"/>
          <p:nvPr/>
        </p:nvSpPr>
        <p:spPr>
          <a:xfrm>
            <a:off x="1410128" y="2851480"/>
            <a:ext cx="6546247" cy="400110"/>
          </a:xfrm>
          <a:prstGeom prst="rect">
            <a:avLst/>
          </a:prstGeom>
          <a:noFill/>
        </p:spPr>
        <p:txBody>
          <a:bodyPr wrap="square" rtlCol="0">
            <a:spAutoFit/>
          </a:bodyPr>
          <a:lstStyle/>
          <a:p>
            <a:r>
              <a:rPr lang="zh-CHS" altLang="zh-CHS" sz="2000" dirty="0">
                <a:sym typeface="Arial" charset="0"/>
              </a:rPr>
              <a:t>Experimenting Lucene Index on </a:t>
            </a:r>
            <a:r>
              <a:rPr lang="zh-CHS" altLang="zh-CHS" sz="2000" dirty="0" smtClean="0">
                <a:sym typeface="Arial" charset="0"/>
              </a:rPr>
              <a:t>H</a:t>
            </a:r>
            <a:r>
              <a:rPr lang="en-US" altLang="zh-CHS" sz="2000" dirty="0" smtClean="0">
                <a:sym typeface="Arial" charset="0"/>
              </a:rPr>
              <a:t>b</a:t>
            </a:r>
            <a:r>
              <a:rPr lang="zh-CHS" altLang="zh-CHS" sz="2000" dirty="0" smtClean="0">
                <a:sym typeface="Arial" charset="0"/>
              </a:rPr>
              <a:t>ase in </a:t>
            </a:r>
            <a:r>
              <a:rPr lang="zh-CHS" altLang="zh-CHS" sz="2000" dirty="0">
                <a:sym typeface="Arial" charset="0"/>
              </a:rPr>
              <a:t>an HPC Environment</a:t>
            </a:r>
            <a:endParaRPr lang="zh-CHS" altLang="en-US" sz="2000" dirty="0"/>
          </a:p>
        </p:txBody>
      </p:sp>
      <p:sp>
        <p:nvSpPr>
          <p:cNvPr id="12" name="右箭头 11"/>
          <p:cNvSpPr/>
          <p:nvPr/>
        </p:nvSpPr>
        <p:spPr>
          <a:xfrm>
            <a:off x="755721" y="1536088"/>
            <a:ext cx="434342" cy="18513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HS" altLang="en-US"/>
          </a:p>
        </p:txBody>
      </p:sp>
      <p:sp>
        <p:nvSpPr>
          <p:cNvPr id="13" name="右箭头 12"/>
          <p:cNvSpPr/>
          <p:nvPr/>
        </p:nvSpPr>
        <p:spPr>
          <a:xfrm>
            <a:off x="758655" y="2199474"/>
            <a:ext cx="434342" cy="18513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HS" altLang="en-US"/>
          </a:p>
        </p:txBody>
      </p:sp>
      <p:sp>
        <p:nvSpPr>
          <p:cNvPr id="14" name="右箭头 13"/>
          <p:cNvSpPr/>
          <p:nvPr/>
        </p:nvSpPr>
        <p:spPr>
          <a:xfrm>
            <a:off x="769853" y="2950266"/>
            <a:ext cx="434342" cy="18513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HS" altLang="en-US"/>
          </a:p>
        </p:txBody>
      </p:sp>
      <p:sp>
        <p:nvSpPr>
          <p:cNvPr id="15" name="右箭头 14"/>
          <p:cNvSpPr/>
          <p:nvPr/>
        </p:nvSpPr>
        <p:spPr>
          <a:xfrm>
            <a:off x="772784" y="3680882"/>
            <a:ext cx="434342" cy="18513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HS" altLang="en-US"/>
          </a:p>
        </p:txBody>
      </p:sp>
      <p:sp>
        <p:nvSpPr>
          <p:cNvPr id="16" name="文本框 15"/>
          <p:cNvSpPr txBox="1"/>
          <p:nvPr/>
        </p:nvSpPr>
        <p:spPr>
          <a:xfrm>
            <a:off x="1423370" y="3575380"/>
            <a:ext cx="7469109" cy="400110"/>
          </a:xfrm>
          <a:prstGeom prst="rect">
            <a:avLst/>
          </a:prstGeom>
          <a:noFill/>
        </p:spPr>
        <p:txBody>
          <a:bodyPr wrap="square" rtlCol="0">
            <a:spAutoFit/>
          </a:bodyPr>
          <a:lstStyle/>
          <a:p>
            <a:r>
              <a:rPr lang="en-US" altLang="zh-CHS" sz="2000" dirty="0"/>
              <a:t>A Performance evaluation for Open Source </a:t>
            </a:r>
            <a:r>
              <a:rPr lang="en-US" altLang="zh-CHS" sz="2000" dirty="0" err="1"/>
              <a:t>BigTable</a:t>
            </a:r>
            <a:r>
              <a:rPr lang="en-US" altLang="zh-CHS" sz="2000" dirty="0"/>
              <a:t> Implementations</a:t>
            </a:r>
          </a:p>
        </p:txBody>
      </p:sp>
    </p:spTree>
    <p:extLst>
      <p:ext uri="{BB962C8B-B14F-4D97-AF65-F5344CB8AC3E}">
        <p14:creationId xmlns:p14="http://schemas.microsoft.com/office/powerpoint/2010/main" val="1135787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500" fill="hold"/>
                                        <p:tgtEl>
                                          <p:spTgt spid="1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8313" y="1557338"/>
            <a:ext cx="8280400" cy="1511300"/>
          </a:xfrm>
        </p:spPr>
        <p:txBody>
          <a:bodyPr rtlCol="0"/>
          <a:lstStyle/>
          <a:p>
            <a:pPr algn="ctr" eaLnBrk="1" fontAlgn="auto" hangingPunct="1">
              <a:spcAft>
                <a:spcPts val="0"/>
              </a:spcAft>
              <a:defRPr/>
            </a:pPr>
            <a:r>
              <a:rPr lang="en-US" altLang="zh-CHS" sz="3600" dirty="0">
                <a:solidFill>
                  <a:schemeClr val="tx1"/>
                </a:solidFill>
                <a:latin typeface="+mn-lt"/>
                <a:ea typeface="+mn-ea"/>
                <a:cs typeface="Arial" pitchFamily="34" charset="0"/>
              </a:rPr>
              <a:t>Scalable RDF Store Based on </a:t>
            </a:r>
            <a:r>
              <a:rPr lang="en-US" altLang="zh-CHS" sz="3600" dirty="0" err="1">
                <a:solidFill>
                  <a:schemeClr val="tx1"/>
                </a:solidFill>
                <a:latin typeface="+mn-lt"/>
                <a:ea typeface="+mn-ea"/>
                <a:cs typeface="Arial" pitchFamily="34" charset="0"/>
              </a:rPr>
              <a:t>HBase</a:t>
            </a:r>
            <a:r>
              <a:rPr lang="en-US" altLang="zh-CHS" sz="3600" dirty="0">
                <a:solidFill>
                  <a:schemeClr val="tx1"/>
                </a:solidFill>
                <a:latin typeface="+mn-lt"/>
                <a:ea typeface="+mn-ea"/>
                <a:cs typeface="Arial" pitchFamily="34" charset="0"/>
              </a:rPr>
              <a:t> and </a:t>
            </a:r>
            <a:r>
              <a:rPr lang="en-US" altLang="zh-CHS" sz="3600" dirty="0" err="1">
                <a:solidFill>
                  <a:schemeClr val="tx1"/>
                </a:solidFill>
                <a:latin typeface="+mn-lt"/>
                <a:ea typeface="+mn-ea"/>
                <a:cs typeface="Arial" pitchFamily="34" charset="0"/>
              </a:rPr>
              <a:t>MapReduce</a:t>
            </a:r>
            <a:endParaRPr lang="zh-CHS" altLang="en-US" sz="3600" dirty="0">
              <a:solidFill>
                <a:schemeClr val="tx1"/>
              </a:solidFill>
              <a:latin typeface="+mn-lt"/>
              <a:ea typeface="+mn-ea"/>
              <a:cs typeface="Arial" pitchFamily="34" charset="0"/>
            </a:endParaRPr>
          </a:p>
        </p:txBody>
      </p:sp>
      <p:sp>
        <p:nvSpPr>
          <p:cNvPr id="4" name="日期占位符 3"/>
          <p:cNvSpPr>
            <a:spLocks noGrp="1"/>
          </p:cNvSpPr>
          <p:nvPr>
            <p:ph type="dt" sz="half" idx="10"/>
          </p:nvPr>
        </p:nvSpPr>
        <p:spPr/>
        <p:txBody>
          <a:bodyPr/>
          <a:lstStyle/>
          <a:p>
            <a:pPr>
              <a:defRPr/>
            </a:pPr>
            <a:fld id="{43E5A279-AE80-994F-A1AF-0C2C6009D8B0}" type="datetime1">
              <a:rPr lang="zh-CHS" altLang="en-US" smtClean="0"/>
              <a:t>15/5/6</a:t>
            </a:fld>
            <a:endParaRPr lang="en-US" altLang="zh-CHS"/>
          </a:p>
        </p:txBody>
      </p:sp>
      <p:sp>
        <p:nvSpPr>
          <p:cNvPr id="6" name="幻灯片编号占位符 5"/>
          <p:cNvSpPr>
            <a:spLocks noGrp="1"/>
          </p:cNvSpPr>
          <p:nvPr>
            <p:ph type="sldNum" sz="quarter" idx="12"/>
          </p:nvPr>
        </p:nvSpPr>
        <p:spPr/>
        <p:txBody>
          <a:bodyPr/>
          <a:lstStyle/>
          <a:p>
            <a:fld id="{C73A8C92-5225-624A-981C-988E0DFED375}" type="slidenum">
              <a:rPr lang="en-US" altLang="zh-CHS" smtClean="0"/>
              <a:pPr/>
              <a:t>23</a:t>
            </a:fld>
            <a:endParaRPr lang="en-US" altLang="zh-CHS"/>
          </a:p>
        </p:txBody>
      </p:sp>
      <p:cxnSp>
        <p:nvCxnSpPr>
          <p:cNvPr id="5" name="直接连接符 4"/>
          <p:cNvCxnSpPr/>
          <p:nvPr/>
        </p:nvCxnSpPr>
        <p:spPr>
          <a:xfrm>
            <a:off x="592138" y="3284538"/>
            <a:ext cx="8012112" cy="0"/>
          </a:xfrm>
          <a:prstGeom prst="line">
            <a:avLst/>
          </a:prstGeom>
          <a:ln w="19050" cmpd="sng">
            <a:solidFill>
              <a:srgbClr val="0070C0"/>
            </a:solidFill>
          </a:ln>
        </p:spPr>
        <p:style>
          <a:lnRef idx="1">
            <a:schemeClr val="accent1"/>
          </a:lnRef>
          <a:fillRef idx="0">
            <a:schemeClr val="accent1"/>
          </a:fillRef>
          <a:effectRef idx="0">
            <a:schemeClr val="accent1"/>
          </a:effectRef>
          <a:fontRef idx="minor">
            <a:schemeClr val="tx1"/>
          </a:fontRef>
        </p:style>
      </p:cxnSp>
      <p:sp>
        <p:nvSpPr>
          <p:cNvPr id="20484" name="TextBox 2"/>
          <p:cNvSpPr txBox="1">
            <a:spLocks noChangeArrowheads="1"/>
          </p:cNvSpPr>
          <p:nvPr/>
        </p:nvSpPr>
        <p:spPr bwMode="auto">
          <a:xfrm>
            <a:off x="2368550" y="3573463"/>
            <a:ext cx="48054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r>
              <a:rPr lang="zh-CHS" altLang="en-US" dirty="0" smtClean="0"/>
              <a:t>基于</a:t>
            </a:r>
            <a:r>
              <a:rPr lang="en-US" altLang="zh-CHS" dirty="0" err="1" smtClean="0"/>
              <a:t>HBase</a:t>
            </a:r>
            <a:r>
              <a:rPr lang="zh-CHS" altLang="en-US" dirty="0" smtClean="0"/>
              <a:t>和</a:t>
            </a:r>
            <a:r>
              <a:rPr lang="en-US" altLang="zh-CHS" dirty="0" err="1" smtClean="0"/>
              <a:t>MapReduce</a:t>
            </a:r>
            <a:r>
              <a:rPr lang="zh-CHS" altLang="en-US" dirty="0" smtClean="0"/>
              <a:t>的可扩展</a:t>
            </a:r>
            <a:r>
              <a:rPr lang="en-US" altLang="zh-CHS" dirty="0" smtClean="0"/>
              <a:t>RDF</a:t>
            </a:r>
            <a:r>
              <a:rPr lang="zh-CHS" altLang="en-US" dirty="0" smtClean="0"/>
              <a:t>存储模型</a:t>
            </a:r>
            <a:endParaRPr lang="zh-CHS" altLang="en-US" dirty="0"/>
          </a:p>
        </p:txBody>
      </p:sp>
      <p:sp>
        <p:nvSpPr>
          <p:cNvPr id="20485" name="TextBox 2"/>
          <p:cNvSpPr txBox="1">
            <a:spLocks noChangeArrowheads="1"/>
          </p:cNvSpPr>
          <p:nvPr/>
        </p:nvSpPr>
        <p:spPr bwMode="auto">
          <a:xfrm>
            <a:off x="6889549" y="5158933"/>
            <a:ext cx="135485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lgn="ctr"/>
            <a:r>
              <a:rPr lang="zh-CHS" altLang="en-US" dirty="0" smtClean="0"/>
              <a:t>陈明新</a:t>
            </a:r>
            <a:endParaRPr lang="en-US" altLang="zh-CHS" dirty="0"/>
          </a:p>
          <a:p>
            <a:pPr algn="ctr"/>
            <a:r>
              <a:rPr lang="en-US" altLang="zh-CHS" dirty="0" smtClean="0"/>
              <a:t>2120140994</a:t>
            </a:r>
            <a:endParaRPr lang="zh-CH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450" decel="100000" fill="hold"/>
                                        <p:tgtEl>
                                          <p:spTgt spid="5"/>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5"/>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anim calcmode="lin" valueType="num">
                                      <p:cBhvr>
                                        <p:cTn id="14" dur="500" fill="hold"/>
                                        <p:tgtEl>
                                          <p:spTgt spid="2"/>
                                        </p:tgtEl>
                                        <p:attrNameLst>
                                          <p:attrName>ppt_x</p:attrName>
                                        </p:attrNameLst>
                                      </p:cBhvr>
                                      <p:tavLst>
                                        <p:tav tm="0">
                                          <p:val>
                                            <p:strVal val="#ppt_x"/>
                                          </p:val>
                                        </p:tav>
                                        <p:tav tm="100000">
                                          <p:val>
                                            <p:strVal val="#ppt_x"/>
                                          </p:val>
                                        </p:tav>
                                      </p:tavLst>
                                    </p:anim>
                                    <p:anim calcmode="lin" valueType="num">
                                      <p:cBhvr>
                                        <p:cTn id="15" dur="450" decel="100000" fill="hold"/>
                                        <p:tgtEl>
                                          <p:spTgt spid="2"/>
                                        </p:tgtEl>
                                        <p:attrNameLst>
                                          <p:attrName>ppt_y</p:attrName>
                                        </p:attrNameLst>
                                      </p:cBhvr>
                                      <p:tavLst>
                                        <p:tav tm="0">
                                          <p:val>
                                            <p:strVal val="#ppt_y+1"/>
                                          </p:val>
                                        </p:tav>
                                        <p:tav tm="100000">
                                          <p:val>
                                            <p:strVal val="#ppt_y-.03"/>
                                          </p:val>
                                        </p:tav>
                                      </p:tavLst>
                                    </p:anim>
                                    <p:anim calcmode="lin" valueType="num">
                                      <p:cBhvr>
                                        <p:cTn id="16" dur="50" accel="100000" fill="hold">
                                          <p:stCondLst>
                                            <p:cond delay="450"/>
                                          </p:stCondLst>
                                        </p:cTn>
                                        <p:tgtEl>
                                          <p:spTgt spid="2"/>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childTnLst>
                                    <p:set>
                                      <p:cBhvr>
                                        <p:cTn id="18" dur="1" fill="hold">
                                          <p:stCondLst>
                                            <p:cond delay="0"/>
                                          </p:stCondLst>
                                        </p:cTn>
                                        <p:tgtEl>
                                          <p:spTgt spid="20484"/>
                                        </p:tgtEl>
                                        <p:attrNameLst>
                                          <p:attrName>style.visibility</p:attrName>
                                        </p:attrNameLst>
                                      </p:cBhvr>
                                      <p:to>
                                        <p:strVal val="visible"/>
                                      </p:to>
                                    </p:set>
                                    <p:animEffect transition="in" filter="fade">
                                      <p:cBhvr>
                                        <p:cTn id="19" dur="500"/>
                                        <p:tgtEl>
                                          <p:spTgt spid="20484"/>
                                        </p:tgtEl>
                                      </p:cBhvr>
                                    </p:animEffect>
                                    <p:anim calcmode="lin" valueType="num">
                                      <p:cBhvr>
                                        <p:cTn id="20" dur="500" fill="hold"/>
                                        <p:tgtEl>
                                          <p:spTgt spid="20484"/>
                                        </p:tgtEl>
                                        <p:attrNameLst>
                                          <p:attrName>ppt_x</p:attrName>
                                        </p:attrNameLst>
                                      </p:cBhvr>
                                      <p:tavLst>
                                        <p:tav tm="0">
                                          <p:val>
                                            <p:strVal val="#ppt_x"/>
                                          </p:val>
                                        </p:tav>
                                        <p:tav tm="100000">
                                          <p:val>
                                            <p:strVal val="#ppt_x"/>
                                          </p:val>
                                        </p:tav>
                                      </p:tavLst>
                                    </p:anim>
                                    <p:anim calcmode="lin" valueType="num">
                                      <p:cBhvr>
                                        <p:cTn id="21" dur="450" decel="100000" fill="hold"/>
                                        <p:tgtEl>
                                          <p:spTgt spid="20484"/>
                                        </p:tgtEl>
                                        <p:attrNameLst>
                                          <p:attrName>ppt_y</p:attrName>
                                        </p:attrNameLst>
                                      </p:cBhvr>
                                      <p:tavLst>
                                        <p:tav tm="0">
                                          <p:val>
                                            <p:strVal val="#ppt_y+1"/>
                                          </p:val>
                                        </p:tav>
                                        <p:tav tm="100000">
                                          <p:val>
                                            <p:strVal val="#ppt_y-.03"/>
                                          </p:val>
                                        </p:tav>
                                      </p:tavLst>
                                    </p:anim>
                                    <p:anim calcmode="lin" valueType="num">
                                      <p:cBhvr>
                                        <p:cTn id="22" dur="50" accel="100000" fill="hold">
                                          <p:stCondLst>
                                            <p:cond delay="450"/>
                                          </p:stCondLst>
                                        </p:cTn>
                                        <p:tgtEl>
                                          <p:spTgt spid="20484"/>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20485"/>
                                        </p:tgtEl>
                                        <p:attrNameLst>
                                          <p:attrName>style.visibility</p:attrName>
                                        </p:attrNameLst>
                                      </p:cBhvr>
                                      <p:to>
                                        <p:strVal val="visible"/>
                                      </p:to>
                                    </p:set>
                                    <p:animEffect transition="in" filter="fade">
                                      <p:cBhvr>
                                        <p:cTn id="25" dur="500"/>
                                        <p:tgtEl>
                                          <p:spTgt spid="20485"/>
                                        </p:tgtEl>
                                      </p:cBhvr>
                                    </p:animEffect>
                                    <p:anim calcmode="lin" valueType="num">
                                      <p:cBhvr>
                                        <p:cTn id="26" dur="500" fill="hold"/>
                                        <p:tgtEl>
                                          <p:spTgt spid="20485"/>
                                        </p:tgtEl>
                                        <p:attrNameLst>
                                          <p:attrName>ppt_x</p:attrName>
                                        </p:attrNameLst>
                                      </p:cBhvr>
                                      <p:tavLst>
                                        <p:tav tm="0">
                                          <p:val>
                                            <p:strVal val="#ppt_x"/>
                                          </p:val>
                                        </p:tav>
                                        <p:tav tm="100000">
                                          <p:val>
                                            <p:strVal val="#ppt_x"/>
                                          </p:val>
                                        </p:tav>
                                      </p:tavLst>
                                    </p:anim>
                                    <p:anim calcmode="lin" valueType="num">
                                      <p:cBhvr>
                                        <p:cTn id="27" dur="450" decel="100000" fill="hold"/>
                                        <p:tgtEl>
                                          <p:spTgt spid="20485"/>
                                        </p:tgtEl>
                                        <p:attrNameLst>
                                          <p:attrName>ppt_y</p:attrName>
                                        </p:attrNameLst>
                                      </p:cBhvr>
                                      <p:tavLst>
                                        <p:tav tm="0">
                                          <p:val>
                                            <p:strVal val="#ppt_y+1"/>
                                          </p:val>
                                        </p:tav>
                                        <p:tav tm="100000">
                                          <p:val>
                                            <p:strVal val="#ppt_y-.03"/>
                                          </p:val>
                                        </p:tav>
                                      </p:tavLst>
                                    </p:anim>
                                    <p:anim calcmode="lin" valueType="num">
                                      <p:cBhvr>
                                        <p:cTn id="28" dur="50" accel="100000" fill="hold">
                                          <p:stCondLst>
                                            <p:cond delay="450"/>
                                          </p:stCondLst>
                                        </p:cTn>
                                        <p:tgtEl>
                                          <p:spTgt spid="2048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484" grpId="0"/>
      <p:bldP spid="2048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rc 13"/>
          <p:cNvSpPr/>
          <p:nvPr/>
        </p:nvSpPr>
        <p:spPr>
          <a:xfrm>
            <a:off x="-3429000" y="0"/>
            <a:ext cx="6858000" cy="6858000"/>
          </a:xfrm>
          <a:prstGeom prst="arc">
            <a:avLst>
              <a:gd name="adj1" fmla="val 16200000"/>
              <a:gd name="adj2" fmla="val 5370932"/>
            </a:avLst>
          </a:prstGeom>
          <a:solidFill>
            <a:schemeClr val="bg1"/>
          </a:solidFill>
          <a:ln>
            <a:solidFill>
              <a:srgbClr val="0070C0"/>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HS" altLang="en-US" dirty="0">
              <a:solidFill>
                <a:prstClr val="black"/>
              </a:solidFill>
              <a:latin typeface="Microsoft YaHei" pitchFamily="34" charset="-122"/>
              <a:ea typeface="Microsoft YaHei" pitchFamily="34" charset="-122"/>
            </a:endParaRPr>
          </a:p>
        </p:txBody>
      </p:sp>
      <p:sp>
        <p:nvSpPr>
          <p:cNvPr id="8" name="TextBox 7"/>
          <p:cNvSpPr txBox="1">
            <a:spLocks noChangeArrowheads="1"/>
          </p:cNvSpPr>
          <p:nvPr/>
        </p:nvSpPr>
        <p:spPr bwMode="auto">
          <a:xfrm flipH="1">
            <a:off x="3138488" y="1279525"/>
            <a:ext cx="5394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r>
              <a:rPr lang="en-US" altLang="zh-CHS" sz="2800" dirty="0" smtClean="0">
                <a:sym typeface="Calibri" charset="0"/>
              </a:rPr>
              <a:t>Motivation &amp; Contribution</a:t>
            </a:r>
            <a:endParaRPr lang="zh-CHS" altLang="en-US" sz="2800" dirty="0">
              <a:sym typeface="Calibri" charset="0"/>
            </a:endParaRPr>
          </a:p>
        </p:txBody>
      </p:sp>
      <p:sp>
        <p:nvSpPr>
          <p:cNvPr id="9" name="TextBox 8"/>
          <p:cNvSpPr txBox="1">
            <a:spLocks noChangeArrowheads="1"/>
          </p:cNvSpPr>
          <p:nvPr/>
        </p:nvSpPr>
        <p:spPr bwMode="auto">
          <a:xfrm flipH="1">
            <a:off x="3619500" y="2552700"/>
            <a:ext cx="38401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r>
              <a:rPr lang="en-US" altLang="zh-CHS" sz="2800" dirty="0" smtClean="0">
                <a:sym typeface="Calibri" charset="0"/>
              </a:rPr>
              <a:t>Preliminary</a:t>
            </a:r>
            <a:endParaRPr lang="zh-CHS" altLang="en-US" sz="2800" dirty="0">
              <a:sym typeface="Calibri" charset="0"/>
            </a:endParaRPr>
          </a:p>
        </p:txBody>
      </p:sp>
      <p:sp>
        <p:nvSpPr>
          <p:cNvPr id="10" name="TextBox 9"/>
          <p:cNvSpPr txBox="1">
            <a:spLocks noChangeArrowheads="1"/>
          </p:cNvSpPr>
          <p:nvPr/>
        </p:nvSpPr>
        <p:spPr bwMode="auto">
          <a:xfrm flipH="1">
            <a:off x="3627437" y="3835400"/>
            <a:ext cx="51930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r>
              <a:rPr lang="en-US" altLang="zh-CHS" sz="2800" dirty="0" smtClean="0">
                <a:sym typeface="Calibri" charset="0"/>
              </a:rPr>
              <a:t>Storage Schema &amp; Query Process</a:t>
            </a:r>
            <a:endParaRPr lang="zh-CHS" altLang="en-US" sz="2800" dirty="0">
              <a:sym typeface="Calibri" charset="0"/>
            </a:endParaRPr>
          </a:p>
        </p:txBody>
      </p:sp>
      <p:sp>
        <p:nvSpPr>
          <p:cNvPr id="12" name="TextBox 11"/>
          <p:cNvSpPr txBox="1">
            <a:spLocks noChangeArrowheads="1"/>
          </p:cNvSpPr>
          <p:nvPr/>
        </p:nvSpPr>
        <p:spPr bwMode="auto">
          <a:xfrm flipH="1">
            <a:off x="3194050" y="5113338"/>
            <a:ext cx="53387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r>
              <a:rPr lang="en-US" altLang="zh-CHS" sz="2800" dirty="0" smtClean="0">
                <a:sym typeface="Calibri" charset="0"/>
              </a:rPr>
              <a:t>Conclusion</a:t>
            </a:r>
            <a:endParaRPr lang="zh-CHS" altLang="en-US" sz="2800" dirty="0">
              <a:sym typeface="Calibri" charset="0"/>
            </a:endParaRPr>
          </a:p>
        </p:txBody>
      </p:sp>
      <p:sp>
        <p:nvSpPr>
          <p:cNvPr id="15" name="Oval 14"/>
          <p:cNvSpPr/>
          <p:nvPr/>
        </p:nvSpPr>
        <p:spPr>
          <a:xfrm>
            <a:off x="2721676" y="1370363"/>
            <a:ext cx="311727" cy="311727"/>
          </a:xfrm>
          <a:prstGeom prst="ellipse">
            <a:avLst/>
          </a:prstGeom>
          <a:solidFill>
            <a:schemeClr val="accent3">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zh-CHS" altLang="en-US" smtClean="0">
              <a:solidFill>
                <a:prstClr val="black"/>
              </a:solidFill>
              <a:effectLst>
                <a:outerShdw blurRad="38100" dist="38100" dir="2700000" algn="tl">
                  <a:srgbClr val="C0C0C0"/>
                </a:outerShdw>
              </a:effectLst>
              <a:latin typeface="微软雅黑" pitchFamily="34" charset="-122"/>
              <a:ea typeface="微软雅黑" pitchFamily="34" charset="-122"/>
            </a:endParaRPr>
          </a:p>
        </p:txBody>
      </p:sp>
      <p:sp>
        <p:nvSpPr>
          <p:cNvPr id="16" name="Oval 15"/>
          <p:cNvSpPr/>
          <p:nvPr/>
        </p:nvSpPr>
        <p:spPr>
          <a:xfrm>
            <a:off x="3220192" y="2638879"/>
            <a:ext cx="311727" cy="311727"/>
          </a:xfrm>
          <a:prstGeom prst="ellipse">
            <a:avLst/>
          </a:prstGeom>
          <a:solidFill>
            <a:schemeClr val="accent3">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zh-CHS" altLang="en-US" smtClean="0">
              <a:solidFill>
                <a:srgbClr val="FFFFFF"/>
              </a:solidFill>
              <a:latin typeface="微软雅黑" pitchFamily="34" charset="-122"/>
              <a:ea typeface="微软雅黑" pitchFamily="34" charset="-122"/>
            </a:endParaRPr>
          </a:p>
        </p:txBody>
      </p:sp>
      <p:sp>
        <p:nvSpPr>
          <p:cNvPr id="17" name="Oval 16"/>
          <p:cNvSpPr/>
          <p:nvPr/>
        </p:nvSpPr>
        <p:spPr>
          <a:xfrm>
            <a:off x="3222174" y="3907395"/>
            <a:ext cx="311727" cy="311727"/>
          </a:xfrm>
          <a:prstGeom prst="ellipse">
            <a:avLst/>
          </a:prstGeom>
          <a:solidFill>
            <a:schemeClr val="accent3">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zh-CHS" altLang="en-US" smtClean="0">
              <a:solidFill>
                <a:srgbClr val="FFFFFF"/>
              </a:solidFill>
              <a:latin typeface="微软雅黑" pitchFamily="34" charset="-122"/>
              <a:ea typeface="微软雅黑" pitchFamily="34" charset="-122"/>
            </a:endParaRPr>
          </a:p>
        </p:txBody>
      </p:sp>
      <p:sp>
        <p:nvSpPr>
          <p:cNvPr id="18" name="Oval 17"/>
          <p:cNvSpPr/>
          <p:nvPr/>
        </p:nvSpPr>
        <p:spPr>
          <a:xfrm>
            <a:off x="2733551" y="5175910"/>
            <a:ext cx="311727" cy="311727"/>
          </a:xfrm>
          <a:prstGeom prst="ellipse">
            <a:avLst/>
          </a:prstGeom>
          <a:solidFill>
            <a:schemeClr val="accent3">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zh-CHS" altLang="en-US" smtClean="0">
              <a:solidFill>
                <a:srgbClr val="FFFFFF"/>
              </a:solidFill>
              <a:latin typeface="微软雅黑" pitchFamily="34" charset="-122"/>
              <a:ea typeface="微软雅黑" pitchFamily="34" charset="-122"/>
            </a:endParaRPr>
          </a:p>
        </p:txBody>
      </p:sp>
      <p:sp>
        <p:nvSpPr>
          <p:cNvPr id="19" name="Arc 18"/>
          <p:cNvSpPr/>
          <p:nvPr/>
        </p:nvSpPr>
        <p:spPr>
          <a:xfrm>
            <a:off x="-1524000" y="1905000"/>
            <a:ext cx="3048000" cy="3048000"/>
          </a:xfrm>
          <a:prstGeom prst="arc">
            <a:avLst>
              <a:gd name="adj1" fmla="val 16200000"/>
              <a:gd name="adj2" fmla="val 5359794"/>
            </a:avLst>
          </a:prstGeom>
          <a:solidFill>
            <a:schemeClr val="bg1">
              <a:lumMod val="95000"/>
            </a:schemeClr>
          </a:solidFill>
          <a:ln>
            <a:solidFill>
              <a:srgbClr val="0070C0"/>
            </a:solidFill>
          </a:ln>
          <a:effectLst>
            <a:innerShdw blurRad="304800" dist="50800" dir="189000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zh-CHS" altLang="en-US" smtClean="0">
              <a:solidFill>
                <a:srgbClr val="FFFFFF"/>
              </a:solidFill>
              <a:latin typeface="微软雅黑" pitchFamily="34" charset="-122"/>
              <a:ea typeface="微软雅黑" pitchFamily="34" charset="-122"/>
            </a:endParaRPr>
          </a:p>
        </p:txBody>
      </p:sp>
      <p:grpSp>
        <p:nvGrpSpPr>
          <p:cNvPr id="2" name="Group 24"/>
          <p:cNvGrpSpPr>
            <a:grpSpLocks/>
          </p:cNvGrpSpPr>
          <p:nvPr/>
        </p:nvGrpSpPr>
        <p:grpSpPr bwMode="auto">
          <a:xfrm rot="5400000">
            <a:off x="-3128963" y="3314701"/>
            <a:ext cx="6245225" cy="228600"/>
            <a:chOff x="-3200400" y="3314700"/>
            <a:chExt cx="6246420" cy="228600"/>
          </a:xfrm>
          <a:solidFill>
            <a:srgbClr val="0070C0"/>
          </a:solidFill>
          <a:effectLst/>
        </p:grpSpPr>
        <p:sp>
          <p:nvSpPr>
            <p:cNvPr id="13" name="Rounded Rectangle 12"/>
            <p:cNvSpPr/>
            <p:nvPr/>
          </p:nvSpPr>
          <p:spPr>
            <a:xfrm rot="5400000">
              <a:off x="1331520" y="1828800"/>
              <a:ext cx="228600" cy="3200400"/>
            </a:xfrm>
            <a:prstGeom prst="roundRect">
              <a:avLst>
                <a:gd name="adj" fmla="val 35051"/>
              </a:avLst>
            </a:prstGeom>
            <a:grpFill/>
            <a:ln cmpd="sng">
              <a:noFill/>
            </a:ln>
            <a:effectLst>
              <a:outerShdw blurRad="107950" dist="12700" dir="5400000" algn="ctr">
                <a:srgbClr val="000000"/>
              </a:outerShdw>
            </a:effectLst>
            <a:scene3d>
              <a:camera prst="orthographicFront">
                <a:rot lat="0" lon="0" rev="0"/>
              </a:camera>
              <a:lightRig rig="soft" dir="t">
                <a:rot lat="0" lon="0" rev="0"/>
              </a:lightRig>
            </a:scene3d>
            <a:sp3d prstMaterial="matt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flatTx/>
            </a:bodyPr>
            <a:lstStyle/>
            <a:p>
              <a:pPr algn="ctr" eaLnBrk="1" fontAlgn="auto" hangingPunct="1">
                <a:spcBef>
                  <a:spcPts val="0"/>
                </a:spcBef>
                <a:spcAft>
                  <a:spcPts val="0"/>
                </a:spcAft>
                <a:defRPr/>
              </a:pPr>
              <a:endParaRPr lang="zh-CHS" altLang="en-US" dirty="0">
                <a:solidFill>
                  <a:prstClr val="white"/>
                </a:solidFill>
                <a:latin typeface="Microsoft YaHei" pitchFamily="34" charset="-122"/>
                <a:ea typeface="Microsoft YaHei" pitchFamily="34" charset="-122"/>
              </a:endParaRPr>
            </a:p>
          </p:txBody>
        </p:sp>
        <p:sp>
          <p:nvSpPr>
            <p:cNvPr id="24" name="Rounded Rectangle 23"/>
            <p:cNvSpPr/>
            <p:nvPr/>
          </p:nvSpPr>
          <p:spPr>
            <a:xfrm rot="5400000">
              <a:off x="-1714500" y="1828800"/>
              <a:ext cx="228600" cy="3200400"/>
            </a:xfrm>
            <a:prstGeom prst="roundRect">
              <a:avLst>
                <a:gd name="adj" fmla="val 35051"/>
              </a:avLst>
            </a:prstGeom>
            <a:grpFill/>
            <a:ln cmpd="sng">
              <a:noFill/>
            </a:ln>
            <a:effectLst>
              <a:outerShdw blurRad="107950" dist="12700" dir="5400000" algn="ctr">
                <a:srgbClr val="000000"/>
              </a:outerShdw>
            </a:effectLst>
            <a:scene3d>
              <a:camera prst="orthographicFront">
                <a:rot lat="0" lon="0" rev="0"/>
              </a:camera>
              <a:lightRig rig="soft" dir="t">
                <a:rot lat="0" lon="0" rev="0"/>
              </a:lightRig>
            </a:scene3d>
            <a:sp3d prstMaterial="matt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flatTx/>
            </a:bodyPr>
            <a:lstStyle/>
            <a:p>
              <a:pPr algn="ctr" eaLnBrk="1" fontAlgn="auto" hangingPunct="1">
                <a:spcBef>
                  <a:spcPts val="0"/>
                </a:spcBef>
                <a:spcAft>
                  <a:spcPts val="0"/>
                </a:spcAft>
                <a:defRPr/>
              </a:pPr>
              <a:endParaRPr lang="zh-CHS" altLang="en-US" dirty="0">
                <a:solidFill>
                  <a:prstClr val="white"/>
                </a:solidFill>
                <a:latin typeface="Microsoft YaHei" pitchFamily="34" charset="-122"/>
                <a:ea typeface="Microsoft YaHei" pitchFamily="34" charset="-122"/>
              </a:endParaRPr>
            </a:p>
          </p:txBody>
        </p:sp>
      </p:grpSp>
      <p:sp>
        <p:nvSpPr>
          <p:cNvPr id="4" name="幻灯片编号占位符 3"/>
          <p:cNvSpPr>
            <a:spLocks noGrp="1"/>
          </p:cNvSpPr>
          <p:nvPr>
            <p:ph type="sldNum" sz="quarter" idx="12"/>
          </p:nvPr>
        </p:nvSpPr>
        <p:spPr/>
        <p:txBody>
          <a:bodyPr/>
          <a:lstStyle/>
          <a:p>
            <a:fld id="{D4561947-895D-BE45-A04F-200D796E8424}" type="slidenum">
              <a:rPr lang="en-US" altLang="zh-CHS" smtClean="0"/>
              <a:pPr/>
              <a:t>24</a:t>
            </a:fld>
            <a:endParaRPr lang="en-US" altLang="zh-CH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mph" presetSubtype="0" fill="hold" nodeType="withEffect">
                                  <p:stCondLst>
                                    <p:cond delay="0"/>
                                  </p:stCondLst>
                                  <p:childTnLst>
                                    <p:animRot by="-7380000">
                                      <p:cBhvr>
                                        <p:cTn id="6" dur="1000" fill="hold"/>
                                        <p:tgtEl>
                                          <p:spTgt spid="2"/>
                                        </p:tgtEl>
                                        <p:attrNameLst>
                                          <p:attrName>r</p:attrName>
                                        </p:attrNameLst>
                                      </p:cBhvr>
                                    </p:animRot>
                                  </p:childTnLst>
                                </p:cTn>
                              </p:par>
                              <p:par>
                                <p:cTn id="7" presetID="10"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500"/>
                                        <p:tgtEl>
                                          <p:spTgt spid="8"/>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8" presetClass="emph" presetSubtype="0" fill="hold" nodeType="clickEffect">
                                  <p:stCondLst>
                                    <p:cond delay="0"/>
                                  </p:stCondLst>
                                  <p:childTnLst>
                                    <p:animRot by="1320000">
                                      <p:cBhvr>
                                        <p:cTn id="13" dur="500" fill="hold"/>
                                        <p:tgtEl>
                                          <p:spTgt spid="2"/>
                                        </p:tgtEl>
                                        <p:attrNameLst>
                                          <p:attrName>r</p:attrName>
                                        </p:attrNameLst>
                                      </p:cBhvr>
                                    </p:animRo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8" presetClass="emph" presetSubtype="0" fill="hold" nodeType="clickEffect">
                                  <p:stCondLst>
                                    <p:cond delay="0"/>
                                  </p:stCondLst>
                                  <p:childTnLst>
                                    <p:animRot by="1320000">
                                      <p:cBhvr>
                                        <p:cTn id="20" dur="500" fill="hold"/>
                                        <p:tgtEl>
                                          <p:spTgt spid="2"/>
                                        </p:tgtEl>
                                        <p:attrNameLst>
                                          <p:attrName>r</p:attrName>
                                        </p:attrNameLst>
                                      </p:cBhvr>
                                    </p:animRo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8" presetClass="emph" presetSubtype="0" fill="hold" nodeType="clickEffect">
                                  <p:stCondLst>
                                    <p:cond delay="0"/>
                                  </p:stCondLst>
                                  <p:childTnLst>
                                    <p:animRot by="1320000">
                                      <p:cBhvr>
                                        <p:cTn id="27" dur="500" fill="hold"/>
                                        <p:tgtEl>
                                          <p:spTgt spid="2"/>
                                        </p:tgtEl>
                                        <p:attrNameLst>
                                          <p:attrName>r</p:attrName>
                                        </p:attrNameLst>
                                      </p:cBhvr>
                                    </p:animRo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8"/>
          <p:cNvPicPr>
            <a:picLocks noChangeAspect="1"/>
          </p:cNvPicPr>
          <p:nvPr/>
        </p:nvPicPr>
        <p:blipFill rotWithShape="1">
          <a:blip r:embed="rId3">
            <a:extLst>
              <a:ext uri="{28A0092B-C50C-407E-A947-70E740481C1C}">
                <a14:useLocalDpi xmlns:a14="http://schemas.microsoft.com/office/drawing/2010/main" val="0"/>
              </a:ext>
            </a:extLst>
          </a:blip>
          <a:srcRect l="7363" t="15673" r="8859"/>
          <a:stretch/>
        </p:blipFill>
        <p:spPr bwMode="auto">
          <a:xfrm>
            <a:off x="6765536" y="3441196"/>
            <a:ext cx="1368000" cy="928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标题 1"/>
          <p:cNvSpPr>
            <a:spLocks noGrp="1"/>
          </p:cNvSpPr>
          <p:nvPr>
            <p:ph type="title"/>
          </p:nvPr>
        </p:nvSpPr>
        <p:spPr>
          <a:xfrm>
            <a:off x="468313" y="333375"/>
            <a:ext cx="6858000" cy="550863"/>
          </a:xfrm>
        </p:spPr>
        <p:txBody>
          <a:bodyPr rtlCol="0">
            <a:normAutofit/>
          </a:bodyPr>
          <a:lstStyle/>
          <a:p>
            <a:pPr eaLnBrk="1" fontAlgn="auto" hangingPunct="1">
              <a:spcAft>
                <a:spcPts val="0"/>
              </a:spcAft>
              <a:defRPr/>
            </a:pPr>
            <a:r>
              <a:rPr lang="en-US" altLang="zh-CHS" sz="2400" dirty="0" smtClean="0">
                <a:solidFill>
                  <a:schemeClr val="tx1"/>
                </a:solidFill>
                <a:latin typeface="Calibri" pitchFamily="34" charset="0"/>
                <a:ea typeface="+mn-ea"/>
                <a:cs typeface="Arial" pitchFamily="34" charset="0"/>
                <a:sym typeface="Calibri" pitchFamily="34" charset="0"/>
              </a:rPr>
              <a:t>Motivation &amp; Contribution</a:t>
            </a:r>
            <a:endParaRPr lang="zh-CHS" altLang="en-US" sz="2400" dirty="0">
              <a:solidFill>
                <a:schemeClr val="tx1"/>
              </a:solidFill>
              <a:latin typeface="Calibri" pitchFamily="34" charset="0"/>
              <a:ea typeface="+mn-ea"/>
              <a:cs typeface="Arial" pitchFamily="34" charset="0"/>
              <a:sym typeface="Calibri" pitchFamily="34" charset="0"/>
            </a:endParaRPr>
          </a:p>
        </p:txBody>
      </p:sp>
      <p:sp>
        <p:nvSpPr>
          <p:cNvPr id="4" name="日期占位符 3"/>
          <p:cNvSpPr>
            <a:spLocks noGrp="1"/>
          </p:cNvSpPr>
          <p:nvPr>
            <p:ph type="dt" sz="half" idx="10"/>
          </p:nvPr>
        </p:nvSpPr>
        <p:spPr/>
        <p:txBody>
          <a:bodyPr/>
          <a:lstStyle/>
          <a:p>
            <a:pPr>
              <a:defRPr/>
            </a:pPr>
            <a:fld id="{6ACAE3EE-5BEF-734D-B3CB-15CF91529EBD}" type="datetime1">
              <a:rPr lang="zh-CHS" altLang="en-US" smtClean="0"/>
              <a:t>15/5/6</a:t>
            </a:fld>
            <a:endParaRPr lang="en-US" altLang="zh-CHS"/>
          </a:p>
        </p:txBody>
      </p:sp>
      <p:sp>
        <p:nvSpPr>
          <p:cNvPr id="6" name="幻灯片编号占位符 5"/>
          <p:cNvSpPr>
            <a:spLocks noGrp="1"/>
          </p:cNvSpPr>
          <p:nvPr>
            <p:ph type="sldNum" sz="quarter" idx="12"/>
          </p:nvPr>
        </p:nvSpPr>
        <p:spPr/>
        <p:txBody>
          <a:bodyPr/>
          <a:lstStyle/>
          <a:p>
            <a:fld id="{C73A8C92-5225-624A-981C-988E0DFED375}" type="slidenum">
              <a:rPr lang="en-US" altLang="zh-CHS" smtClean="0"/>
              <a:pPr/>
              <a:t>25</a:t>
            </a:fld>
            <a:endParaRPr lang="en-US" altLang="zh-CHS"/>
          </a:p>
        </p:txBody>
      </p:sp>
      <p:cxnSp>
        <p:nvCxnSpPr>
          <p:cNvPr id="10" name="直接连接符 5"/>
          <p:cNvCxnSpPr/>
          <p:nvPr/>
        </p:nvCxnSpPr>
        <p:spPr>
          <a:xfrm>
            <a:off x="539750" y="908050"/>
            <a:ext cx="7993063" cy="0"/>
          </a:xfrm>
          <a:prstGeom prst="line">
            <a:avLst/>
          </a:prstGeom>
          <a:ln w="19050" cmpd="sng">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 name="直线连接符 7"/>
          <p:cNvCxnSpPr/>
          <p:nvPr/>
        </p:nvCxnSpPr>
        <p:spPr>
          <a:xfrm>
            <a:off x="809707" y="1844824"/>
            <a:ext cx="0" cy="3816424"/>
          </a:xfrm>
          <a:prstGeom prst="line">
            <a:avLst/>
          </a:prstGeom>
          <a:ln/>
        </p:spPr>
        <p:style>
          <a:lnRef idx="1">
            <a:schemeClr val="accent1"/>
          </a:lnRef>
          <a:fillRef idx="0">
            <a:schemeClr val="accent1"/>
          </a:fillRef>
          <a:effectRef idx="0">
            <a:schemeClr val="accent1"/>
          </a:effectRef>
          <a:fontRef idx="minor">
            <a:schemeClr val="tx1"/>
          </a:fontRef>
        </p:style>
      </p:cxnSp>
      <p:grpSp>
        <p:nvGrpSpPr>
          <p:cNvPr id="13" name="组 12"/>
          <p:cNvGrpSpPr/>
          <p:nvPr/>
        </p:nvGrpSpPr>
        <p:grpSpPr>
          <a:xfrm>
            <a:off x="629492" y="2448289"/>
            <a:ext cx="348519" cy="523220"/>
            <a:chOff x="524562" y="2448289"/>
            <a:chExt cx="348519" cy="523220"/>
          </a:xfrm>
        </p:grpSpPr>
        <p:sp>
          <p:nvSpPr>
            <p:cNvPr id="11" name="椭圆 10"/>
            <p:cNvSpPr/>
            <p:nvPr/>
          </p:nvSpPr>
          <p:spPr>
            <a:xfrm>
              <a:off x="560761" y="2572709"/>
              <a:ext cx="288032" cy="288032"/>
            </a:xfrm>
            <a:prstGeom prst="ellipse">
              <a:avLst/>
            </a:prstGeom>
            <a:solidFill>
              <a:srgbClr val="00B0F0"/>
            </a:solidFill>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HS" altLang="en-US"/>
            </a:p>
          </p:txBody>
        </p:sp>
        <p:sp>
          <p:nvSpPr>
            <p:cNvPr id="14" name="文本框 13"/>
            <p:cNvSpPr txBox="1"/>
            <p:nvPr/>
          </p:nvSpPr>
          <p:spPr>
            <a:xfrm>
              <a:off x="524562" y="2448289"/>
              <a:ext cx="348519" cy="523220"/>
            </a:xfrm>
            <a:prstGeom prst="rect">
              <a:avLst/>
            </a:prstGeom>
            <a:noFill/>
          </p:spPr>
          <p:txBody>
            <a:bodyPr wrap="square" rtlCol="0">
              <a:spAutoFit/>
            </a:bodyPr>
            <a:lstStyle/>
            <a:p>
              <a:r>
                <a:rPr kumimoji="1" lang="en-US" altLang="zh-CHS" sz="2800" dirty="0" smtClean="0">
                  <a:solidFill>
                    <a:schemeClr val="bg1"/>
                  </a:solidFill>
                </a:rPr>
                <a:t>+</a:t>
              </a:r>
              <a:endParaRPr kumimoji="1" lang="zh-CHS" altLang="en-US" sz="2800" dirty="0">
                <a:solidFill>
                  <a:schemeClr val="bg1"/>
                </a:solidFill>
              </a:endParaRPr>
            </a:p>
          </p:txBody>
        </p:sp>
      </p:grpSp>
      <p:sp>
        <p:nvSpPr>
          <p:cNvPr id="15" name="文本框 14"/>
          <p:cNvSpPr txBox="1"/>
          <p:nvPr/>
        </p:nvSpPr>
        <p:spPr>
          <a:xfrm>
            <a:off x="1019569" y="2204864"/>
            <a:ext cx="5745593" cy="1015663"/>
          </a:xfrm>
          <a:prstGeom prst="rect">
            <a:avLst/>
          </a:prstGeom>
          <a:noFill/>
          <a:ln>
            <a:solidFill>
              <a:schemeClr val="accent2">
                <a:lumMod val="75000"/>
              </a:schemeClr>
            </a:solidFill>
            <a:prstDash val="sysDash"/>
          </a:ln>
        </p:spPr>
        <p:txBody>
          <a:bodyPr wrap="square" rtlCol="0">
            <a:spAutoFit/>
          </a:bodyPr>
          <a:lstStyle/>
          <a:p>
            <a:r>
              <a:rPr lang="en-US" altLang="zh-CHS" sz="2000" dirty="0"/>
              <a:t>The growing size of Resource Description Framework (RDF) dataset requires RDF repository to be excellent scalable and highly efficient. </a:t>
            </a:r>
          </a:p>
        </p:txBody>
      </p:sp>
      <p:sp>
        <p:nvSpPr>
          <p:cNvPr id="20" name="文本框 19"/>
          <p:cNvSpPr txBox="1"/>
          <p:nvPr/>
        </p:nvSpPr>
        <p:spPr>
          <a:xfrm>
            <a:off x="1025731" y="3573016"/>
            <a:ext cx="5739431" cy="707886"/>
          </a:xfrm>
          <a:prstGeom prst="rect">
            <a:avLst/>
          </a:prstGeom>
          <a:noFill/>
          <a:ln>
            <a:solidFill>
              <a:schemeClr val="accent2">
                <a:lumMod val="75000"/>
              </a:schemeClr>
            </a:solidFill>
            <a:prstDash val="sysDash"/>
          </a:ln>
        </p:spPr>
        <p:txBody>
          <a:bodyPr wrap="square" rtlCol="0">
            <a:spAutoFit/>
          </a:bodyPr>
          <a:lstStyle/>
          <a:p>
            <a:r>
              <a:rPr lang="en-US" altLang="zh-CHS" sz="2000" dirty="0" err="1" smtClean="0"/>
              <a:t>HBase</a:t>
            </a:r>
            <a:r>
              <a:rPr lang="en-US" altLang="zh-CHS" sz="2000" dirty="0" smtClean="0"/>
              <a:t> </a:t>
            </a:r>
            <a:r>
              <a:rPr lang="en-US" altLang="zh-CHS" sz="2000" dirty="0"/>
              <a:t>is a distributed, column-oriented database modeled after Google's </a:t>
            </a:r>
            <a:r>
              <a:rPr lang="en-US" altLang="zh-CHS" sz="2000" dirty="0" err="1"/>
              <a:t>Bigtable</a:t>
            </a:r>
            <a:r>
              <a:rPr lang="en-US" altLang="zh-CHS" sz="2000" dirty="0"/>
              <a:t>. </a:t>
            </a:r>
          </a:p>
        </p:txBody>
      </p:sp>
      <p:sp>
        <p:nvSpPr>
          <p:cNvPr id="16" name="文本框 15"/>
          <p:cNvSpPr txBox="1">
            <a:spLocks noChangeAspect="1"/>
          </p:cNvSpPr>
          <p:nvPr/>
        </p:nvSpPr>
        <p:spPr>
          <a:xfrm>
            <a:off x="6877255" y="2275465"/>
            <a:ext cx="1224000" cy="830997"/>
          </a:xfrm>
          <a:prstGeom prst="rect">
            <a:avLst/>
          </a:prstGeom>
          <a:noFill/>
        </p:spPr>
        <p:txBody>
          <a:bodyPr wrap="square" rtlCol="0">
            <a:spAutoFit/>
          </a:bodyPr>
          <a:lstStyle/>
          <a:p>
            <a:pPr algn="ctr"/>
            <a:r>
              <a:rPr kumimoji="1" lang="en-US" altLang="zh-CHS" sz="3600" dirty="0" smtClean="0">
                <a:ln w="0"/>
                <a:effectLst>
                  <a:outerShdw blurRad="38100" dist="19050" dir="2700000" algn="tl" rotWithShape="0">
                    <a:schemeClr val="dk1">
                      <a:alpha val="40000"/>
                    </a:schemeClr>
                  </a:outerShdw>
                </a:effectLst>
                <a:latin typeface="Adobe Garamond Pro" charset="0"/>
                <a:ea typeface="Adobe Garamond Pro" charset="0"/>
                <a:cs typeface="Adobe Garamond Pro" charset="0"/>
              </a:rPr>
              <a:t>RDF</a:t>
            </a:r>
          </a:p>
          <a:p>
            <a:pPr algn="ctr"/>
            <a:r>
              <a:rPr kumimoji="1" lang="zh-CHS" altLang="en-US" sz="1200" dirty="0" smtClean="0">
                <a:ln w="0">
                  <a:noFill/>
                </a:ln>
                <a:effectLst>
                  <a:outerShdw blurRad="38100" dist="19050" dir="2700000" algn="tl" rotWithShape="0">
                    <a:schemeClr val="dk1">
                      <a:alpha val="40000"/>
                    </a:schemeClr>
                  </a:outerShdw>
                </a:effectLst>
                <a:latin typeface="Helvetica" charset="0"/>
                <a:ea typeface="Helvetica" charset="0"/>
                <a:cs typeface="Helvetica" charset="0"/>
              </a:rPr>
              <a:t>资源描述框架</a:t>
            </a:r>
            <a:endParaRPr kumimoji="1" lang="en-US" altLang="zh-CHS" sz="1200" dirty="0" smtClean="0">
              <a:ln w="0">
                <a:noFill/>
              </a:ln>
              <a:effectLst>
                <a:outerShdw blurRad="38100" dist="19050" dir="2700000" algn="tl" rotWithShape="0">
                  <a:schemeClr val="dk1">
                    <a:alpha val="40000"/>
                  </a:schemeClr>
                </a:outerShdw>
              </a:effectLst>
              <a:latin typeface="Helvetica" charset="0"/>
              <a:ea typeface="Helvetica" charset="0"/>
              <a:cs typeface="Helvetica" charset="0"/>
            </a:endParaRPr>
          </a:p>
        </p:txBody>
      </p:sp>
      <p:sp>
        <p:nvSpPr>
          <p:cNvPr id="22" name="文本框 21"/>
          <p:cNvSpPr txBox="1"/>
          <p:nvPr/>
        </p:nvSpPr>
        <p:spPr>
          <a:xfrm>
            <a:off x="1043806" y="1213685"/>
            <a:ext cx="1295946" cy="369332"/>
          </a:xfrm>
          <a:prstGeom prst="rect">
            <a:avLst/>
          </a:prstGeom>
          <a:solidFill>
            <a:srgbClr val="996633"/>
          </a:solidFill>
          <a:ln>
            <a:solidFill>
              <a:srgbClr val="996633"/>
            </a:solidFill>
          </a:ln>
        </p:spPr>
        <p:txBody>
          <a:bodyPr wrap="square" rtlCol="0">
            <a:spAutoFit/>
          </a:bodyPr>
          <a:lstStyle/>
          <a:p>
            <a:pPr algn="ctr"/>
            <a:r>
              <a:rPr kumimoji="1" lang="en-US" altLang="zh-CHS" dirty="0" smtClean="0">
                <a:solidFill>
                  <a:schemeClr val="bg1"/>
                </a:solidFill>
              </a:rPr>
              <a:t>Motivation</a:t>
            </a:r>
            <a:endParaRPr kumimoji="1" lang="zh-CHS" altLang="en-US" dirty="0">
              <a:solidFill>
                <a:schemeClr val="bg1"/>
              </a:solidFill>
            </a:endParaRPr>
          </a:p>
        </p:txBody>
      </p:sp>
      <p:grpSp>
        <p:nvGrpSpPr>
          <p:cNvPr id="12" name="组 11"/>
          <p:cNvGrpSpPr>
            <a:grpSpLocks noChangeAspect="1"/>
          </p:cNvGrpSpPr>
          <p:nvPr/>
        </p:nvGrpSpPr>
        <p:grpSpPr>
          <a:xfrm>
            <a:off x="755592" y="1296730"/>
            <a:ext cx="144000" cy="223486"/>
            <a:chOff x="3491880" y="1213753"/>
            <a:chExt cx="406621" cy="631071"/>
          </a:xfrm>
        </p:grpSpPr>
        <p:sp>
          <p:nvSpPr>
            <p:cNvPr id="2" name="斜纹 1"/>
            <p:cNvSpPr/>
            <p:nvPr/>
          </p:nvSpPr>
          <p:spPr>
            <a:xfrm rot="1734179">
              <a:off x="3538461" y="1213753"/>
              <a:ext cx="360040" cy="198000"/>
            </a:xfrm>
            <a:prstGeom prst="diagStripe">
              <a:avLst/>
            </a:prstGeom>
            <a:solidFill>
              <a:schemeClr val="bg2">
                <a:lumMod val="50000"/>
              </a:schemeClr>
            </a:solidFill>
            <a:ln w="19050">
              <a:solidFill>
                <a:schemeClr val="bg2">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solidFill>
                  <a:schemeClr val="tx1"/>
                </a:solidFill>
              </a:endParaRPr>
            </a:p>
          </p:txBody>
        </p:sp>
        <p:sp>
          <p:nvSpPr>
            <p:cNvPr id="3" name="矩形 2"/>
            <p:cNvSpPr/>
            <p:nvPr/>
          </p:nvSpPr>
          <p:spPr>
            <a:xfrm>
              <a:off x="3491880" y="1224835"/>
              <a:ext cx="169706" cy="86400"/>
            </a:xfrm>
            <a:prstGeom prst="rect">
              <a:avLst/>
            </a:prstGeom>
            <a:solidFill>
              <a:schemeClr val="bg2">
                <a:lumMod val="50000"/>
              </a:schemeClr>
            </a:solidFill>
            <a:ln w="19050">
              <a:solidFill>
                <a:schemeClr val="bg2">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7" name="矩形 6"/>
            <p:cNvSpPr/>
            <p:nvPr/>
          </p:nvSpPr>
          <p:spPr>
            <a:xfrm>
              <a:off x="3641029" y="1311235"/>
              <a:ext cx="72000" cy="533589"/>
            </a:xfrm>
            <a:prstGeom prst="rect">
              <a:avLst/>
            </a:prstGeom>
            <a:solidFill>
              <a:schemeClr val="bg2">
                <a:lumMod val="50000"/>
              </a:schemeClr>
            </a:solidFill>
            <a:ln w="19050">
              <a:solidFill>
                <a:schemeClr val="bg2">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grpSp>
      <p:sp>
        <p:nvSpPr>
          <p:cNvPr id="23" name="椭圆 22"/>
          <p:cNvSpPr/>
          <p:nvPr/>
        </p:nvSpPr>
        <p:spPr>
          <a:xfrm>
            <a:off x="648612" y="1213685"/>
            <a:ext cx="360000" cy="360000"/>
          </a:xfrm>
          <a:prstGeom prst="ellipse">
            <a:avLst/>
          </a:prstGeom>
          <a:noFill/>
          <a:ln w="19050">
            <a:solidFill>
              <a:schemeClr val="bg2">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24" name="文本框 23"/>
          <p:cNvSpPr txBox="1"/>
          <p:nvPr/>
        </p:nvSpPr>
        <p:spPr>
          <a:xfrm>
            <a:off x="1031560" y="4653136"/>
            <a:ext cx="5739431" cy="707886"/>
          </a:xfrm>
          <a:prstGeom prst="rect">
            <a:avLst/>
          </a:prstGeom>
          <a:noFill/>
          <a:ln>
            <a:solidFill>
              <a:schemeClr val="accent2">
                <a:lumMod val="75000"/>
              </a:schemeClr>
            </a:solidFill>
            <a:prstDash val="sysDash"/>
          </a:ln>
        </p:spPr>
        <p:txBody>
          <a:bodyPr wrap="square" rtlCol="0">
            <a:spAutoFit/>
          </a:bodyPr>
          <a:lstStyle/>
          <a:p>
            <a:r>
              <a:rPr lang="en-US" altLang="zh-CHS" sz="2000" dirty="0" err="1"/>
              <a:t>MapReduce</a:t>
            </a:r>
            <a:r>
              <a:rPr lang="en-US" altLang="zh-CHS" sz="2000" dirty="0"/>
              <a:t> is a well-known parallel programming model presented by Google. </a:t>
            </a:r>
          </a:p>
        </p:txBody>
      </p:sp>
      <p:pic>
        <p:nvPicPr>
          <p:cNvPr id="27" name="图片 26" descr="u=2865680304,2599714765&amp;fm=21&amp;gp=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0011" y="4780819"/>
            <a:ext cx="1601335" cy="490409"/>
          </a:xfrm>
          <a:prstGeom prst="rect">
            <a:avLst/>
          </a:prstGeom>
        </p:spPr>
      </p:pic>
      <p:grpSp>
        <p:nvGrpSpPr>
          <p:cNvPr id="29" name="组 28"/>
          <p:cNvGrpSpPr/>
          <p:nvPr/>
        </p:nvGrpSpPr>
        <p:grpSpPr>
          <a:xfrm>
            <a:off x="629492" y="3657435"/>
            <a:ext cx="348519" cy="523220"/>
            <a:chOff x="524562" y="2448289"/>
            <a:chExt cx="348519" cy="523220"/>
          </a:xfrm>
        </p:grpSpPr>
        <p:sp>
          <p:nvSpPr>
            <p:cNvPr id="30" name="椭圆 29"/>
            <p:cNvSpPr/>
            <p:nvPr/>
          </p:nvSpPr>
          <p:spPr>
            <a:xfrm>
              <a:off x="560761" y="2572709"/>
              <a:ext cx="288032" cy="288032"/>
            </a:xfrm>
            <a:prstGeom prst="ellipse">
              <a:avLst/>
            </a:prstGeom>
            <a:solidFill>
              <a:srgbClr val="00B0F0"/>
            </a:solidFill>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HS" altLang="en-US"/>
            </a:p>
          </p:txBody>
        </p:sp>
        <p:sp>
          <p:nvSpPr>
            <p:cNvPr id="31" name="文本框 30"/>
            <p:cNvSpPr txBox="1"/>
            <p:nvPr/>
          </p:nvSpPr>
          <p:spPr>
            <a:xfrm>
              <a:off x="524562" y="2448289"/>
              <a:ext cx="348519" cy="523220"/>
            </a:xfrm>
            <a:prstGeom prst="rect">
              <a:avLst/>
            </a:prstGeom>
            <a:noFill/>
          </p:spPr>
          <p:txBody>
            <a:bodyPr wrap="square" rtlCol="0">
              <a:spAutoFit/>
            </a:bodyPr>
            <a:lstStyle/>
            <a:p>
              <a:r>
                <a:rPr kumimoji="1" lang="en-US" altLang="zh-CHS" sz="2800" dirty="0" smtClean="0">
                  <a:solidFill>
                    <a:schemeClr val="bg1"/>
                  </a:solidFill>
                </a:rPr>
                <a:t>+</a:t>
              </a:r>
              <a:endParaRPr kumimoji="1" lang="zh-CHS" altLang="en-US" sz="2800" dirty="0">
                <a:solidFill>
                  <a:schemeClr val="bg1"/>
                </a:solidFill>
              </a:endParaRPr>
            </a:p>
          </p:txBody>
        </p:sp>
      </p:grpSp>
      <p:grpSp>
        <p:nvGrpSpPr>
          <p:cNvPr id="32" name="组 31"/>
          <p:cNvGrpSpPr/>
          <p:nvPr/>
        </p:nvGrpSpPr>
        <p:grpSpPr>
          <a:xfrm>
            <a:off x="629492" y="4737555"/>
            <a:ext cx="348519" cy="523220"/>
            <a:chOff x="524562" y="2448289"/>
            <a:chExt cx="348519" cy="523220"/>
          </a:xfrm>
        </p:grpSpPr>
        <p:sp>
          <p:nvSpPr>
            <p:cNvPr id="33" name="椭圆 32"/>
            <p:cNvSpPr/>
            <p:nvPr/>
          </p:nvSpPr>
          <p:spPr>
            <a:xfrm>
              <a:off x="560761" y="2572709"/>
              <a:ext cx="288032" cy="288032"/>
            </a:xfrm>
            <a:prstGeom prst="ellipse">
              <a:avLst/>
            </a:prstGeom>
            <a:solidFill>
              <a:srgbClr val="00B0F0"/>
            </a:solidFill>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HS" altLang="en-US"/>
            </a:p>
          </p:txBody>
        </p:sp>
        <p:sp>
          <p:nvSpPr>
            <p:cNvPr id="34" name="文本框 33"/>
            <p:cNvSpPr txBox="1"/>
            <p:nvPr/>
          </p:nvSpPr>
          <p:spPr>
            <a:xfrm>
              <a:off x="524562" y="2448289"/>
              <a:ext cx="348519" cy="523220"/>
            </a:xfrm>
            <a:prstGeom prst="rect">
              <a:avLst/>
            </a:prstGeom>
            <a:noFill/>
          </p:spPr>
          <p:txBody>
            <a:bodyPr wrap="square" rtlCol="0">
              <a:spAutoFit/>
            </a:bodyPr>
            <a:lstStyle/>
            <a:p>
              <a:r>
                <a:rPr kumimoji="1" lang="en-US" altLang="zh-CHS" sz="2800" dirty="0" smtClean="0">
                  <a:solidFill>
                    <a:schemeClr val="bg1"/>
                  </a:solidFill>
                </a:rPr>
                <a:t>+</a:t>
              </a:r>
              <a:endParaRPr kumimoji="1" lang="zh-CHS" altLang="en-US" sz="2800" dirty="0">
                <a:solidFill>
                  <a:schemeClr val="bg1"/>
                </a:solidFill>
              </a:endParaRPr>
            </a:p>
          </p:txBody>
        </p:sp>
      </p:grpSp>
      <p:sp>
        <p:nvSpPr>
          <p:cNvPr id="5" name="文本框 4"/>
          <p:cNvSpPr txBox="1"/>
          <p:nvPr/>
        </p:nvSpPr>
        <p:spPr>
          <a:xfrm>
            <a:off x="8934138" y="5981075"/>
            <a:ext cx="184731" cy="369332"/>
          </a:xfrm>
          <a:prstGeom prst="rect">
            <a:avLst/>
          </a:prstGeom>
          <a:noFill/>
        </p:spPr>
        <p:txBody>
          <a:bodyPr wrap="none" rtlCol="0">
            <a:spAutoFit/>
          </a:bodyPr>
          <a:lstStyle/>
          <a:p>
            <a:endParaRPr kumimoji="1" lang="zh-CHS" altLang="en-US" dirty="0"/>
          </a:p>
        </p:txBody>
      </p:sp>
    </p:spTree>
    <p:extLst>
      <p:ext uri="{BB962C8B-B14F-4D97-AF65-F5344CB8AC3E}">
        <p14:creationId xmlns:p14="http://schemas.microsoft.com/office/powerpoint/2010/main" val="515530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circle(in)">
                                      <p:cBhvr>
                                        <p:cTn id="13" dur="500"/>
                                        <p:tgtEl>
                                          <p:spTgt spid="13"/>
                                        </p:tgtEl>
                                      </p:cBhvr>
                                    </p:animEffect>
                                  </p:childTnLst>
                                </p:cTn>
                              </p:par>
                            </p:childTnLst>
                          </p:cTn>
                        </p:par>
                        <p:par>
                          <p:cTn id="14" fill="hold">
                            <p:stCondLst>
                              <p:cond delay="500"/>
                            </p:stCondLst>
                            <p:childTnLst>
                              <p:par>
                                <p:cTn id="15" presetID="37" presetClass="entr" presetSubtype="0"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900" decel="100000" fill="hold"/>
                                        <p:tgtEl>
                                          <p:spTgt spid="15"/>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childTnLst>
                          </p:cTn>
                        </p:par>
                        <p:par>
                          <p:cTn id="21" fill="hold">
                            <p:stCondLst>
                              <p:cond delay="1500"/>
                            </p:stCondLst>
                            <p:childTnLst>
                              <p:par>
                                <p:cTn id="22" presetID="37" presetClass="entr" presetSubtype="0"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anim calcmode="lin" valueType="num">
                                      <p:cBhvr>
                                        <p:cTn id="25" dur="1000" fill="hold"/>
                                        <p:tgtEl>
                                          <p:spTgt spid="16"/>
                                        </p:tgtEl>
                                        <p:attrNameLst>
                                          <p:attrName>ppt_x</p:attrName>
                                        </p:attrNameLst>
                                      </p:cBhvr>
                                      <p:tavLst>
                                        <p:tav tm="0">
                                          <p:val>
                                            <p:strVal val="#ppt_x"/>
                                          </p:val>
                                        </p:tav>
                                        <p:tav tm="100000">
                                          <p:val>
                                            <p:strVal val="#ppt_x"/>
                                          </p:val>
                                        </p:tav>
                                      </p:tavLst>
                                    </p:anim>
                                    <p:anim calcmode="lin" valueType="num">
                                      <p:cBhvr>
                                        <p:cTn id="26" dur="900" decel="100000" fill="hold"/>
                                        <p:tgtEl>
                                          <p:spTgt spid="16"/>
                                        </p:tgtEl>
                                        <p:attrNameLst>
                                          <p:attrName>ppt_y</p:attrName>
                                        </p:attrNameLst>
                                      </p:cBhvr>
                                      <p:tavLst>
                                        <p:tav tm="0">
                                          <p:val>
                                            <p:strVal val="#ppt_y+1"/>
                                          </p:val>
                                        </p:tav>
                                        <p:tav tm="100000">
                                          <p:val>
                                            <p:strVal val="#ppt_y-.03"/>
                                          </p:val>
                                        </p:tav>
                                      </p:tavLst>
                                    </p:anim>
                                    <p:anim calcmode="lin" valueType="num">
                                      <p:cBhvr>
                                        <p:cTn id="27"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par>
                          <p:cTn id="28" fill="hold">
                            <p:stCondLst>
                              <p:cond delay="2500"/>
                            </p:stCondLst>
                            <p:childTnLst>
                              <p:par>
                                <p:cTn id="29" presetID="6" presetClass="entr" presetSubtype="16" fill="hold"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circle(in)">
                                      <p:cBhvr>
                                        <p:cTn id="31" dur="500"/>
                                        <p:tgtEl>
                                          <p:spTgt spid="29"/>
                                        </p:tgtEl>
                                      </p:cBhvr>
                                    </p:animEffect>
                                  </p:childTnLst>
                                </p:cTn>
                              </p:par>
                            </p:childTnLst>
                          </p:cTn>
                        </p:par>
                        <p:par>
                          <p:cTn id="32" fill="hold">
                            <p:stCondLst>
                              <p:cond delay="3000"/>
                            </p:stCondLst>
                            <p:childTnLst>
                              <p:par>
                                <p:cTn id="33" presetID="37" presetClass="entr" presetSubtype="0"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1000"/>
                                        <p:tgtEl>
                                          <p:spTgt spid="20"/>
                                        </p:tgtEl>
                                      </p:cBhvr>
                                    </p:animEffect>
                                    <p:anim calcmode="lin" valueType="num">
                                      <p:cBhvr>
                                        <p:cTn id="36" dur="1000" fill="hold"/>
                                        <p:tgtEl>
                                          <p:spTgt spid="20"/>
                                        </p:tgtEl>
                                        <p:attrNameLst>
                                          <p:attrName>ppt_x</p:attrName>
                                        </p:attrNameLst>
                                      </p:cBhvr>
                                      <p:tavLst>
                                        <p:tav tm="0">
                                          <p:val>
                                            <p:strVal val="#ppt_x"/>
                                          </p:val>
                                        </p:tav>
                                        <p:tav tm="100000">
                                          <p:val>
                                            <p:strVal val="#ppt_x"/>
                                          </p:val>
                                        </p:tav>
                                      </p:tavLst>
                                    </p:anim>
                                    <p:anim calcmode="lin" valueType="num">
                                      <p:cBhvr>
                                        <p:cTn id="37" dur="900" decel="100000" fill="hold"/>
                                        <p:tgtEl>
                                          <p:spTgt spid="20"/>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par>
                          <p:cTn id="39" fill="hold">
                            <p:stCondLst>
                              <p:cond delay="4000"/>
                            </p:stCondLst>
                            <p:childTnLst>
                              <p:par>
                                <p:cTn id="40" presetID="37" presetClass="entr" presetSubtype="0" fill="hold" nodeType="after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1000"/>
                                        <p:tgtEl>
                                          <p:spTgt spid="21"/>
                                        </p:tgtEl>
                                      </p:cBhvr>
                                    </p:animEffect>
                                    <p:anim calcmode="lin" valueType="num">
                                      <p:cBhvr>
                                        <p:cTn id="43" dur="1000" fill="hold"/>
                                        <p:tgtEl>
                                          <p:spTgt spid="21"/>
                                        </p:tgtEl>
                                        <p:attrNameLst>
                                          <p:attrName>ppt_x</p:attrName>
                                        </p:attrNameLst>
                                      </p:cBhvr>
                                      <p:tavLst>
                                        <p:tav tm="0">
                                          <p:val>
                                            <p:strVal val="#ppt_x"/>
                                          </p:val>
                                        </p:tav>
                                        <p:tav tm="100000">
                                          <p:val>
                                            <p:strVal val="#ppt_x"/>
                                          </p:val>
                                        </p:tav>
                                      </p:tavLst>
                                    </p:anim>
                                    <p:anim calcmode="lin" valueType="num">
                                      <p:cBhvr>
                                        <p:cTn id="44" dur="900" decel="100000" fill="hold"/>
                                        <p:tgtEl>
                                          <p:spTgt spid="21"/>
                                        </p:tgtEl>
                                        <p:attrNameLst>
                                          <p:attrName>ppt_y</p:attrName>
                                        </p:attrNameLst>
                                      </p:cBhvr>
                                      <p:tavLst>
                                        <p:tav tm="0">
                                          <p:val>
                                            <p:strVal val="#ppt_y+1"/>
                                          </p:val>
                                        </p:tav>
                                        <p:tav tm="100000">
                                          <p:val>
                                            <p:strVal val="#ppt_y-.03"/>
                                          </p:val>
                                        </p:tav>
                                      </p:tavLst>
                                    </p:anim>
                                    <p:anim calcmode="lin" valueType="num">
                                      <p:cBhvr>
                                        <p:cTn id="45"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childTnLst>
                          </p:cTn>
                        </p:par>
                        <p:par>
                          <p:cTn id="46" fill="hold">
                            <p:stCondLst>
                              <p:cond delay="5000"/>
                            </p:stCondLst>
                            <p:childTnLst>
                              <p:par>
                                <p:cTn id="47" presetID="6" presetClass="entr" presetSubtype="16" fill="hold" nodeType="after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circle(in)">
                                      <p:cBhvr>
                                        <p:cTn id="49" dur="500"/>
                                        <p:tgtEl>
                                          <p:spTgt spid="32"/>
                                        </p:tgtEl>
                                      </p:cBhvr>
                                    </p:animEffect>
                                  </p:childTnLst>
                                </p:cTn>
                              </p:par>
                            </p:childTnLst>
                          </p:cTn>
                        </p:par>
                        <p:par>
                          <p:cTn id="50" fill="hold">
                            <p:stCondLst>
                              <p:cond delay="5500"/>
                            </p:stCondLst>
                            <p:childTnLst>
                              <p:par>
                                <p:cTn id="51" presetID="37" presetClass="entr" presetSubtype="0" fill="hold" grpId="0" nodeType="after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1000"/>
                                        <p:tgtEl>
                                          <p:spTgt spid="24"/>
                                        </p:tgtEl>
                                      </p:cBhvr>
                                    </p:animEffect>
                                    <p:anim calcmode="lin" valueType="num">
                                      <p:cBhvr>
                                        <p:cTn id="54" dur="1000" fill="hold"/>
                                        <p:tgtEl>
                                          <p:spTgt spid="24"/>
                                        </p:tgtEl>
                                        <p:attrNameLst>
                                          <p:attrName>ppt_x</p:attrName>
                                        </p:attrNameLst>
                                      </p:cBhvr>
                                      <p:tavLst>
                                        <p:tav tm="0">
                                          <p:val>
                                            <p:strVal val="#ppt_x"/>
                                          </p:val>
                                        </p:tav>
                                        <p:tav tm="100000">
                                          <p:val>
                                            <p:strVal val="#ppt_x"/>
                                          </p:val>
                                        </p:tav>
                                      </p:tavLst>
                                    </p:anim>
                                    <p:anim calcmode="lin" valueType="num">
                                      <p:cBhvr>
                                        <p:cTn id="55" dur="900" decel="100000" fill="hold"/>
                                        <p:tgtEl>
                                          <p:spTgt spid="24"/>
                                        </p:tgtEl>
                                        <p:attrNameLst>
                                          <p:attrName>ppt_y</p:attrName>
                                        </p:attrNameLst>
                                      </p:cBhvr>
                                      <p:tavLst>
                                        <p:tav tm="0">
                                          <p:val>
                                            <p:strVal val="#ppt_y+1"/>
                                          </p:val>
                                        </p:tav>
                                        <p:tav tm="100000">
                                          <p:val>
                                            <p:strVal val="#ppt_y-.03"/>
                                          </p:val>
                                        </p:tav>
                                      </p:tavLst>
                                    </p:anim>
                                    <p:anim calcmode="lin" valueType="num">
                                      <p:cBhvr>
                                        <p:cTn id="56" dur="100" accel="100000" fill="hold">
                                          <p:stCondLst>
                                            <p:cond delay="900"/>
                                          </p:stCondLst>
                                        </p:cTn>
                                        <p:tgtEl>
                                          <p:spTgt spid="24"/>
                                        </p:tgtEl>
                                        <p:attrNameLst>
                                          <p:attrName>ppt_y</p:attrName>
                                        </p:attrNameLst>
                                      </p:cBhvr>
                                      <p:tavLst>
                                        <p:tav tm="0">
                                          <p:val>
                                            <p:strVal val="#ppt_y-.03"/>
                                          </p:val>
                                        </p:tav>
                                        <p:tav tm="100000">
                                          <p:val>
                                            <p:strVal val="#ppt_y"/>
                                          </p:val>
                                        </p:tav>
                                      </p:tavLst>
                                    </p:anim>
                                  </p:childTnLst>
                                </p:cTn>
                              </p:par>
                            </p:childTnLst>
                          </p:cTn>
                        </p:par>
                        <p:par>
                          <p:cTn id="57" fill="hold">
                            <p:stCondLst>
                              <p:cond delay="6500"/>
                            </p:stCondLst>
                            <p:childTnLst>
                              <p:par>
                                <p:cTn id="58" presetID="37" presetClass="entr" presetSubtype="0" fill="hold" nodeType="after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1000"/>
                                        <p:tgtEl>
                                          <p:spTgt spid="27"/>
                                        </p:tgtEl>
                                      </p:cBhvr>
                                    </p:animEffect>
                                    <p:anim calcmode="lin" valueType="num">
                                      <p:cBhvr>
                                        <p:cTn id="61" dur="1000" fill="hold"/>
                                        <p:tgtEl>
                                          <p:spTgt spid="27"/>
                                        </p:tgtEl>
                                        <p:attrNameLst>
                                          <p:attrName>ppt_x</p:attrName>
                                        </p:attrNameLst>
                                      </p:cBhvr>
                                      <p:tavLst>
                                        <p:tav tm="0">
                                          <p:val>
                                            <p:strVal val="#ppt_x"/>
                                          </p:val>
                                        </p:tav>
                                        <p:tav tm="100000">
                                          <p:val>
                                            <p:strVal val="#ppt_x"/>
                                          </p:val>
                                        </p:tav>
                                      </p:tavLst>
                                    </p:anim>
                                    <p:anim calcmode="lin" valueType="num">
                                      <p:cBhvr>
                                        <p:cTn id="62" dur="900" decel="100000" fill="hold"/>
                                        <p:tgtEl>
                                          <p:spTgt spid="27"/>
                                        </p:tgtEl>
                                        <p:attrNameLst>
                                          <p:attrName>ppt_y</p:attrName>
                                        </p:attrNameLst>
                                      </p:cBhvr>
                                      <p:tavLst>
                                        <p:tav tm="0">
                                          <p:val>
                                            <p:strVal val="#ppt_y+1"/>
                                          </p:val>
                                        </p:tav>
                                        <p:tav tm="100000">
                                          <p:val>
                                            <p:strVal val="#ppt_y-.03"/>
                                          </p:val>
                                        </p:tav>
                                      </p:tavLst>
                                    </p:anim>
                                    <p:anim calcmode="lin" valueType="num">
                                      <p:cBhvr>
                                        <p:cTn id="63" dur="100" accel="100000" fill="hold">
                                          <p:stCondLst>
                                            <p:cond delay="900"/>
                                          </p:stCondLst>
                                        </p:cTn>
                                        <p:tgtEl>
                                          <p:spTgt spid="2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animBg="1"/>
      <p:bldP spid="16" grpId="0"/>
      <p:bldP spid="2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title"/>
          </p:nvPr>
        </p:nvSpPr>
        <p:spPr>
          <a:xfrm>
            <a:off x="468313" y="333375"/>
            <a:ext cx="6858000" cy="550863"/>
          </a:xfrm>
        </p:spPr>
        <p:txBody>
          <a:bodyPr rtlCol="0">
            <a:normAutofit/>
          </a:bodyPr>
          <a:lstStyle/>
          <a:p>
            <a:pPr eaLnBrk="1" fontAlgn="auto" hangingPunct="1">
              <a:spcAft>
                <a:spcPts val="0"/>
              </a:spcAft>
              <a:defRPr/>
            </a:pPr>
            <a:r>
              <a:rPr lang="en-US" altLang="zh-CHS" sz="2400" dirty="0" smtClean="0">
                <a:solidFill>
                  <a:schemeClr val="tx1"/>
                </a:solidFill>
                <a:latin typeface="Calibri" pitchFamily="34" charset="0"/>
                <a:ea typeface="+mn-ea"/>
                <a:cs typeface="Arial" pitchFamily="34" charset="0"/>
                <a:sym typeface="Calibri" pitchFamily="34" charset="0"/>
              </a:rPr>
              <a:t>Motivation &amp; Contribution</a:t>
            </a:r>
            <a:endParaRPr lang="zh-CHS" altLang="en-US" sz="2400" dirty="0">
              <a:solidFill>
                <a:schemeClr val="tx1"/>
              </a:solidFill>
              <a:latin typeface="Calibri" pitchFamily="34" charset="0"/>
              <a:ea typeface="+mn-ea"/>
              <a:cs typeface="Arial" pitchFamily="34" charset="0"/>
              <a:sym typeface="Calibri" pitchFamily="34" charset="0"/>
            </a:endParaRPr>
          </a:p>
        </p:txBody>
      </p:sp>
      <p:sp>
        <p:nvSpPr>
          <p:cNvPr id="4" name="日期占位符 3"/>
          <p:cNvSpPr>
            <a:spLocks noGrp="1"/>
          </p:cNvSpPr>
          <p:nvPr>
            <p:ph type="dt" sz="half" idx="10"/>
          </p:nvPr>
        </p:nvSpPr>
        <p:spPr/>
        <p:txBody>
          <a:bodyPr/>
          <a:lstStyle/>
          <a:p>
            <a:pPr>
              <a:defRPr/>
            </a:pPr>
            <a:fld id="{E3D3D896-D37E-3C41-B9CC-36E32A9D7064}" type="datetime1">
              <a:rPr lang="zh-CHS" altLang="en-US" smtClean="0"/>
              <a:t>15/5/6</a:t>
            </a:fld>
            <a:endParaRPr lang="en-US" altLang="zh-CHS"/>
          </a:p>
        </p:txBody>
      </p:sp>
      <p:sp>
        <p:nvSpPr>
          <p:cNvPr id="6" name="幻灯片编号占位符 5"/>
          <p:cNvSpPr>
            <a:spLocks noGrp="1"/>
          </p:cNvSpPr>
          <p:nvPr>
            <p:ph type="sldNum" sz="quarter" idx="12"/>
          </p:nvPr>
        </p:nvSpPr>
        <p:spPr/>
        <p:txBody>
          <a:bodyPr/>
          <a:lstStyle/>
          <a:p>
            <a:fld id="{C73A8C92-5225-624A-981C-988E0DFED375}" type="slidenum">
              <a:rPr lang="en-US" altLang="zh-CHS" smtClean="0"/>
              <a:pPr/>
              <a:t>26</a:t>
            </a:fld>
            <a:endParaRPr lang="en-US" altLang="zh-CHS"/>
          </a:p>
        </p:txBody>
      </p:sp>
      <p:cxnSp>
        <p:nvCxnSpPr>
          <p:cNvPr id="10" name="直接连接符 5"/>
          <p:cNvCxnSpPr/>
          <p:nvPr/>
        </p:nvCxnSpPr>
        <p:spPr>
          <a:xfrm>
            <a:off x="539750" y="908050"/>
            <a:ext cx="7993063" cy="0"/>
          </a:xfrm>
          <a:prstGeom prst="line">
            <a:avLst/>
          </a:prstGeom>
          <a:ln w="19050" cmpd="sng">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 name="直线连接符 7"/>
          <p:cNvCxnSpPr/>
          <p:nvPr/>
        </p:nvCxnSpPr>
        <p:spPr>
          <a:xfrm>
            <a:off x="818813" y="1844824"/>
            <a:ext cx="0" cy="3816424"/>
          </a:xfrm>
          <a:prstGeom prst="line">
            <a:avLst/>
          </a:prstGeom>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043665" y="2204864"/>
            <a:ext cx="5745593" cy="1015663"/>
          </a:xfrm>
          <a:prstGeom prst="rect">
            <a:avLst/>
          </a:prstGeom>
          <a:noFill/>
          <a:ln>
            <a:solidFill>
              <a:schemeClr val="accent2">
                <a:lumMod val="75000"/>
              </a:schemeClr>
            </a:solidFill>
            <a:prstDash val="sysDash"/>
          </a:ln>
        </p:spPr>
        <p:txBody>
          <a:bodyPr wrap="square" rtlCol="0">
            <a:spAutoFit/>
          </a:bodyPr>
          <a:lstStyle/>
          <a:p>
            <a:r>
              <a:rPr lang="en-US" altLang="zh-CHS" sz="2000" dirty="0" smtClean="0"/>
              <a:t>Present </a:t>
            </a:r>
            <a:r>
              <a:rPr lang="en-US" altLang="zh-CHS" sz="2000" dirty="0"/>
              <a:t>a RDF storage schema on </a:t>
            </a:r>
            <a:r>
              <a:rPr lang="en-US" altLang="zh-CHS" sz="2000" dirty="0" err="1"/>
              <a:t>HBase</a:t>
            </a:r>
            <a:r>
              <a:rPr lang="en-US" altLang="zh-CHS" sz="2000" dirty="0"/>
              <a:t>. Our storage schema considers characteristics of both RDF data model and </a:t>
            </a:r>
            <a:r>
              <a:rPr lang="en-US" altLang="zh-CHS" sz="2000" dirty="0" err="1"/>
              <a:t>HBase</a:t>
            </a:r>
            <a:r>
              <a:rPr lang="en-US" altLang="zh-CHS" sz="2000" dirty="0"/>
              <a:t> structure</a:t>
            </a:r>
            <a:r>
              <a:rPr lang="en-US" altLang="zh-CHS" sz="2000" dirty="0" smtClean="0"/>
              <a:t>.</a:t>
            </a:r>
            <a:endParaRPr lang="en-US" altLang="zh-CHS" sz="2000" dirty="0"/>
          </a:p>
        </p:txBody>
      </p:sp>
      <p:sp>
        <p:nvSpPr>
          <p:cNvPr id="20" name="文本框 19"/>
          <p:cNvSpPr txBox="1"/>
          <p:nvPr/>
        </p:nvSpPr>
        <p:spPr>
          <a:xfrm>
            <a:off x="1049827" y="4228893"/>
            <a:ext cx="5739431" cy="707886"/>
          </a:xfrm>
          <a:prstGeom prst="rect">
            <a:avLst/>
          </a:prstGeom>
          <a:noFill/>
          <a:ln>
            <a:solidFill>
              <a:schemeClr val="accent2">
                <a:lumMod val="75000"/>
              </a:schemeClr>
            </a:solidFill>
            <a:prstDash val="sysDash"/>
          </a:ln>
        </p:spPr>
        <p:txBody>
          <a:bodyPr wrap="square" rtlCol="0">
            <a:spAutoFit/>
          </a:bodyPr>
          <a:lstStyle/>
          <a:p>
            <a:r>
              <a:rPr lang="en-US" altLang="zh-CHS" sz="2000" dirty="0"/>
              <a:t>Present a </a:t>
            </a:r>
            <a:r>
              <a:rPr lang="en-US" altLang="zh-CHS" sz="2000" dirty="0" err="1"/>
              <a:t>MapReduce</a:t>
            </a:r>
            <a:r>
              <a:rPr lang="en-US" altLang="zh-CHS" sz="2000" dirty="0"/>
              <a:t> algorithm for SPARQL Basic Graph Pattern processing. </a:t>
            </a:r>
          </a:p>
        </p:txBody>
      </p:sp>
      <p:sp>
        <p:nvSpPr>
          <p:cNvPr id="22" name="文本框 21"/>
          <p:cNvSpPr txBox="1"/>
          <p:nvPr/>
        </p:nvSpPr>
        <p:spPr>
          <a:xfrm>
            <a:off x="1043806" y="1213685"/>
            <a:ext cx="1511970" cy="369332"/>
          </a:xfrm>
          <a:prstGeom prst="rect">
            <a:avLst/>
          </a:prstGeom>
          <a:solidFill>
            <a:srgbClr val="996633"/>
          </a:solidFill>
          <a:ln>
            <a:solidFill>
              <a:srgbClr val="996633"/>
            </a:solidFill>
          </a:ln>
        </p:spPr>
        <p:txBody>
          <a:bodyPr wrap="square" rtlCol="0">
            <a:spAutoFit/>
          </a:bodyPr>
          <a:lstStyle/>
          <a:p>
            <a:pPr algn="ctr"/>
            <a:r>
              <a:rPr kumimoji="1" lang="en-US" altLang="zh-CHS" dirty="0" smtClean="0">
                <a:solidFill>
                  <a:schemeClr val="bg1"/>
                </a:solidFill>
              </a:rPr>
              <a:t>Contribution</a:t>
            </a:r>
            <a:endParaRPr kumimoji="1" lang="zh-CHS" altLang="en-US" dirty="0">
              <a:solidFill>
                <a:schemeClr val="bg1"/>
              </a:solidFill>
            </a:endParaRPr>
          </a:p>
        </p:txBody>
      </p:sp>
      <p:grpSp>
        <p:nvGrpSpPr>
          <p:cNvPr id="16" name="组 15"/>
          <p:cNvGrpSpPr>
            <a:grpSpLocks noChangeAspect="1"/>
          </p:cNvGrpSpPr>
          <p:nvPr/>
        </p:nvGrpSpPr>
        <p:grpSpPr>
          <a:xfrm>
            <a:off x="755592" y="1296730"/>
            <a:ext cx="144000" cy="223486"/>
            <a:chOff x="3491880" y="1213753"/>
            <a:chExt cx="406621" cy="631071"/>
          </a:xfrm>
        </p:grpSpPr>
        <p:sp>
          <p:nvSpPr>
            <p:cNvPr id="17" name="斜纹 16"/>
            <p:cNvSpPr/>
            <p:nvPr/>
          </p:nvSpPr>
          <p:spPr>
            <a:xfrm rot="1734179">
              <a:off x="3538461" y="1213753"/>
              <a:ext cx="360040" cy="198000"/>
            </a:xfrm>
            <a:prstGeom prst="diagStripe">
              <a:avLst/>
            </a:prstGeom>
            <a:solidFill>
              <a:schemeClr val="bg2">
                <a:lumMod val="50000"/>
              </a:schemeClr>
            </a:solidFill>
            <a:ln w="19050">
              <a:solidFill>
                <a:schemeClr val="bg2">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solidFill>
                  <a:schemeClr val="tx1"/>
                </a:solidFill>
              </a:endParaRPr>
            </a:p>
          </p:txBody>
        </p:sp>
        <p:sp>
          <p:nvSpPr>
            <p:cNvPr id="21" name="矩形 20"/>
            <p:cNvSpPr/>
            <p:nvPr/>
          </p:nvSpPr>
          <p:spPr>
            <a:xfrm>
              <a:off x="3491880" y="1224835"/>
              <a:ext cx="169706" cy="86400"/>
            </a:xfrm>
            <a:prstGeom prst="rect">
              <a:avLst/>
            </a:prstGeom>
            <a:solidFill>
              <a:schemeClr val="bg2">
                <a:lumMod val="50000"/>
              </a:schemeClr>
            </a:solidFill>
            <a:ln w="19050">
              <a:solidFill>
                <a:schemeClr val="bg2">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23" name="矩形 22"/>
            <p:cNvSpPr/>
            <p:nvPr/>
          </p:nvSpPr>
          <p:spPr>
            <a:xfrm>
              <a:off x="3641029" y="1311235"/>
              <a:ext cx="72000" cy="533589"/>
            </a:xfrm>
            <a:prstGeom prst="rect">
              <a:avLst/>
            </a:prstGeom>
            <a:solidFill>
              <a:schemeClr val="bg2">
                <a:lumMod val="50000"/>
              </a:schemeClr>
            </a:solidFill>
            <a:ln w="19050">
              <a:solidFill>
                <a:schemeClr val="bg2">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grpSp>
      <p:sp>
        <p:nvSpPr>
          <p:cNvPr id="24" name="椭圆 23"/>
          <p:cNvSpPr/>
          <p:nvPr/>
        </p:nvSpPr>
        <p:spPr>
          <a:xfrm>
            <a:off x="648612" y="1213685"/>
            <a:ext cx="360000" cy="360000"/>
          </a:xfrm>
          <a:prstGeom prst="ellipse">
            <a:avLst/>
          </a:prstGeom>
          <a:noFill/>
          <a:ln w="19050">
            <a:solidFill>
              <a:schemeClr val="bg2">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grpSp>
        <p:nvGrpSpPr>
          <p:cNvPr id="25" name="组 24"/>
          <p:cNvGrpSpPr/>
          <p:nvPr/>
        </p:nvGrpSpPr>
        <p:grpSpPr>
          <a:xfrm>
            <a:off x="644482" y="2448289"/>
            <a:ext cx="348519" cy="523220"/>
            <a:chOff x="524562" y="2448289"/>
            <a:chExt cx="348519" cy="523220"/>
          </a:xfrm>
        </p:grpSpPr>
        <p:sp>
          <p:nvSpPr>
            <p:cNvPr id="26" name="椭圆 25"/>
            <p:cNvSpPr/>
            <p:nvPr/>
          </p:nvSpPr>
          <p:spPr>
            <a:xfrm>
              <a:off x="560761" y="2572709"/>
              <a:ext cx="288032" cy="288032"/>
            </a:xfrm>
            <a:prstGeom prst="ellipse">
              <a:avLst/>
            </a:prstGeom>
            <a:solidFill>
              <a:srgbClr val="00B0F0"/>
            </a:solidFill>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HS" altLang="en-US"/>
            </a:p>
          </p:txBody>
        </p:sp>
        <p:sp>
          <p:nvSpPr>
            <p:cNvPr id="27" name="文本框 26"/>
            <p:cNvSpPr txBox="1"/>
            <p:nvPr/>
          </p:nvSpPr>
          <p:spPr>
            <a:xfrm>
              <a:off x="524562" y="2448289"/>
              <a:ext cx="348519" cy="523220"/>
            </a:xfrm>
            <a:prstGeom prst="rect">
              <a:avLst/>
            </a:prstGeom>
            <a:noFill/>
          </p:spPr>
          <p:txBody>
            <a:bodyPr wrap="square" rtlCol="0">
              <a:spAutoFit/>
            </a:bodyPr>
            <a:lstStyle/>
            <a:p>
              <a:r>
                <a:rPr kumimoji="1" lang="en-US" altLang="zh-CHS" sz="2800" dirty="0" smtClean="0">
                  <a:solidFill>
                    <a:schemeClr val="bg1"/>
                  </a:solidFill>
                </a:rPr>
                <a:t>+</a:t>
              </a:r>
              <a:endParaRPr kumimoji="1" lang="zh-CHS" altLang="en-US" sz="2800" dirty="0">
                <a:solidFill>
                  <a:schemeClr val="bg1"/>
                </a:solidFill>
              </a:endParaRPr>
            </a:p>
          </p:txBody>
        </p:sp>
      </p:grpSp>
      <p:grpSp>
        <p:nvGrpSpPr>
          <p:cNvPr id="28" name="组 27"/>
          <p:cNvGrpSpPr/>
          <p:nvPr/>
        </p:nvGrpSpPr>
        <p:grpSpPr>
          <a:xfrm>
            <a:off x="638598" y="4332545"/>
            <a:ext cx="348519" cy="523220"/>
            <a:chOff x="524562" y="2448289"/>
            <a:chExt cx="348519" cy="523220"/>
          </a:xfrm>
        </p:grpSpPr>
        <p:sp>
          <p:nvSpPr>
            <p:cNvPr id="29" name="椭圆 28"/>
            <p:cNvSpPr/>
            <p:nvPr/>
          </p:nvSpPr>
          <p:spPr>
            <a:xfrm>
              <a:off x="560761" y="2572709"/>
              <a:ext cx="288032" cy="288032"/>
            </a:xfrm>
            <a:prstGeom prst="ellipse">
              <a:avLst/>
            </a:prstGeom>
            <a:solidFill>
              <a:srgbClr val="00B0F0"/>
            </a:solidFill>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HS" altLang="en-US"/>
            </a:p>
          </p:txBody>
        </p:sp>
        <p:sp>
          <p:nvSpPr>
            <p:cNvPr id="30" name="文本框 29"/>
            <p:cNvSpPr txBox="1"/>
            <p:nvPr/>
          </p:nvSpPr>
          <p:spPr>
            <a:xfrm>
              <a:off x="524562" y="2448289"/>
              <a:ext cx="348519" cy="523220"/>
            </a:xfrm>
            <a:prstGeom prst="rect">
              <a:avLst/>
            </a:prstGeom>
            <a:noFill/>
          </p:spPr>
          <p:txBody>
            <a:bodyPr wrap="square" rtlCol="0">
              <a:spAutoFit/>
            </a:bodyPr>
            <a:lstStyle/>
            <a:p>
              <a:r>
                <a:rPr kumimoji="1" lang="en-US" altLang="zh-CHS" sz="2800" dirty="0" smtClean="0">
                  <a:solidFill>
                    <a:schemeClr val="bg1"/>
                  </a:solidFill>
                </a:rPr>
                <a:t>+</a:t>
              </a:r>
              <a:endParaRPr kumimoji="1" lang="zh-CHS" altLang="en-US" sz="2800" dirty="0">
                <a:solidFill>
                  <a:schemeClr val="bg1"/>
                </a:solidFill>
              </a:endParaRPr>
            </a:p>
          </p:txBody>
        </p:sp>
      </p:grpSp>
    </p:spTree>
    <p:extLst>
      <p:ext uri="{BB962C8B-B14F-4D97-AF65-F5344CB8AC3E}">
        <p14:creationId xmlns:p14="http://schemas.microsoft.com/office/powerpoint/2010/main" val="64675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circle(in)">
                                      <p:cBhvr>
                                        <p:cTn id="13" dur="500"/>
                                        <p:tgtEl>
                                          <p:spTgt spid="25"/>
                                        </p:tgtEl>
                                      </p:cBhvr>
                                    </p:animEffect>
                                  </p:childTnLst>
                                </p:cTn>
                              </p:par>
                            </p:childTnLst>
                          </p:cTn>
                        </p:par>
                        <p:par>
                          <p:cTn id="14" fill="hold">
                            <p:stCondLst>
                              <p:cond delay="500"/>
                            </p:stCondLst>
                            <p:childTnLst>
                              <p:par>
                                <p:cTn id="15" presetID="37" presetClass="entr" presetSubtype="0"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900" decel="100000" fill="hold"/>
                                        <p:tgtEl>
                                          <p:spTgt spid="15"/>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childTnLst>
                          </p:cTn>
                        </p:par>
                        <p:par>
                          <p:cTn id="21" fill="hold">
                            <p:stCondLst>
                              <p:cond delay="1500"/>
                            </p:stCondLst>
                            <p:childTnLst>
                              <p:par>
                                <p:cTn id="22" presetID="6" presetClass="entr" presetSubtype="16" fill="hold" nodeType="after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circle(in)">
                                      <p:cBhvr>
                                        <p:cTn id="24" dur="500"/>
                                        <p:tgtEl>
                                          <p:spTgt spid="28"/>
                                        </p:tgtEl>
                                      </p:cBhvr>
                                    </p:animEffect>
                                  </p:childTnLst>
                                </p:cTn>
                              </p:par>
                            </p:childTnLst>
                          </p:cTn>
                        </p:par>
                        <p:par>
                          <p:cTn id="25" fill="hold">
                            <p:stCondLst>
                              <p:cond delay="2000"/>
                            </p:stCondLst>
                            <p:childTnLst>
                              <p:par>
                                <p:cTn id="26" presetID="37" presetClass="entr" presetSubtype="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1000"/>
                                        <p:tgtEl>
                                          <p:spTgt spid="20"/>
                                        </p:tgtEl>
                                      </p:cBhvr>
                                    </p:animEffect>
                                    <p:anim calcmode="lin" valueType="num">
                                      <p:cBhvr>
                                        <p:cTn id="29" dur="1000" fill="hold"/>
                                        <p:tgtEl>
                                          <p:spTgt spid="20"/>
                                        </p:tgtEl>
                                        <p:attrNameLst>
                                          <p:attrName>ppt_x</p:attrName>
                                        </p:attrNameLst>
                                      </p:cBhvr>
                                      <p:tavLst>
                                        <p:tav tm="0">
                                          <p:val>
                                            <p:strVal val="#ppt_x"/>
                                          </p:val>
                                        </p:tav>
                                        <p:tav tm="100000">
                                          <p:val>
                                            <p:strVal val="#ppt_x"/>
                                          </p:val>
                                        </p:tav>
                                      </p:tavLst>
                                    </p:anim>
                                    <p:anim calcmode="lin" valueType="num">
                                      <p:cBhvr>
                                        <p:cTn id="30" dur="900" decel="100000" fill="hold"/>
                                        <p:tgtEl>
                                          <p:spTgt spid="20"/>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title"/>
          </p:nvPr>
        </p:nvSpPr>
        <p:spPr>
          <a:xfrm>
            <a:off x="468313" y="333375"/>
            <a:ext cx="6858000" cy="550863"/>
          </a:xfrm>
        </p:spPr>
        <p:txBody>
          <a:bodyPr rtlCol="0"/>
          <a:lstStyle/>
          <a:p>
            <a:pPr eaLnBrk="1" fontAlgn="auto" hangingPunct="1">
              <a:spcAft>
                <a:spcPts val="0"/>
              </a:spcAft>
              <a:defRPr/>
            </a:pPr>
            <a:r>
              <a:rPr lang="en-US" altLang="zh-CHS" sz="2400" dirty="0" smtClean="0">
                <a:solidFill>
                  <a:schemeClr val="tx1"/>
                </a:solidFill>
                <a:latin typeface="Calibri" pitchFamily="34" charset="0"/>
                <a:ea typeface="+mn-ea"/>
                <a:cs typeface="Arial" pitchFamily="34" charset="0"/>
                <a:sym typeface="Calibri" pitchFamily="34" charset="0"/>
              </a:rPr>
              <a:t>Preliminary</a:t>
            </a:r>
            <a:endParaRPr lang="zh-CHS" altLang="en-US" sz="2400" dirty="0">
              <a:solidFill>
                <a:schemeClr val="tx1"/>
              </a:solidFill>
              <a:latin typeface="Calibri" pitchFamily="34" charset="0"/>
              <a:ea typeface="+mn-ea"/>
              <a:cs typeface="Arial" pitchFamily="34" charset="0"/>
              <a:sym typeface="Calibri" pitchFamily="34" charset="0"/>
            </a:endParaRPr>
          </a:p>
        </p:txBody>
      </p:sp>
      <p:sp>
        <p:nvSpPr>
          <p:cNvPr id="4" name="日期占位符 3"/>
          <p:cNvSpPr>
            <a:spLocks noGrp="1"/>
          </p:cNvSpPr>
          <p:nvPr>
            <p:ph type="dt" sz="half" idx="10"/>
          </p:nvPr>
        </p:nvSpPr>
        <p:spPr/>
        <p:txBody>
          <a:bodyPr/>
          <a:lstStyle/>
          <a:p>
            <a:pPr>
              <a:defRPr/>
            </a:pPr>
            <a:fld id="{B0F6F2FC-1D48-AB4C-A26F-3472C0F6A0B5}" type="datetime1">
              <a:rPr lang="zh-CHS" altLang="en-US" smtClean="0"/>
              <a:t>15/5/6</a:t>
            </a:fld>
            <a:endParaRPr lang="en-US" altLang="zh-CHS"/>
          </a:p>
        </p:txBody>
      </p:sp>
      <p:sp>
        <p:nvSpPr>
          <p:cNvPr id="6" name="幻灯片编号占位符 5"/>
          <p:cNvSpPr>
            <a:spLocks noGrp="1"/>
          </p:cNvSpPr>
          <p:nvPr>
            <p:ph type="sldNum" sz="quarter" idx="12"/>
          </p:nvPr>
        </p:nvSpPr>
        <p:spPr/>
        <p:txBody>
          <a:bodyPr/>
          <a:lstStyle/>
          <a:p>
            <a:fld id="{C73A8C92-5225-624A-981C-988E0DFED375}" type="slidenum">
              <a:rPr lang="en-US" altLang="zh-CHS" smtClean="0"/>
              <a:pPr/>
              <a:t>27</a:t>
            </a:fld>
            <a:endParaRPr lang="en-US" altLang="zh-CHS"/>
          </a:p>
        </p:txBody>
      </p:sp>
      <p:cxnSp>
        <p:nvCxnSpPr>
          <p:cNvPr id="10" name="直接连接符 5"/>
          <p:cNvCxnSpPr/>
          <p:nvPr/>
        </p:nvCxnSpPr>
        <p:spPr>
          <a:xfrm>
            <a:off x="539750" y="908050"/>
            <a:ext cx="7993063" cy="0"/>
          </a:xfrm>
          <a:prstGeom prst="line">
            <a:avLst/>
          </a:prstGeom>
          <a:ln w="19050" cmpd="sng">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9" name="组 18"/>
          <p:cNvGrpSpPr/>
          <p:nvPr/>
        </p:nvGrpSpPr>
        <p:grpSpPr>
          <a:xfrm>
            <a:off x="2361797" y="2048545"/>
            <a:ext cx="1358736" cy="1358736"/>
            <a:chOff x="2361797" y="2048545"/>
            <a:chExt cx="1358736" cy="1358736"/>
          </a:xfrm>
        </p:grpSpPr>
        <p:sp>
          <p:nvSpPr>
            <p:cNvPr id="2" name="椭圆 1"/>
            <p:cNvSpPr/>
            <p:nvPr/>
          </p:nvSpPr>
          <p:spPr>
            <a:xfrm>
              <a:off x="2361797" y="2048545"/>
              <a:ext cx="1358736" cy="1358736"/>
            </a:xfrm>
            <a:prstGeom prst="ellipse">
              <a:avLst/>
            </a:prstGeom>
            <a:solidFill>
              <a:schemeClr val="bg2">
                <a:lumMod val="50000"/>
              </a:schemeClr>
            </a:solidFill>
            <a:ln w="3175">
              <a:solidFill>
                <a:schemeClr val="bg2">
                  <a:lumMod val="50000"/>
                </a:schemeClr>
              </a:solidFill>
              <a:prstDash val="solid"/>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3" name="文本框 2"/>
            <p:cNvSpPr txBox="1"/>
            <p:nvPr/>
          </p:nvSpPr>
          <p:spPr>
            <a:xfrm>
              <a:off x="2665736" y="2523279"/>
              <a:ext cx="689058" cy="423445"/>
            </a:xfrm>
            <a:prstGeom prst="rect">
              <a:avLst/>
            </a:prstGeom>
            <a:noFill/>
          </p:spPr>
          <p:txBody>
            <a:bodyPr wrap="square" rtlCol="0">
              <a:spAutoFit/>
            </a:bodyPr>
            <a:lstStyle/>
            <a:p>
              <a:pPr algn="ctr"/>
              <a:r>
                <a:rPr kumimoji="1" lang="en-US" altLang="zh-CHS" sz="2400" dirty="0" smtClean="0">
                  <a:solidFill>
                    <a:schemeClr val="bg1"/>
                  </a:solidFill>
                </a:rPr>
                <a:t>RDF</a:t>
              </a:r>
              <a:endParaRPr kumimoji="1" lang="zh-CHS" altLang="en-US" sz="2400" dirty="0">
                <a:solidFill>
                  <a:schemeClr val="bg1"/>
                </a:solidFill>
              </a:endParaRPr>
            </a:p>
          </p:txBody>
        </p:sp>
      </p:grpSp>
      <p:grpSp>
        <p:nvGrpSpPr>
          <p:cNvPr id="22" name="组 21"/>
          <p:cNvGrpSpPr/>
          <p:nvPr/>
        </p:nvGrpSpPr>
        <p:grpSpPr>
          <a:xfrm>
            <a:off x="2335788" y="3610000"/>
            <a:ext cx="1358736" cy="1358736"/>
            <a:chOff x="2335788" y="3610000"/>
            <a:chExt cx="1358736" cy="1358736"/>
          </a:xfrm>
        </p:grpSpPr>
        <p:sp>
          <p:nvSpPr>
            <p:cNvPr id="8" name="椭圆 7"/>
            <p:cNvSpPr/>
            <p:nvPr/>
          </p:nvSpPr>
          <p:spPr>
            <a:xfrm>
              <a:off x="2335788" y="3610000"/>
              <a:ext cx="1358736" cy="1358736"/>
            </a:xfrm>
            <a:prstGeom prst="ellipse">
              <a:avLst/>
            </a:prstGeom>
            <a:solidFill>
              <a:schemeClr val="tx2">
                <a:lumMod val="60000"/>
                <a:lumOff val="40000"/>
              </a:schemeClr>
            </a:solidFill>
            <a:ln w="3175">
              <a:solidFill>
                <a:schemeClr val="tx2">
                  <a:lumMod val="60000"/>
                  <a:lumOff val="40000"/>
                </a:scheme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11" name="文本框 10"/>
            <p:cNvSpPr txBox="1"/>
            <p:nvPr/>
          </p:nvSpPr>
          <p:spPr>
            <a:xfrm>
              <a:off x="2578812" y="4084733"/>
              <a:ext cx="830337" cy="366986"/>
            </a:xfrm>
            <a:prstGeom prst="rect">
              <a:avLst/>
            </a:prstGeom>
            <a:noFill/>
          </p:spPr>
          <p:txBody>
            <a:bodyPr wrap="square" rtlCol="0">
              <a:spAutoFit/>
            </a:bodyPr>
            <a:lstStyle/>
            <a:p>
              <a:pPr algn="ctr"/>
              <a:r>
                <a:rPr kumimoji="1" lang="en-US" altLang="zh-CHS" sz="2000" dirty="0" err="1" smtClean="0">
                  <a:solidFill>
                    <a:schemeClr val="bg1"/>
                  </a:solidFill>
                </a:rPr>
                <a:t>HBase</a:t>
              </a:r>
              <a:endParaRPr kumimoji="1" lang="zh-CHS" altLang="en-US" sz="2000" dirty="0">
                <a:solidFill>
                  <a:schemeClr val="bg1"/>
                </a:solidFill>
              </a:endParaRPr>
            </a:p>
          </p:txBody>
        </p:sp>
      </p:grpSp>
      <p:grpSp>
        <p:nvGrpSpPr>
          <p:cNvPr id="20" name="组 19"/>
          <p:cNvGrpSpPr/>
          <p:nvPr/>
        </p:nvGrpSpPr>
        <p:grpSpPr>
          <a:xfrm>
            <a:off x="4169976" y="2048545"/>
            <a:ext cx="1358737" cy="1358736"/>
            <a:chOff x="4169976" y="2048545"/>
            <a:chExt cx="1358737" cy="1358736"/>
          </a:xfrm>
        </p:grpSpPr>
        <p:sp>
          <p:nvSpPr>
            <p:cNvPr id="12" name="椭圆 11"/>
            <p:cNvSpPr/>
            <p:nvPr/>
          </p:nvSpPr>
          <p:spPr>
            <a:xfrm>
              <a:off x="4169976" y="2048545"/>
              <a:ext cx="1358737" cy="1358736"/>
            </a:xfrm>
            <a:prstGeom prst="ellipse">
              <a:avLst/>
            </a:prstGeom>
            <a:solidFill>
              <a:schemeClr val="accent2">
                <a:lumMod val="60000"/>
                <a:lumOff val="40000"/>
              </a:schemeClr>
            </a:solidFill>
            <a:ln w="3175">
              <a:solidFill>
                <a:schemeClr val="accent2">
                  <a:lumMod val="60000"/>
                  <a:lumOff val="40000"/>
                </a:scheme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13" name="文本框 12"/>
            <p:cNvSpPr txBox="1"/>
            <p:nvPr/>
          </p:nvSpPr>
          <p:spPr>
            <a:xfrm>
              <a:off x="4318037" y="2523279"/>
              <a:ext cx="1102115" cy="400110"/>
            </a:xfrm>
            <a:prstGeom prst="rect">
              <a:avLst/>
            </a:prstGeom>
            <a:noFill/>
          </p:spPr>
          <p:txBody>
            <a:bodyPr wrap="square" rtlCol="0">
              <a:spAutoFit/>
            </a:bodyPr>
            <a:lstStyle/>
            <a:p>
              <a:pPr algn="ctr"/>
              <a:r>
                <a:rPr kumimoji="1" lang="en-US" altLang="zh-CHS" sz="2000" dirty="0" smtClean="0">
                  <a:solidFill>
                    <a:schemeClr val="bg1"/>
                  </a:solidFill>
                </a:rPr>
                <a:t>SPARQL</a:t>
              </a:r>
              <a:endParaRPr kumimoji="1" lang="zh-CHS" altLang="en-US" sz="2000" dirty="0">
                <a:solidFill>
                  <a:schemeClr val="bg1"/>
                </a:solidFill>
              </a:endParaRPr>
            </a:p>
          </p:txBody>
        </p:sp>
      </p:grpSp>
      <p:grpSp>
        <p:nvGrpSpPr>
          <p:cNvPr id="30" name="组 29"/>
          <p:cNvGrpSpPr/>
          <p:nvPr/>
        </p:nvGrpSpPr>
        <p:grpSpPr>
          <a:xfrm>
            <a:off x="4061265" y="3607752"/>
            <a:ext cx="1591314" cy="1358736"/>
            <a:chOff x="4061265" y="3607752"/>
            <a:chExt cx="1591314" cy="1358736"/>
          </a:xfrm>
        </p:grpSpPr>
        <p:sp>
          <p:nvSpPr>
            <p:cNvPr id="14" name="椭圆 13"/>
            <p:cNvSpPr/>
            <p:nvPr/>
          </p:nvSpPr>
          <p:spPr>
            <a:xfrm>
              <a:off x="4169976" y="3607752"/>
              <a:ext cx="1358737" cy="1358736"/>
            </a:xfrm>
            <a:prstGeom prst="ellipse">
              <a:avLst/>
            </a:prstGeom>
            <a:solidFill>
              <a:schemeClr val="accent4">
                <a:lumMod val="60000"/>
                <a:lumOff val="40000"/>
              </a:schemeClr>
            </a:solidFill>
            <a:ln w="3175">
              <a:solidFill>
                <a:schemeClr val="accent4">
                  <a:lumMod val="40000"/>
                  <a:lumOff val="60000"/>
                </a:scheme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15" name="文本框 14"/>
            <p:cNvSpPr txBox="1"/>
            <p:nvPr/>
          </p:nvSpPr>
          <p:spPr>
            <a:xfrm>
              <a:off x="4061265" y="4099738"/>
              <a:ext cx="1591314" cy="366986"/>
            </a:xfrm>
            <a:prstGeom prst="rect">
              <a:avLst/>
            </a:prstGeom>
            <a:noFill/>
            <a:ln>
              <a:noFill/>
            </a:ln>
          </p:spPr>
          <p:txBody>
            <a:bodyPr wrap="square" rtlCol="0">
              <a:spAutoFit/>
            </a:bodyPr>
            <a:lstStyle/>
            <a:p>
              <a:pPr algn="ctr"/>
              <a:r>
                <a:rPr kumimoji="1" lang="en-US" altLang="zh-CHS" sz="2000" dirty="0" err="1" smtClean="0">
                  <a:solidFill>
                    <a:schemeClr val="bg1"/>
                  </a:solidFill>
                </a:rPr>
                <a:t>MapReduce</a:t>
              </a:r>
              <a:endParaRPr kumimoji="1" lang="zh-CHS" altLang="en-US" sz="2000" dirty="0">
                <a:solidFill>
                  <a:schemeClr val="bg1"/>
                </a:solidFill>
              </a:endParaRPr>
            </a:p>
          </p:txBody>
        </p:sp>
      </p:grpSp>
      <p:grpSp>
        <p:nvGrpSpPr>
          <p:cNvPr id="31" name="组 30"/>
          <p:cNvGrpSpPr/>
          <p:nvPr/>
        </p:nvGrpSpPr>
        <p:grpSpPr>
          <a:xfrm>
            <a:off x="1832689" y="1776768"/>
            <a:ext cx="6483727" cy="1739375"/>
            <a:chOff x="1832689" y="1776768"/>
            <a:chExt cx="6483727" cy="1739375"/>
          </a:xfrm>
        </p:grpSpPr>
        <p:sp>
          <p:nvSpPr>
            <p:cNvPr id="23" name="线形标注 1 (带边框和强调线) 22"/>
            <p:cNvSpPr/>
            <p:nvPr/>
          </p:nvSpPr>
          <p:spPr>
            <a:xfrm>
              <a:off x="6642223" y="2064800"/>
              <a:ext cx="1674193" cy="697915"/>
            </a:xfrm>
            <a:prstGeom prst="accentBorderCallout1">
              <a:avLst/>
            </a:prstGeom>
            <a:solidFill>
              <a:schemeClr val="bg2">
                <a:lumMod val="50000"/>
              </a:schemeClr>
            </a:solidFill>
            <a:ln w="19050">
              <a:solidFill>
                <a:schemeClr val="bg2">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5" name="矩形 4"/>
            <p:cNvSpPr/>
            <p:nvPr/>
          </p:nvSpPr>
          <p:spPr>
            <a:xfrm>
              <a:off x="1832689" y="1776768"/>
              <a:ext cx="4146023" cy="1739375"/>
            </a:xfrm>
            <a:prstGeom prst="rect">
              <a:avLst/>
            </a:prstGeom>
            <a:noFill/>
            <a:ln w="28575">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21" name="文本框 20"/>
            <p:cNvSpPr txBox="1"/>
            <p:nvPr/>
          </p:nvSpPr>
          <p:spPr>
            <a:xfrm>
              <a:off x="6660232" y="2157034"/>
              <a:ext cx="1656184" cy="461665"/>
            </a:xfrm>
            <a:prstGeom prst="rect">
              <a:avLst/>
            </a:prstGeom>
            <a:noFill/>
          </p:spPr>
          <p:txBody>
            <a:bodyPr wrap="square" rtlCol="0">
              <a:spAutoFit/>
            </a:bodyPr>
            <a:lstStyle/>
            <a:p>
              <a:r>
                <a:rPr lang="en-US" altLang="zh-CHS" sz="1200" dirty="0">
                  <a:solidFill>
                    <a:schemeClr val="bg1"/>
                  </a:solidFill>
                </a:rPr>
                <a:t>SPARQL is the standard query language for RDF</a:t>
              </a:r>
              <a:endParaRPr kumimoji="1" lang="zh-CHS" altLang="en-US" sz="1200" dirty="0">
                <a:solidFill>
                  <a:schemeClr val="bg1"/>
                </a:solidFill>
              </a:endParaRPr>
            </a:p>
          </p:txBody>
        </p:sp>
      </p:grpSp>
      <p:grpSp>
        <p:nvGrpSpPr>
          <p:cNvPr id="32" name="组 31"/>
          <p:cNvGrpSpPr/>
          <p:nvPr/>
        </p:nvGrpSpPr>
        <p:grpSpPr>
          <a:xfrm>
            <a:off x="1832689" y="3573200"/>
            <a:ext cx="6576298" cy="1662269"/>
            <a:chOff x="1832689" y="3573200"/>
            <a:chExt cx="6576298" cy="1662269"/>
          </a:xfrm>
        </p:grpSpPr>
        <p:sp>
          <p:nvSpPr>
            <p:cNvPr id="16" name="矩形 15"/>
            <p:cNvSpPr/>
            <p:nvPr/>
          </p:nvSpPr>
          <p:spPr>
            <a:xfrm>
              <a:off x="1832689" y="3573200"/>
              <a:ext cx="4146023" cy="1662269"/>
            </a:xfrm>
            <a:prstGeom prst="rect">
              <a:avLst/>
            </a:prstGeom>
            <a:noFill/>
            <a:ln w="28575">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24" name="线形标注 1 (带边框和强调线) 23"/>
            <p:cNvSpPr/>
            <p:nvPr/>
          </p:nvSpPr>
          <p:spPr>
            <a:xfrm>
              <a:off x="6639204" y="3857185"/>
              <a:ext cx="1674193" cy="697915"/>
            </a:xfrm>
            <a:prstGeom prst="accentBorderCallout1">
              <a:avLst/>
            </a:prstGeom>
            <a:solidFill>
              <a:schemeClr val="bg2">
                <a:lumMod val="50000"/>
              </a:schemeClr>
            </a:solidFill>
            <a:ln w="19050">
              <a:solidFill>
                <a:schemeClr val="bg2">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25" name="文本框 24"/>
            <p:cNvSpPr txBox="1"/>
            <p:nvPr/>
          </p:nvSpPr>
          <p:spPr>
            <a:xfrm>
              <a:off x="6657212" y="3861048"/>
              <a:ext cx="1751775" cy="646331"/>
            </a:xfrm>
            <a:prstGeom prst="rect">
              <a:avLst/>
            </a:prstGeom>
            <a:noFill/>
          </p:spPr>
          <p:txBody>
            <a:bodyPr wrap="square" rtlCol="0">
              <a:spAutoFit/>
            </a:bodyPr>
            <a:lstStyle/>
            <a:p>
              <a:r>
                <a:rPr lang="en-US" altLang="zh-CHS" sz="1200" dirty="0" err="1" smtClean="0">
                  <a:solidFill>
                    <a:schemeClr val="bg1"/>
                  </a:solidFill>
                </a:rPr>
                <a:t>Hbase</a:t>
              </a:r>
              <a:r>
                <a:rPr lang="en-US" altLang="zh-CHS" sz="1200" dirty="0" smtClean="0">
                  <a:solidFill>
                    <a:schemeClr val="bg1"/>
                  </a:solidFill>
                </a:rPr>
                <a:t> is the database of Hadoop, </a:t>
              </a:r>
              <a:r>
                <a:rPr lang="en-US" altLang="zh-CHS" sz="1200" dirty="0" err="1" smtClean="0">
                  <a:solidFill>
                    <a:schemeClr val="bg1"/>
                  </a:solidFill>
                </a:rPr>
                <a:t>MapReduce</a:t>
              </a:r>
              <a:r>
                <a:rPr lang="en-US" altLang="zh-CHS" sz="1200" dirty="0" smtClean="0">
                  <a:solidFill>
                    <a:schemeClr val="bg1"/>
                  </a:solidFill>
                </a:rPr>
                <a:t> provides Parallel process </a:t>
              </a:r>
              <a:endParaRPr kumimoji="1" lang="zh-CHS" altLang="en-US" sz="1200" dirty="0">
                <a:solidFill>
                  <a:schemeClr val="bg1"/>
                </a:solidFill>
              </a:endParaRPr>
            </a:p>
          </p:txBody>
        </p:sp>
      </p:grpSp>
      <p:grpSp>
        <p:nvGrpSpPr>
          <p:cNvPr id="34" name="组 33"/>
          <p:cNvGrpSpPr/>
          <p:nvPr/>
        </p:nvGrpSpPr>
        <p:grpSpPr>
          <a:xfrm>
            <a:off x="968581" y="1846128"/>
            <a:ext cx="2875110" cy="4269332"/>
            <a:chOff x="968581" y="1846128"/>
            <a:chExt cx="2875110" cy="4269332"/>
          </a:xfrm>
        </p:grpSpPr>
        <p:sp>
          <p:nvSpPr>
            <p:cNvPr id="7" name="矩形 6"/>
            <p:cNvSpPr/>
            <p:nvPr/>
          </p:nvSpPr>
          <p:spPr>
            <a:xfrm>
              <a:off x="2213178" y="1846128"/>
              <a:ext cx="1630513" cy="3262898"/>
            </a:xfrm>
            <a:prstGeom prst="rect">
              <a:avLst/>
            </a:prstGeom>
            <a:noFill/>
            <a:ln w="28575">
              <a:solidFill>
                <a:srgbClr val="FF000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26" name="线形标注 1 (带边框和强调线) 25"/>
            <p:cNvSpPr/>
            <p:nvPr/>
          </p:nvSpPr>
          <p:spPr>
            <a:xfrm rot="10800000">
              <a:off x="968581" y="5417545"/>
              <a:ext cx="1674193" cy="697915"/>
            </a:xfrm>
            <a:prstGeom prst="accentBorderCallout1">
              <a:avLst>
                <a:gd name="adj1" fmla="val 18750"/>
                <a:gd name="adj2" fmla="val -8333"/>
                <a:gd name="adj3" fmla="val 144718"/>
                <a:gd name="adj4" fmla="val -33856"/>
              </a:avLst>
            </a:prstGeom>
            <a:solidFill>
              <a:schemeClr val="bg2">
                <a:lumMod val="50000"/>
              </a:schemeClr>
            </a:solidFill>
            <a:ln w="19050">
              <a:solidFill>
                <a:schemeClr val="bg2">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27" name="文本框 26"/>
            <p:cNvSpPr txBox="1"/>
            <p:nvPr/>
          </p:nvSpPr>
          <p:spPr>
            <a:xfrm>
              <a:off x="1040589" y="5521827"/>
              <a:ext cx="1656184" cy="461665"/>
            </a:xfrm>
            <a:prstGeom prst="rect">
              <a:avLst/>
            </a:prstGeom>
            <a:noFill/>
          </p:spPr>
          <p:txBody>
            <a:bodyPr wrap="square" rtlCol="0">
              <a:spAutoFit/>
            </a:bodyPr>
            <a:lstStyle/>
            <a:p>
              <a:r>
                <a:rPr kumimoji="1" lang="en-US" altLang="zh-CHS" sz="1200" dirty="0" smtClean="0">
                  <a:solidFill>
                    <a:schemeClr val="bg1"/>
                  </a:solidFill>
                </a:rPr>
                <a:t>Store the RDF data on </a:t>
              </a:r>
              <a:r>
                <a:rPr kumimoji="1" lang="en-US" altLang="zh-CHS" sz="1200" dirty="0" err="1" smtClean="0">
                  <a:solidFill>
                    <a:schemeClr val="bg1"/>
                  </a:solidFill>
                </a:rPr>
                <a:t>HBase</a:t>
              </a:r>
              <a:endParaRPr kumimoji="1" lang="zh-CHS" altLang="en-US" sz="1200" dirty="0">
                <a:solidFill>
                  <a:schemeClr val="bg1"/>
                </a:solidFill>
              </a:endParaRPr>
            </a:p>
          </p:txBody>
        </p:sp>
      </p:grpSp>
      <p:grpSp>
        <p:nvGrpSpPr>
          <p:cNvPr id="36" name="组 35"/>
          <p:cNvGrpSpPr/>
          <p:nvPr/>
        </p:nvGrpSpPr>
        <p:grpSpPr>
          <a:xfrm>
            <a:off x="3257848" y="1846128"/>
            <a:ext cx="2384883" cy="4277147"/>
            <a:chOff x="3257848" y="1846128"/>
            <a:chExt cx="2384883" cy="4277147"/>
          </a:xfrm>
        </p:grpSpPr>
        <p:sp>
          <p:nvSpPr>
            <p:cNvPr id="17" name="矩形 16"/>
            <p:cNvSpPr/>
            <p:nvPr/>
          </p:nvSpPr>
          <p:spPr>
            <a:xfrm>
              <a:off x="4012218" y="1846128"/>
              <a:ext cx="1630513" cy="3246323"/>
            </a:xfrm>
            <a:prstGeom prst="rect">
              <a:avLst/>
            </a:prstGeom>
            <a:noFill/>
            <a:ln w="28575">
              <a:solidFill>
                <a:srgbClr val="FF000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28" name="线形标注 1 (带边框和强调线) 27"/>
            <p:cNvSpPr/>
            <p:nvPr/>
          </p:nvSpPr>
          <p:spPr>
            <a:xfrm rot="10800000">
              <a:off x="3257848" y="5425360"/>
              <a:ext cx="1674193" cy="697915"/>
            </a:xfrm>
            <a:prstGeom prst="accentBorderCallout1">
              <a:avLst>
                <a:gd name="adj1" fmla="val 18750"/>
                <a:gd name="adj2" fmla="val -8333"/>
                <a:gd name="adj3" fmla="val 144718"/>
                <a:gd name="adj4" fmla="val -33856"/>
              </a:avLst>
            </a:prstGeom>
            <a:solidFill>
              <a:schemeClr val="bg2">
                <a:lumMod val="50000"/>
              </a:schemeClr>
            </a:solidFill>
            <a:ln w="19050">
              <a:solidFill>
                <a:schemeClr val="bg2">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29" name="文本框 28"/>
            <p:cNvSpPr txBox="1"/>
            <p:nvPr/>
          </p:nvSpPr>
          <p:spPr>
            <a:xfrm>
              <a:off x="3329856" y="5452398"/>
              <a:ext cx="1656184" cy="646331"/>
            </a:xfrm>
            <a:prstGeom prst="rect">
              <a:avLst/>
            </a:prstGeom>
            <a:noFill/>
          </p:spPr>
          <p:txBody>
            <a:bodyPr wrap="square" rtlCol="0">
              <a:spAutoFit/>
            </a:bodyPr>
            <a:lstStyle/>
            <a:p>
              <a:r>
                <a:rPr lang="en-US" altLang="zh-CHS" sz="1200" dirty="0" smtClean="0">
                  <a:solidFill>
                    <a:schemeClr val="bg1"/>
                  </a:solidFill>
                </a:rPr>
                <a:t>Combine SPARQL and </a:t>
              </a:r>
              <a:r>
                <a:rPr lang="en-US" altLang="zh-CHS" sz="1200" dirty="0" err="1" smtClean="0">
                  <a:solidFill>
                    <a:schemeClr val="bg1"/>
                  </a:solidFill>
                </a:rPr>
                <a:t>MapReduce</a:t>
              </a:r>
              <a:r>
                <a:rPr lang="en-US" altLang="zh-CHS" sz="1200" dirty="0" smtClean="0">
                  <a:solidFill>
                    <a:schemeClr val="bg1"/>
                  </a:solidFill>
                </a:rPr>
                <a:t> for Query Processing</a:t>
              </a:r>
              <a:endParaRPr kumimoji="1" lang="zh-CHS" altLang="en-US" sz="1200" dirty="0">
                <a:solidFill>
                  <a:schemeClr val="bg1"/>
                </a:solidFill>
              </a:endParaRPr>
            </a:p>
          </p:txBody>
        </p:sp>
      </p:grpSp>
      <p:sp>
        <p:nvSpPr>
          <p:cNvPr id="33" name="文本框 32"/>
          <p:cNvSpPr txBox="1"/>
          <p:nvPr/>
        </p:nvSpPr>
        <p:spPr>
          <a:xfrm>
            <a:off x="559430" y="1213685"/>
            <a:ext cx="1511970" cy="369332"/>
          </a:xfrm>
          <a:prstGeom prst="rect">
            <a:avLst/>
          </a:prstGeom>
          <a:solidFill>
            <a:srgbClr val="996633"/>
          </a:solidFill>
          <a:ln>
            <a:solidFill>
              <a:srgbClr val="996633"/>
            </a:solidFill>
          </a:ln>
        </p:spPr>
        <p:txBody>
          <a:bodyPr wrap="square" rtlCol="0">
            <a:spAutoFit/>
          </a:bodyPr>
          <a:lstStyle/>
          <a:p>
            <a:pPr algn="ctr"/>
            <a:r>
              <a:rPr kumimoji="1" lang="en-US" altLang="zh-CHS" dirty="0" smtClean="0">
                <a:solidFill>
                  <a:schemeClr val="bg1"/>
                </a:solidFill>
              </a:rPr>
              <a:t>Overview</a:t>
            </a:r>
            <a:endParaRPr kumimoji="1" lang="zh-CHS" altLang="en-US" dirty="0">
              <a:solidFill>
                <a:schemeClr val="bg1"/>
              </a:solidFill>
            </a:endParaRPr>
          </a:p>
        </p:txBody>
      </p:sp>
    </p:spTree>
    <p:extLst>
      <p:ext uri="{BB962C8B-B14F-4D97-AF65-F5344CB8AC3E}">
        <p14:creationId xmlns:p14="http://schemas.microsoft.com/office/powerpoint/2010/main" val="1544617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9"/>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25" presetClass="entr" presetSubtype="0" fill="hold" nodeType="after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p:cTn id="14" dur="500" decel="50000" fill="hold">
                                          <p:stCondLst>
                                            <p:cond delay="0"/>
                                          </p:stCondLst>
                                        </p:cTn>
                                        <p:tgtEl>
                                          <p:spTgt spid="20"/>
                                        </p:tgtEl>
                                        <p:attrNameLst>
                                          <p:attrName>style.rotation</p:attrName>
                                        </p:attrNameLst>
                                      </p:cBhvr>
                                      <p:tavLst>
                                        <p:tav tm="0">
                                          <p:val>
                                            <p:fltVal val="-90"/>
                                          </p:val>
                                        </p:tav>
                                        <p:tav tm="100000">
                                          <p:val>
                                            <p:fltVal val="0"/>
                                          </p:val>
                                        </p:tav>
                                      </p:tavLst>
                                    </p:anim>
                                    <p:anim calcmode="lin" valueType="num">
                                      <p:cBhvr>
                                        <p:cTn id="15" dur="500" decel="50000" fill="hold">
                                          <p:stCondLst>
                                            <p:cond delay="0"/>
                                          </p:stCondLst>
                                        </p:cTn>
                                        <p:tgtEl>
                                          <p:spTgt spid="20"/>
                                        </p:tgtEl>
                                        <p:attrNameLst>
                                          <p:attrName>ppt_w</p:attrName>
                                        </p:attrNameLst>
                                      </p:cBhvr>
                                      <p:tavLst>
                                        <p:tav tm="0">
                                          <p:val>
                                            <p:strVal val="#ppt_w"/>
                                          </p:val>
                                        </p:tav>
                                        <p:tav tm="100000">
                                          <p:val>
                                            <p:strVal val="#ppt_w*.05"/>
                                          </p:val>
                                        </p:tav>
                                      </p:tavLst>
                                    </p:anim>
                                    <p:anim calcmode="lin" valueType="num">
                                      <p:cBhvr>
                                        <p:cTn id="16" dur="500" accel="50000" fill="hold">
                                          <p:stCondLst>
                                            <p:cond delay="500"/>
                                          </p:stCondLst>
                                        </p:cTn>
                                        <p:tgtEl>
                                          <p:spTgt spid="20"/>
                                        </p:tgtEl>
                                        <p:attrNameLst>
                                          <p:attrName>ppt_w</p:attrName>
                                        </p:attrNameLst>
                                      </p:cBhvr>
                                      <p:tavLst>
                                        <p:tav tm="0">
                                          <p:val>
                                            <p:strVal val="#ppt_w*.05"/>
                                          </p:val>
                                        </p:tav>
                                        <p:tav tm="100000">
                                          <p:val>
                                            <p:strVal val="#ppt_w"/>
                                          </p:val>
                                        </p:tav>
                                      </p:tavLst>
                                    </p:anim>
                                    <p:anim calcmode="lin" valueType="num">
                                      <p:cBhvr>
                                        <p:cTn id="17" dur="1000" fill="hold"/>
                                        <p:tgtEl>
                                          <p:spTgt spid="20"/>
                                        </p:tgtEl>
                                        <p:attrNameLst>
                                          <p:attrName>ppt_h</p:attrName>
                                        </p:attrNameLst>
                                      </p:cBhvr>
                                      <p:tavLst>
                                        <p:tav tm="0">
                                          <p:val>
                                            <p:strVal val="#ppt_h"/>
                                          </p:val>
                                        </p:tav>
                                        <p:tav tm="100000">
                                          <p:val>
                                            <p:strVal val="#ppt_h"/>
                                          </p:val>
                                        </p:tav>
                                      </p:tavLst>
                                    </p:anim>
                                    <p:anim calcmode="lin" valueType="num">
                                      <p:cBhvr>
                                        <p:cTn id="18" dur="500" decel="50000" fill="hold">
                                          <p:stCondLst>
                                            <p:cond delay="0"/>
                                          </p:stCondLst>
                                        </p:cTn>
                                        <p:tgtEl>
                                          <p:spTgt spid="20"/>
                                        </p:tgtEl>
                                        <p:attrNameLst>
                                          <p:attrName>ppt_x</p:attrName>
                                        </p:attrNameLst>
                                      </p:cBhvr>
                                      <p:tavLst>
                                        <p:tav tm="0">
                                          <p:val>
                                            <p:strVal val="#ppt_x+.4"/>
                                          </p:val>
                                        </p:tav>
                                        <p:tav tm="100000">
                                          <p:val>
                                            <p:strVal val="#ppt_x"/>
                                          </p:val>
                                        </p:tav>
                                      </p:tavLst>
                                    </p:anim>
                                    <p:anim calcmode="lin" valueType="num">
                                      <p:cBhvr>
                                        <p:cTn id="19" dur="500" decel="50000" fill="hold">
                                          <p:stCondLst>
                                            <p:cond delay="0"/>
                                          </p:stCondLst>
                                        </p:cTn>
                                        <p:tgtEl>
                                          <p:spTgt spid="20"/>
                                        </p:tgtEl>
                                        <p:attrNameLst>
                                          <p:attrName>ppt_y</p:attrName>
                                        </p:attrNameLst>
                                      </p:cBhvr>
                                      <p:tavLst>
                                        <p:tav tm="0">
                                          <p:val>
                                            <p:strVal val="#ppt_y-.2"/>
                                          </p:val>
                                        </p:tav>
                                        <p:tav tm="100000">
                                          <p:val>
                                            <p:strVal val="#ppt_y+.1"/>
                                          </p:val>
                                        </p:tav>
                                      </p:tavLst>
                                    </p:anim>
                                    <p:anim calcmode="lin" valueType="num">
                                      <p:cBhvr>
                                        <p:cTn id="20" dur="500" accel="50000" fill="hold">
                                          <p:stCondLst>
                                            <p:cond delay="500"/>
                                          </p:stCondLst>
                                        </p:cTn>
                                        <p:tgtEl>
                                          <p:spTgt spid="20"/>
                                        </p:tgtEl>
                                        <p:attrNameLst>
                                          <p:attrName>ppt_y</p:attrName>
                                        </p:attrNameLst>
                                      </p:cBhvr>
                                      <p:tavLst>
                                        <p:tav tm="0">
                                          <p:val>
                                            <p:strVal val="#ppt_y+.1"/>
                                          </p:val>
                                        </p:tav>
                                        <p:tav tm="100000">
                                          <p:val>
                                            <p:strVal val="#ppt_y"/>
                                          </p:val>
                                        </p:tav>
                                      </p:tavLst>
                                    </p:anim>
                                    <p:animEffect transition="in" filter="fade">
                                      <p:cBhvr>
                                        <p:cTn id="21" dur="1000" decel="50000">
                                          <p:stCondLst>
                                            <p:cond delay="0"/>
                                          </p:stCondLst>
                                        </p:cTn>
                                        <p:tgtEl>
                                          <p:spTgt spid="20"/>
                                        </p:tgtEl>
                                      </p:cBhvr>
                                    </p:animEffect>
                                  </p:childTnLst>
                                </p:cTn>
                              </p:par>
                            </p:childTnLst>
                          </p:cTn>
                        </p:par>
                        <p:par>
                          <p:cTn id="22" fill="hold">
                            <p:stCondLst>
                              <p:cond delay="2000"/>
                            </p:stCondLst>
                            <p:childTnLst>
                              <p:par>
                                <p:cTn id="23" presetID="15" presetClass="entr" presetSubtype="0"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1000" fill="hold"/>
                                        <p:tgtEl>
                                          <p:spTgt spid="22"/>
                                        </p:tgtEl>
                                        <p:attrNameLst>
                                          <p:attrName>ppt_w</p:attrName>
                                        </p:attrNameLst>
                                      </p:cBhvr>
                                      <p:tavLst>
                                        <p:tav tm="0">
                                          <p:val>
                                            <p:fltVal val="0"/>
                                          </p:val>
                                        </p:tav>
                                        <p:tav tm="100000">
                                          <p:val>
                                            <p:strVal val="#ppt_w"/>
                                          </p:val>
                                        </p:tav>
                                      </p:tavLst>
                                    </p:anim>
                                    <p:anim calcmode="lin" valueType="num">
                                      <p:cBhvr>
                                        <p:cTn id="26" dur="1000" fill="hold"/>
                                        <p:tgtEl>
                                          <p:spTgt spid="22"/>
                                        </p:tgtEl>
                                        <p:attrNameLst>
                                          <p:attrName>ppt_h</p:attrName>
                                        </p:attrNameLst>
                                      </p:cBhvr>
                                      <p:tavLst>
                                        <p:tav tm="0">
                                          <p:val>
                                            <p:fltVal val="0"/>
                                          </p:val>
                                        </p:tav>
                                        <p:tav tm="100000">
                                          <p:val>
                                            <p:strVal val="#ppt_h"/>
                                          </p:val>
                                        </p:tav>
                                      </p:tavLst>
                                    </p:anim>
                                    <p:anim calcmode="lin" valueType="num">
                                      <p:cBhvr>
                                        <p:cTn id="27" dur="1000" fill="hold"/>
                                        <p:tgtEl>
                                          <p:spTgt spid="22"/>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22"/>
                                        </p:tgtEl>
                                        <p:attrNameLst>
                                          <p:attrName>ppt_y</p:attrName>
                                        </p:attrNameLst>
                                      </p:cBhvr>
                                      <p:tavLst>
                                        <p:tav tm="0" fmla="#ppt_y+(sin(-2*pi*(1-$))*-#ppt_x+cos(-2*pi*(1-$))*(1-#ppt_y))*(1-$)">
                                          <p:val>
                                            <p:fltVal val="0"/>
                                          </p:val>
                                        </p:tav>
                                        <p:tav tm="100000">
                                          <p:val>
                                            <p:fltVal val="1"/>
                                          </p:val>
                                        </p:tav>
                                      </p:tavLst>
                                    </p:anim>
                                  </p:childTnLst>
                                </p:cTn>
                              </p:par>
                            </p:childTnLst>
                          </p:cTn>
                        </p:par>
                        <p:par>
                          <p:cTn id="29" fill="hold">
                            <p:stCondLst>
                              <p:cond delay="3000"/>
                            </p:stCondLst>
                            <p:childTnLst>
                              <p:par>
                                <p:cTn id="30" presetID="37" presetClass="entr" presetSubtype="0" fill="hold" nodeType="after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1000"/>
                                        <p:tgtEl>
                                          <p:spTgt spid="30"/>
                                        </p:tgtEl>
                                      </p:cBhvr>
                                    </p:animEffect>
                                    <p:anim calcmode="lin" valueType="num">
                                      <p:cBhvr>
                                        <p:cTn id="33" dur="1000" fill="hold"/>
                                        <p:tgtEl>
                                          <p:spTgt spid="30"/>
                                        </p:tgtEl>
                                        <p:attrNameLst>
                                          <p:attrName>ppt_x</p:attrName>
                                        </p:attrNameLst>
                                      </p:cBhvr>
                                      <p:tavLst>
                                        <p:tav tm="0">
                                          <p:val>
                                            <p:strVal val="#ppt_x"/>
                                          </p:val>
                                        </p:tav>
                                        <p:tav tm="100000">
                                          <p:val>
                                            <p:strVal val="#ppt_x"/>
                                          </p:val>
                                        </p:tav>
                                      </p:tavLst>
                                    </p:anim>
                                    <p:anim calcmode="lin" valueType="num">
                                      <p:cBhvr>
                                        <p:cTn id="34" dur="900" decel="100000" fill="hold"/>
                                        <p:tgtEl>
                                          <p:spTgt spid="30"/>
                                        </p:tgtEl>
                                        <p:attrNameLst>
                                          <p:attrName>ppt_y</p:attrName>
                                        </p:attrNameLst>
                                      </p:cBhvr>
                                      <p:tavLst>
                                        <p:tav tm="0">
                                          <p:val>
                                            <p:strVal val="#ppt_y+1"/>
                                          </p:val>
                                        </p:tav>
                                        <p:tav tm="100000">
                                          <p:val>
                                            <p:strVal val="#ppt_y-.03"/>
                                          </p:val>
                                        </p:tav>
                                      </p:tavLst>
                                    </p:anim>
                                    <p:anim calcmode="lin" valueType="num">
                                      <p:cBhvr>
                                        <p:cTn id="35"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nodeType="click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circle(in)">
                                      <p:cBhvr>
                                        <p:cTn id="40" dur="500"/>
                                        <p:tgtEl>
                                          <p:spTgt spid="31"/>
                                        </p:tgtEl>
                                      </p:cBhvr>
                                    </p:animEffect>
                                  </p:childTnLst>
                                </p:cTn>
                              </p:par>
                            </p:childTnLst>
                          </p:cTn>
                        </p:par>
                        <p:par>
                          <p:cTn id="41" fill="hold">
                            <p:stCondLst>
                              <p:cond delay="500"/>
                            </p:stCondLst>
                            <p:childTnLst>
                              <p:par>
                                <p:cTn id="42" presetID="6" presetClass="entr" presetSubtype="16" fill="hold" nodeType="after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circle(in)">
                                      <p:cBhvr>
                                        <p:cTn id="44" dur="500"/>
                                        <p:tgtEl>
                                          <p:spTgt spid="32"/>
                                        </p:tgtEl>
                                      </p:cBhvr>
                                    </p:animEffect>
                                  </p:childTnLst>
                                </p:cTn>
                              </p:par>
                            </p:childTnLst>
                          </p:cTn>
                        </p:par>
                      </p:childTnLst>
                    </p:cTn>
                  </p:par>
                  <p:par>
                    <p:cTn id="45" fill="hold">
                      <p:stCondLst>
                        <p:cond delay="indefinite"/>
                      </p:stCondLst>
                      <p:childTnLst>
                        <p:par>
                          <p:cTn id="46" fill="hold">
                            <p:stCondLst>
                              <p:cond delay="0"/>
                            </p:stCondLst>
                            <p:childTnLst>
                              <p:par>
                                <p:cTn id="47" presetID="6" presetClass="entr" presetSubtype="16" fill="hold" nodeType="click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circle(in)">
                                      <p:cBhvr>
                                        <p:cTn id="49" dur="500"/>
                                        <p:tgtEl>
                                          <p:spTgt spid="34"/>
                                        </p:tgtEl>
                                      </p:cBhvr>
                                    </p:animEffect>
                                  </p:childTnLst>
                                </p:cTn>
                              </p:par>
                            </p:childTnLst>
                          </p:cTn>
                        </p:par>
                        <p:par>
                          <p:cTn id="50" fill="hold">
                            <p:stCondLst>
                              <p:cond delay="500"/>
                            </p:stCondLst>
                            <p:childTnLst>
                              <p:par>
                                <p:cTn id="51" presetID="6" presetClass="entr" presetSubtype="16" fill="hold" nodeType="after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circle(in)">
                                      <p:cBhvr>
                                        <p:cTn id="5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title"/>
          </p:nvPr>
        </p:nvSpPr>
        <p:spPr>
          <a:xfrm>
            <a:off x="468313" y="333375"/>
            <a:ext cx="6858000" cy="550863"/>
          </a:xfrm>
        </p:spPr>
        <p:txBody>
          <a:bodyPr rtlCol="0"/>
          <a:lstStyle/>
          <a:p>
            <a:pPr eaLnBrk="1" fontAlgn="auto" hangingPunct="1">
              <a:spcAft>
                <a:spcPts val="0"/>
              </a:spcAft>
              <a:defRPr/>
            </a:pPr>
            <a:r>
              <a:rPr lang="en-US" altLang="zh-CHS" sz="2400" dirty="0" smtClean="0">
                <a:solidFill>
                  <a:schemeClr val="tx1"/>
                </a:solidFill>
                <a:latin typeface="Calibri" pitchFamily="34" charset="0"/>
                <a:ea typeface="+mn-ea"/>
                <a:cs typeface="Arial" pitchFamily="34" charset="0"/>
                <a:sym typeface="Calibri" pitchFamily="34" charset="0"/>
              </a:rPr>
              <a:t>Preliminary</a:t>
            </a:r>
            <a:endParaRPr lang="zh-CHS" altLang="en-US" sz="2400" dirty="0">
              <a:solidFill>
                <a:schemeClr val="tx1"/>
              </a:solidFill>
              <a:latin typeface="Calibri" pitchFamily="34" charset="0"/>
              <a:ea typeface="+mn-ea"/>
              <a:cs typeface="Arial" pitchFamily="34" charset="0"/>
              <a:sym typeface="Calibri" pitchFamily="34" charset="0"/>
            </a:endParaRPr>
          </a:p>
        </p:txBody>
      </p:sp>
      <p:sp>
        <p:nvSpPr>
          <p:cNvPr id="4" name="日期占位符 3"/>
          <p:cNvSpPr>
            <a:spLocks noGrp="1"/>
          </p:cNvSpPr>
          <p:nvPr>
            <p:ph type="dt" sz="half" idx="10"/>
          </p:nvPr>
        </p:nvSpPr>
        <p:spPr/>
        <p:txBody>
          <a:bodyPr/>
          <a:lstStyle/>
          <a:p>
            <a:pPr>
              <a:defRPr/>
            </a:pPr>
            <a:fld id="{D8B7821B-1B6F-C745-B711-3258B548507B}" type="datetime1">
              <a:rPr lang="zh-CHS" altLang="en-US" smtClean="0"/>
              <a:t>15/5/6</a:t>
            </a:fld>
            <a:endParaRPr lang="en-US" altLang="zh-CHS"/>
          </a:p>
        </p:txBody>
      </p:sp>
      <p:sp>
        <p:nvSpPr>
          <p:cNvPr id="6" name="幻灯片编号占位符 5"/>
          <p:cNvSpPr>
            <a:spLocks noGrp="1"/>
          </p:cNvSpPr>
          <p:nvPr>
            <p:ph type="sldNum" sz="quarter" idx="12"/>
          </p:nvPr>
        </p:nvSpPr>
        <p:spPr/>
        <p:txBody>
          <a:bodyPr/>
          <a:lstStyle/>
          <a:p>
            <a:fld id="{C73A8C92-5225-624A-981C-988E0DFED375}" type="slidenum">
              <a:rPr lang="en-US" altLang="zh-CHS" smtClean="0"/>
              <a:pPr/>
              <a:t>28</a:t>
            </a:fld>
            <a:endParaRPr lang="en-US" altLang="zh-CHS"/>
          </a:p>
        </p:txBody>
      </p:sp>
      <p:cxnSp>
        <p:nvCxnSpPr>
          <p:cNvPr id="10" name="直接连接符 5"/>
          <p:cNvCxnSpPr/>
          <p:nvPr/>
        </p:nvCxnSpPr>
        <p:spPr>
          <a:xfrm>
            <a:off x="539750" y="908050"/>
            <a:ext cx="7993063" cy="0"/>
          </a:xfrm>
          <a:prstGeom prst="line">
            <a:avLst/>
          </a:prstGeom>
          <a:ln w="19050" cmpd="sng">
            <a:solidFill>
              <a:srgbClr val="0070C0"/>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559430" y="1213685"/>
            <a:ext cx="1511970" cy="369332"/>
          </a:xfrm>
          <a:prstGeom prst="rect">
            <a:avLst/>
          </a:prstGeom>
          <a:solidFill>
            <a:srgbClr val="996633"/>
          </a:solidFill>
          <a:ln>
            <a:solidFill>
              <a:srgbClr val="996633"/>
            </a:solidFill>
          </a:ln>
        </p:spPr>
        <p:txBody>
          <a:bodyPr wrap="square" rtlCol="0">
            <a:spAutoFit/>
          </a:bodyPr>
          <a:lstStyle/>
          <a:p>
            <a:pPr algn="ctr"/>
            <a:r>
              <a:rPr kumimoji="1" lang="en-US" altLang="zh-CHS" dirty="0" smtClean="0">
                <a:solidFill>
                  <a:schemeClr val="bg1"/>
                </a:solidFill>
              </a:rPr>
              <a:t>RDF</a:t>
            </a:r>
            <a:endParaRPr kumimoji="1" lang="zh-CHS" altLang="en-US" dirty="0">
              <a:solidFill>
                <a:schemeClr val="bg1"/>
              </a:solidFill>
            </a:endParaRPr>
          </a:p>
        </p:txBody>
      </p:sp>
      <p:sp>
        <p:nvSpPr>
          <p:cNvPr id="2" name="文本框 1"/>
          <p:cNvSpPr txBox="1"/>
          <p:nvPr/>
        </p:nvSpPr>
        <p:spPr>
          <a:xfrm>
            <a:off x="506455" y="1628800"/>
            <a:ext cx="8280151" cy="646331"/>
          </a:xfrm>
          <a:prstGeom prst="rect">
            <a:avLst/>
          </a:prstGeom>
          <a:noFill/>
        </p:spPr>
        <p:txBody>
          <a:bodyPr wrap="square" rtlCol="0">
            <a:spAutoFit/>
          </a:bodyPr>
          <a:lstStyle/>
          <a:p>
            <a:r>
              <a:rPr lang="en-US" altLang="zh-CHS" dirty="0"/>
              <a:t>Resource Description Framework (RDF) is a World Wide Web Consortium (W3C) standard data model for representing web data. </a:t>
            </a:r>
            <a:endParaRPr lang="zh-CHS" altLang="en-US" b="1" dirty="0" smtClean="0"/>
          </a:p>
        </p:txBody>
      </p:sp>
      <p:sp>
        <p:nvSpPr>
          <p:cNvPr id="5" name="文本框 4"/>
          <p:cNvSpPr txBox="1"/>
          <p:nvPr/>
        </p:nvSpPr>
        <p:spPr>
          <a:xfrm>
            <a:off x="556485" y="2420888"/>
            <a:ext cx="2304256" cy="369332"/>
          </a:xfrm>
          <a:prstGeom prst="rect">
            <a:avLst/>
          </a:prstGeom>
          <a:solidFill>
            <a:srgbClr val="996633"/>
          </a:solidFill>
          <a:ln>
            <a:solidFill>
              <a:srgbClr val="996633"/>
            </a:solidFill>
          </a:ln>
        </p:spPr>
        <p:txBody>
          <a:bodyPr wrap="square" rtlCol="0">
            <a:spAutoFit/>
          </a:bodyPr>
          <a:lstStyle/>
          <a:p>
            <a:pPr algn="ctr"/>
            <a:r>
              <a:rPr kumimoji="1" lang="en-US" altLang="zh-CHS" dirty="0" smtClean="0">
                <a:solidFill>
                  <a:schemeClr val="bg1"/>
                </a:solidFill>
              </a:rPr>
              <a:t>Three patterns of RDF </a:t>
            </a:r>
            <a:endParaRPr kumimoji="1" lang="zh-CHS" altLang="en-US" dirty="0">
              <a:solidFill>
                <a:schemeClr val="bg1"/>
              </a:solidFill>
            </a:endParaRPr>
          </a:p>
        </p:txBody>
      </p:sp>
      <p:sp>
        <p:nvSpPr>
          <p:cNvPr id="11" name="文本框 10"/>
          <p:cNvSpPr txBox="1"/>
          <p:nvPr/>
        </p:nvSpPr>
        <p:spPr>
          <a:xfrm>
            <a:off x="539552" y="3131676"/>
            <a:ext cx="2592288" cy="369332"/>
          </a:xfrm>
          <a:prstGeom prst="rect">
            <a:avLst/>
          </a:prstGeom>
          <a:noFill/>
        </p:spPr>
        <p:txBody>
          <a:bodyPr wrap="square" rtlCol="0">
            <a:spAutoFit/>
          </a:bodyPr>
          <a:lstStyle/>
          <a:p>
            <a:pPr marL="342900" indent="-342900">
              <a:buFont typeface="Wingdings" charset="2"/>
              <a:buChar char="ü"/>
            </a:pPr>
            <a:r>
              <a:rPr lang="en-US" altLang="zh-CHS" dirty="0" smtClean="0"/>
              <a:t>RDF/XML Pattern</a:t>
            </a:r>
          </a:p>
        </p:txBody>
      </p:sp>
      <p:sp>
        <p:nvSpPr>
          <p:cNvPr id="12" name="文本框 11"/>
          <p:cNvSpPr txBox="1"/>
          <p:nvPr/>
        </p:nvSpPr>
        <p:spPr>
          <a:xfrm>
            <a:off x="539552" y="4107850"/>
            <a:ext cx="2136973" cy="369332"/>
          </a:xfrm>
          <a:prstGeom prst="rect">
            <a:avLst/>
          </a:prstGeom>
          <a:noFill/>
        </p:spPr>
        <p:txBody>
          <a:bodyPr wrap="square" rtlCol="0">
            <a:spAutoFit/>
          </a:bodyPr>
          <a:lstStyle/>
          <a:p>
            <a:pPr marL="342900" indent="-342900">
              <a:buFont typeface="Wingdings" charset="2"/>
              <a:buChar char="ü"/>
            </a:pPr>
            <a:r>
              <a:rPr lang="en-US" altLang="zh-CHS" dirty="0" smtClean="0"/>
              <a:t>Triple Pattern</a:t>
            </a:r>
          </a:p>
        </p:txBody>
      </p:sp>
      <p:sp>
        <p:nvSpPr>
          <p:cNvPr id="13" name="文本框 12"/>
          <p:cNvSpPr txBox="1"/>
          <p:nvPr/>
        </p:nvSpPr>
        <p:spPr>
          <a:xfrm>
            <a:off x="539552" y="5075892"/>
            <a:ext cx="2592288" cy="369332"/>
          </a:xfrm>
          <a:prstGeom prst="rect">
            <a:avLst/>
          </a:prstGeom>
          <a:noFill/>
        </p:spPr>
        <p:txBody>
          <a:bodyPr wrap="square" rtlCol="0">
            <a:spAutoFit/>
          </a:bodyPr>
          <a:lstStyle/>
          <a:p>
            <a:pPr marL="342900" indent="-342900">
              <a:buFont typeface="Wingdings" charset="2"/>
              <a:buChar char="ü"/>
            </a:pPr>
            <a:r>
              <a:rPr lang="en-US" altLang="zh-CHS" dirty="0" smtClean="0"/>
              <a:t>RDF Graph Pattern</a:t>
            </a:r>
          </a:p>
        </p:txBody>
      </p:sp>
      <p:pic>
        <p:nvPicPr>
          <p:cNvPr id="8" name="图片 7"/>
          <p:cNvPicPr>
            <a:picLocks noChangeAspect="1"/>
          </p:cNvPicPr>
          <p:nvPr/>
        </p:nvPicPr>
        <p:blipFill>
          <a:blip r:embed="rId3"/>
          <a:stretch>
            <a:fillRect/>
          </a:stretch>
        </p:blipFill>
        <p:spPr>
          <a:xfrm>
            <a:off x="4147756" y="2852936"/>
            <a:ext cx="4168660" cy="1003920"/>
          </a:xfrm>
          <a:prstGeom prst="rect">
            <a:avLst/>
          </a:prstGeom>
        </p:spPr>
      </p:pic>
      <p:cxnSp>
        <p:nvCxnSpPr>
          <p:cNvPr id="18" name="直线箭头连接符 17"/>
          <p:cNvCxnSpPr/>
          <p:nvPr/>
        </p:nvCxnSpPr>
        <p:spPr>
          <a:xfrm>
            <a:off x="2887356" y="3354896"/>
            <a:ext cx="1036572" cy="0"/>
          </a:xfrm>
          <a:prstGeom prst="straightConnector1">
            <a:avLst/>
          </a:prstGeom>
          <a:solidFill>
            <a:srgbClr val="007E39"/>
          </a:solidFill>
          <a:ln w="19050">
            <a:solidFill>
              <a:schemeClr val="accent1"/>
            </a:solidFill>
            <a:prstDash val="sysDot"/>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19" name="直线箭头连接符 18"/>
          <p:cNvCxnSpPr/>
          <p:nvPr/>
        </p:nvCxnSpPr>
        <p:spPr>
          <a:xfrm>
            <a:off x="2887356" y="4360912"/>
            <a:ext cx="1036572" cy="0"/>
          </a:xfrm>
          <a:prstGeom prst="straightConnector1">
            <a:avLst/>
          </a:prstGeom>
          <a:solidFill>
            <a:srgbClr val="007E39"/>
          </a:solidFill>
          <a:ln w="19050">
            <a:solidFill>
              <a:schemeClr val="accent1"/>
            </a:solidFill>
            <a:prstDash val="sysDot"/>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20" name="直线箭头连接符 19"/>
          <p:cNvCxnSpPr/>
          <p:nvPr/>
        </p:nvCxnSpPr>
        <p:spPr>
          <a:xfrm>
            <a:off x="2915816" y="5301208"/>
            <a:ext cx="1036572" cy="0"/>
          </a:xfrm>
          <a:prstGeom prst="straightConnector1">
            <a:avLst/>
          </a:prstGeom>
          <a:solidFill>
            <a:srgbClr val="007E39"/>
          </a:solidFill>
          <a:ln w="19050">
            <a:solidFill>
              <a:schemeClr val="accent1"/>
            </a:solidFill>
            <a:prstDash val="sysDot"/>
            <a:tailEnd type="triangle"/>
          </a:ln>
          <a:effectLst/>
        </p:spPr>
        <p:style>
          <a:lnRef idx="2">
            <a:schemeClr val="accent1">
              <a:shade val="50000"/>
            </a:schemeClr>
          </a:lnRef>
          <a:fillRef idx="1">
            <a:schemeClr val="accent1"/>
          </a:fillRef>
          <a:effectRef idx="0">
            <a:schemeClr val="accent1"/>
          </a:effectRef>
          <a:fontRef idx="minor">
            <a:schemeClr val="lt1"/>
          </a:fontRef>
        </p:style>
      </p:cxnSp>
      <p:grpSp>
        <p:nvGrpSpPr>
          <p:cNvPr id="35" name="组 34"/>
          <p:cNvGrpSpPr/>
          <p:nvPr/>
        </p:nvGrpSpPr>
        <p:grpSpPr>
          <a:xfrm>
            <a:off x="3889398" y="4005064"/>
            <a:ext cx="4897208" cy="805572"/>
            <a:chOff x="3889398" y="4072880"/>
            <a:chExt cx="4897208" cy="805572"/>
          </a:xfrm>
        </p:grpSpPr>
        <p:sp>
          <p:nvSpPr>
            <p:cNvPr id="15" name="文本框 14"/>
            <p:cNvSpPr txBox="1"/>
            <p:nvPr/>
          </p:nvSpPr>
          <p:spPr>
            <a:xfrm>
              <a:off x="4932040" y="4509120"/>
              <a:ext cx="2736304" cy="369332"/>
            </a:xfrm>
            <a:prstGeom prst="rect">
              <a:avLst/>
            </a:prstGeom>
            <a:noFill/>
          </p:spPr>
          <p:txBody>
            <a:bodyPr wrap="square" rtlCol="0">
              <a:spAutoFit/>
            </a:bodyPr>
            <a:lstStyle/>
            <a:p>
              <a:r>
                <a:rPr kumimoji="1" lang="en-US" altLang="zh-CHS" dirty="0" smtClean="0"/>
                <a:t>(Subject, Predict, Object)</a:t>
              </a:r>
              <a:endParaRPr kumimoji="1" lang="zh-CHS" altLang="en-US" dirty="0"/>
            </a:p>
          </p:txBody>
        </p:sp>
        <p:sp>
          <p:nvSpPr>
            <p:cNvPr id="16" name="矩形 15"/>
            <p:cNvSpPr/>
            <p:nvPr/>
          </p:nvSpPr>
          <p:spPr>
            <a:xfrm>
              <a:off x="3889398" y="4072880"/>
              <a:ext cx="4897208" cy="307777"/>
            </a:xfrm>
            <a:prstGeom prst="rect">
              <a:avLst/>
            </a:prstGeom>
          </p:spPr>
          <p:txBody>
            <a:bodyPr wrap="square">
              <a:spAutoFit/>
            </a:bodyPr>
            <a:lstStyle/>
            <a:p>
              <a:r>
                <a:rPr lang="en-US" altLang="zh-CHS" sz="1400" dirty="0" smtClean="0">
                  <a:solidFill>
                    <a:srgbClr val="000000"/>
                  </a:solidFill>
                  <a:latin typeface="Verdana" charset="0"/>
                </a:rPr>
                <a:t>The </a:t>
              </a:r>
              <a:r>
                <a:rPr lang="en-US" altLang="zh-CHS" sz="1400" dirty="0">
                  <a:solidFill>
                    <a:srgbClr val="FF0000"/>
                  </a:solidFill>
                  <a:latin typeface="Verdana" charset="0"/>
                </a:rPr>
                <a:t>author</a:t>
              </a:r>
              <a:r>
                <a:rPr lang="en-US" altLang="zh-CHS" sz="1400" dirty="0">
                  <a:solidFill>
                    <a:srgbClr val="000000"/>
                  </a:solidFill>
                  <a:latin typeface="Verdana" charset="0"/>
                </a:rPr>
                <a:t> of </a:t>
              </a:r>
              <a:r>
                <a:rPr lang="en-US" altLang="zh-CHS" sz="1400" dirty="0">
                  <a:solidFill>
                    <a:srgbClr val="FF0000"/>
                  </a:solidFill>
                  <a:latin typeface="Verdana" charset="0"/>
                </a:rPr>
                <a:t>http://</a:t>
              </a:r>
              <a:r>
                <a:rPr lang="en-US" altLang="zh-CHS" sz="1400" dirty="0" smtClean="0">
                  <a:solidFill>
                    <a:srgbClr val="FF0000"/>
                  </a:solidFill>
                  <a:latin typeface="Verdana" charset="0"/>
                </a:rPr>
                <a:t>www.w3school.com/ </a:t>
              </a:r>
              <a:r>
                <a:rPr lang="en-US" altLang="zh-CHS" sz="1400" dirty="0">
                  <a:solidFill>
                    <a:srgbClr val="000000"/>
                  </a:solidFill>
                  <a:latin typeface="Verdana" charset="0"/>
                </a:rPr>
                <a:t>is </a:t>
              </a:r>
              <a:r>
                <a:rPr lang="en-US" altLang="zh-CHS" sz="1400" dirty="0">
                  <a:solidFill>
                    <a:srgbClr val="FF0000"/>
                  </a:solidFill>
                  <a:latin typeface="Verdana" charset="0"/>
                </a:rPr>
                <a:t>David</a:t>
              </a:r>
              <a:r>
                <a:rPr lang="en-US" altLang="zh-CHS" sz="1400" dirty="0" smtClean="0">
                  <a:solidFill>
                    <a:srgbClr val="000000"/>
                  </a:solidFill>
                  <a:latin typeface="Verdana" charset="0"/>
                </a:rPr>
                <a:t>.</a:t>
              </a:r>
              <a:endParaRPr lang="zh-CHS" altLang="en-US" sz="1400" dirty="0"/>
            </a:p>
          </p:txBody>
        </p:sp>
        <p:cxnSp>
          <p:nvCxnSpPr>
            <p:cNvPr id="22" name="直线箭头连接符 21"/>
            <p:cNvCxnSpPr/>
            <p:nvPr/>
          </p:nvCxnSpPr>
          <p:spPr>
            <a:xfrm>
              <a:off x="4788024" y="4360912"/>
              <a:ext cx="1440160" cy="228021"/>
            </a:xfrm>
            <a:prstGeom prst="straightConnector1">
              <a:avLst/>
            </a:prstGeom>
            <a:solidFill>
              <a:srgbClr val="007E39"/>
            </a:solidFill>
            <a:ln w="19050">
              <a:solidFill>
                <a:schemeClr val="accent1"/>
              </a:solidFill>
              <a:prstDash val="sysDot"/>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24" name="直线箭头连接符 23"/>
            <p:cNvCxnSpPr/>
            <p:nvPr/>
          </p:nvCxnSpPr>
          <p:spPr>
            <a:xfrm flipH="1">
              <a:off x="5508104" y="4360912"/>
              <a:ext cx="792088" cy="228021"/>
            </a:xfrm>
            <a:prstGeom prst="straightConnector1">
              <a:avLst/>
            </a:prstGeom>
            <a:solidFill>
              <a:srgbClr val="007E39"/>
            </a:solidFill>
            <a:ln w="19050">
              <a:solidFill>
                <a:schemeClr val="accent1"/>
              </a:solidFill>
              <a:prstDash val="sysDot"/>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26" name="直线箭头连接符 25"/>
            <p:cNvCxnSpPr/>
            <p:nvPr/>
          </p:nvCxnSpPr>
          <p:spPr>
            <a:xfrm flipH="1">
              <a:off x="7164288" y="4293096"/>
              <a:ext cx="1008113" cy="258995"/>
            </a:xfrm>
            <a:prstGeom prst="straightConnector1">
              <a:avLst/>
            </a:prstGeom>
            <a:solidFill>
              <a:srgbClr val="007E39"/>
            </a:solidFill>
            <a:ln w="19050">
              <a:solidFill>
                <a:schemeClr val="accent1"/>
              </a:solidFill>
              <a:prstDash val="sysDot"/>
              <a:tailEnd type="triangle"/>
            </a:ln>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42" name="组 41"/>
          <p:cNvGrpSpPr/>
          <p:nvPr/>
        </p:nvGrpSpPr>
        <p:grpSpPr>
          <a:xfrm>
            <a:off x="4572000" y="4941168"/>
            <a:ext cx="3384376" cy="1116450"/>
            <a:chOff x="4716016" y="4941168"/>
            <a:chExt cx="3384376" cy="1116450"/>
          </a:xfrm>
        </p:grpSpPr>
        <p:sp>
          <p:nvSpPr>
            <p:cNvPr id="28" name="椭圆 27"/>
            <p:cNvSpPr/>
            <p:nvPr/>
          </p:nvSpPr>
          <p:spPr>
            <a:xfrm>
              <a:off x="4716016" y="4941168"/>
              <a:ext cx="3384376" cy="369332"/>
            </a:xfrm>
            <a:prstGeom prst="ellipse">
              <a:avLst/>
            </a:prstGeom>
            <a:solidFill>
              <a:schemeClr val="bg2">
                <a:lumMod val="50000"/>
              </a:schemeClr>
            </a:solidFill>
            <a:ln w="19050">
              <a:solidFill>
                <a:schemeClr val="bg2">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solidFill>
                  <a:schemeClr val="bg1"/>
                </a:solidFill>
              </a:endParaRPr>
            </a:p>
          </p:txBody>
        </p:sp>
        <p:sp>
          <p:nvSpPr>
            <p:cNvPr id="29" name="椭圆 28"/>
            <p:cNvSpPr/>
            <p:nvPr/>
          </p:nvSpPr>
          <p:spPr>
            <a:xfrm>
              <a:off x="4716016" y="5688286"/>
              <a:ext cx="3384376" cy="369332"/>
            </a:xfrm>
            <a:prstGeom prst="ellipse">
              <a:avLst/>
            </a:prstGeom>
            <a:solidFill>
              <a:schemeClr val="bg2">
                <a:lumMod val="50000"/>
              </a:schemeClr>
            </a:solidFill>
            <a:ln w="19050">
              <a:solidFill>
                <a:schemeClr val="bg2">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solidFill>
                  <a:schemeClr val="bg1"/>
                </a:solidFill>
              </a:endParaRPr>
            </a:p>
          </p:txBody>
        </p:sp>
        <p:cxnSp>
          <p:nvCxnSpPr>
            <p:cNvPr id="37" name="直线箭头连接符 36"/>
            <p:cNvCxnSpPr>
              <a:stCxn id="28" idx="4"/>
              <a:endCxn id="29" idx="0"/>
            </p:cNvCxnSpPr>
            <p:nvPr/>
          </p:nvCxnSpPr>
          <p:spPr>
            <a:xfrm>
              <a:off x="6408204" y="5310500"/>
              <a:ext cx="0" cy="377786"/>
            </a:xfrm>
            <a:prstGeom prst="straightConnector1">
              <a:avLst/>
            </a:prstGeom>
            <a:solidFill>
              <a:srgbClr val="007E39"/>
            </a:solidFill>
            <a:ln w="19050">
              <a:solidFill>
                <a:schemeClr val="bg2">
                  <a:lumMod val="50000"/>
                </a:schemeClr>
              </a:solidFill>
              <a:prstDash val="sysDot"/>
              <a:tailEnd type="triangle"/>
            </a:ln>
            <a:effectLst/>
          </p:spPr>
          <p:style>
            <a:lnRef idx="2">
              <a:schemeClr val="accent1">
                <a:shade val="50000"/>
              </a:schemeClr>
            </a:lnRef>
            <a:fillRef idx="1">
              <a:schemeClr val="accent1"/>
            </a:fillRef>
            <a:effectRef idx="0">
              <a:schemeClr val="accent1"/>
            </a:effectRef>
            <a:fontRef idx="minor">
              <a:schemeClr val="lt1"/>
            </a:fontRef>
          </p:style>
        </p:cxnSp>
        <p:sp>
          <p:nvSpPr>
            <p:cNvPr id="38" name="文本框 37"/>
            <p:cNvSpPr txBox="1"/>
            <p:nvPr/>
          </p:nvSpPr>
          <p:spPr>
            <a:xfrm>
              <a:off x="5292080" y="4990274"/>
              <a:ext cx="2520280" cy="253916"/>
            </a:xfrm>
            <a:prstGeom prst="rect">
              <a:avLst/>
            </a:prstGeom>
            <a:noFill/>
          </p:spPr>
          <p:txBody>
            <a:bodyPr wrap="square" rtlCol="0">
              <a:spAutoFit/>
            </a:bodyPr>
            <a:lstStyle/>
            <a:p>
              <a:r>
                <a:rPr lang="en-US" altLang="zh-CHS" sz="1050" b="1" dirty="0">
                  <a:solidFill>
                    <a:schemeClr val="bg1"/>
                  </a:solidFill>
                </a:rPr>
                <a:t>http://</a:t>
              </a:r>
              <a:r>
                <a:rPr lang="en-US" altLang="zh-CHS" sz="1050" b="1" dirty="0" err="1">
                  <a:solidFill>
                    <a:schemeClr val="bg1"/>
                  </a:solidFill>
                </a:rPr>
                <a:t>www.example.org</a:t>
              </a:r>
              <a:r>
                <a:rPr lang="en-US" altLang="zh-CHS" sz="1050" b="1" dirty="0">
                  <a:solidFill>
                    <a:schemeClr val="bg1"/>
                  </a:solidFill>
                </a:rPr>
                <a:t>/</a:t>
              </a:r>
              <a:r>
                <a:rPr lang="en-US" altLang="zh-CHS" sz="1050" b="1" dirty="0" err="1">
                  <a:solidFill>
                    <a:schemeClr val="bg1"/>
                  </a:solidFill>
                </a:rPr>
                <a:t>index.html</a:t>
              </a:r>
              <a:r>
                <a:rPr lang="zh-CHS" altLang="zh-CHS" sz="1050" dirty="0">
                  <a:solidFill>
                    <a:schemeClr val="bg1"/>
                  </a:solidFill>
                </a:rPr>
                <a:t> </a:t>
              </a:r>
              <a:endParaRPr kumimoji="1" lang="zh-CHS" altLang="en-US" sz="1050" dirty="0">
                <a:solidFill>
                  <a:schemeClr val="bg1"/>
                </a:solidFill>
              </a:endParaRPr>
            </a:p>
          </p:txBody>
        </p:sp>
        <p:sp>
          <p:nvSpPr>
            <p:cNvPr id="40" name="文本框 39"/>
            <p:cNvSpPr txBox="1"/>
            <p:nvPr/>
          </p:nvSpPr>
          <p:spPr>
            <a:xfrm>
              <a:off x="5796136" y="5726357"/>
              <a:ext cx="1512168" cy="276999"/>
            </a:xfrm>
            <a:prstGeom prst="rect">
              <a:avLst/>
            </a:prstGeom>
            <a:noFill/>
          </p:spPr>
          <p:txBody>
            <a:bodyPr wrap="square" rtlCol="0">
              <a:spAutoFit/>
            </a:bodyPr>
            <a:lstStyle/>
            <a:p>
              <a:r>
                <a:rPr lang="en-US" altLang="zh-CHS" sz="1200" dirty="0">
                  <a:solidFill>
                    <a:schemeClr val="bg1"/>
                  </a:solidFill>
                </a:rPr>
                <a:t>August 16, 1999</a:t>
              </a:r>
              <a:r>
                <a:rPr lang="zh-CHS" altLang="zh-CHS" sz="1200" dirty="0">
                  <a:solidFill>
                    <a:schemeClr val="bg1"/>
                  </a:solidFill>
                </a:rPr>
                <a:t> </a:t>
              </a:r>
              <a:endParaRPr kumimoji="1" lang="zh-CHS" altLang="en-US" sz="1200" dirty="0">
                <a:solidFill>
                  <a:schemeClr val="bg1"/>
                </a:solidFill>
              </a:endParaRPr>
            </a:p>
          </p:txBody>
        </p:sp>
        <p:sp>
          <p:nvSpPr>
            <p:cNvPr id="41" name="文本框 40"/>
            <p:cNvSpPr txBox="1"/>
            <p:nvPr/>
          </p:nvSpPr>
          <p:spPr>
            <a:xfrm>
              <a:off x="6372200" y="5339279"/>
              <a:ext cx="1188133" cy="276999"/>
            </a:xfrm>
            <a:prstGeom prst="rect">
              <a:avLst/>
            </a:prstGeom>
            <a:noFill/>
          </p:spPr>
          <p:txBody>
            <a:bodyPr wrap="square" rtlCol="0">
              <a:spAutoFit/>
            </a:bodyPr>
            <a:lstStyle/>
            <a:p>
              <a:r>
                <a:rPr lang="en-US" altLang="zh-CHS" sz="1200" dirty="0"/>
                <a:t>creation-date</a:t>
              </a:r>
              <a:r>
                <a:rPr lang="zh-CHS" altLang="zh-CHS" sz="1200" dirty="0"/>
                <a:t> </a:t>
              </a:r>
              <a:endParaRPr kumimoji="1" lang="zh-CHS" altLang="en-US" sz="1200" dirty="0"/>
            </a:p>
          </p:txBody>
        </p:sp>
      </p:grpSp>
    </p:spTree>
    <p:extLst>
      <p:ext uri="{BB962C8B-B14F-4D97-AF65-F5344CB8AC3E}">
        <p14:creationId xmlns:p14="http://schemas.microsoft.com/office/powerpoint/2010/main" val="127246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p:tgtEl>
                                          <p:spTgt spid="5"/>
                                        </p:tgtEl>
                                        <p:attrNameLst>
                                          <p:attrName>ppt_x</p:attrName>
                                        </p:attrNameLst>
                                      </p:cBhvr>
                                      <p:tavLst>
                                        <p:tav tm="0">
                                          <p:val>
                                            <p:strVal val="#ppt_x-#ppt_w*1.125000"/>
                                          </p:val>
                                        </p:tav>
                                        <p:tav tm="100000">
                                          <p:val>
                                            <p:strVal val="#ppt_x"/>
                                          </p:val>
                                        </p:tav>
                                      </p:tavLst>
                                    </p:anim>
                                    <p:animEffect transition="in" filter="wipe(right)">
                                      <p:cBhvr>
                                        <p:cTn id="13" dur="500"/>
                                        <p:tgtEl>
                                          <p:spTgt spid="5"/>
                                        </p:tgtEl>
                                      </p:cBhvr>
                                    </p:animEffect>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anim calcmode="lin" valueType="num">
                                      <p:cBhvr>
                                        <p:cTn id="18" dur="500" fill="hold"/>
                                        <p:tgtEl>
                                          <p:spTgt spid="11"/>
                                        </p:tgtEl>
                                        <p:attrNameLst>
                                          <p:attrName>ppt_x</p:attrName>
                                        </p:attrNameLst>
                                      </p:cBhvr>
                                      <p:tavLst>
                                        <p:tav tm="0">
                                          <p:val>
                                            <p:strVal val="#ppt_x"/>
                                          </p:val>
                                        </p:tav>
                                        <p:tav tm="100000">
                                          <p:val>
                                            <p:strVal val="#ppt_x"/>
                                          </p:val>
                                        </p:tav>
                                      </p:tavLst>
                                    </p:anim>
                                    <p:anim calcmode="lin" valueType="num">
                                      <p:cBhvr>
                                        <p:cTn id="19" dur="500" fill="hold"/>
                                        <p:tgtEl>
                                          <p:spTgt spid="11"/>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anim calcmode="lin" valueType="num">
                                      <p:cBhvr>
                                        <p:cTn id="24" dur="500" fill="hold"/>
                                        <p:tgtEl>
                                          <p:spTgt spid="12"/>
                                        </p:tgtEl>
                                        <p:attrNameLst>
                                          <p:attrName>ppt_x</p:attrName>
                                        </p:attrNameLst>
                                      </p:cBhvr>
                                      <p:tavLst>
                                        <p:tav tm="0">
                                          <p:val>
                                            <p:strVal val="#ppt_x"/>
                                          </p:val>
                                        </p:tav>
                                        <p:tav tm="100000">
                                          <p:val>
                                            <p:strVal val="#ppt_x"/>
                                          </p:val>
                                        </p:tav>
                                      </p:tavLst>
                                    </p:anim>
                                    <p:anim calcmode="lin" valueType="num">
                                      <p:cBhvr>
                                        <p:cTn id="25" dur="500" fill="hold"/>
                                        <p:tgtEl>
                                          <p:spTgt spid="12"/>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42"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anim calcmode="lin" valueType="num">
                                      <p:cBhvr>
                                        <p:cTn id="30" dur="500" fill="hold"/>
                                        <p:tgtEl>
                                          <p:spTgt spid="13"/>
                                        </p:tgtEl>
                                        <p:attrNameLst>
                                          <p:attrName>ppt_x</p:attrName>
                                        </p:attrNameLst>
                                      </p:cBhvr>
                                      <p:tavLst>
                                        <p:tav tm="0">
                                          <p:val>
                                            <p:strVal val="#ppt_x"/>
                                          </p:val>
                                        </p:tav>
                                        <p:tav tm="100000">
                                          <p:val>
                                            <p:strVal val="#ppt_x"/>
                                          </p:val>
                                        </p:tav>
                                      </p:tavLst>
                                    </p:anim>
                                    <p:anim calcmode="lin" valueType="num">
                                      <p:cBhvr>
                                        <p:cTn id="31" dur="500" fill="hold"/>
                                        <p:tgtEl>
                                          <p:spTgt spid="13"/>
                                        </p:tgtEl>
                                        <p:attrNameLst>
                                          <p:attrName>ppt_y</p:attrName>
                                        </p:attrNameLst>
                                      </p:cBhvr>
                                      <p:tavLst>
                                        <p:tav tm="0">
                                          <p:val>
                                            <p:strVal val="#ppt_y+.1"/>
                                          </p:val>
                                        </p:tav>
                                        <p:tav tm="100000">
                                          <p:val>
                                            <p:strVal val="#ppt_y"/>
                                          </p:val>
                                        </p:tav>
                                      </p:tavLst>
                                    </p:anim>
                                  </p:childTnLst>
                                </p:cTn>
                              </p:par>
                            </p:childTnLst>
                          </p:cTn>
                        </p:par>
                        <p:par>
                          <p:cTn id="32" fill="hold">
                            <p:stCondLst>
                              <p:cond delay="2000"/>
                            </p:stCondLst>
                            <p:childTnLst>
                              <p:par>
                                <p:cTn id="33" presetID="22" presetClass="entr" presetSubtype="8"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500"/>
                                        <p:tgtEl>
                                          <p:spTgt spid="18"/>
                                        </p:tgtEl>
                                      </p:cBhvr>
                                    </p:animEffect>
                                  </p:childTnLst>
                                </p:cTn>
                              </p:par>
                            </p:childTnLst>
                          </p:cTn>
                        </p:par>
                        <p:par>
                          <p:cTn id="36" fill="hold">
                            <p:stCondLst>
                              <p:cond delay="2500"/>
                            </p:stCondLst>
                            <p:childTnLst>
                              <p:par>
                                <p:cTn id="37" presetID="2" presetClass="entr" presetSubtype="2"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1+#ppt_w/2"/>
                                          </p:val>
                                        </p:tav>
                                        <p:tav tm="100000">
                                          <p:val>
                                            <p:strVal val="#ppt_x"/>
                                          </p:val>
                                        </p:tav>
                                      </p:tavLst>
                                    </p:anim>
                                    <p:anim calcmode="lin" valueType="num">
                                      <p:cBhvr additive="base">
                                        <p:cTn id="40" dur="500" fill="hold"/>
                                        <p:tgtEl>
                                          <p:spTgt spid="8"/>
                                        </p:tgtEl>
                                        <p:attrNameLst>
                                          <p:attrName>ppt_y</p:attrName>
                                        </p:attrNameLst>
                                      </p:cBhvr>
                                      <p:tavLst>
                                        <p:tav tm="0">
                                          <p:val>
                                            <p:strVal val="#ppt_y"/>
                                          </p:val>
                                        </p:tav>
                                        <p:tav tm="100000">
                                          <p:val>
                                            <p:strVal val="#ppt_y"/>
                                          </p:val>
                                        </p:tav>
                                      </p:tavLst>
                                    </p:anim>
                                  </p:childTnLst>
                                </p:cTn>
                              </p:par>
                            </p:childTnLst>
                          </p:cTn>
                        </p:par>
                        <p:par>
                          <p:cTn id="41" fill="hold">
                            <p:stCondLst>
                              <p:cond delay="3000"/>
                            </p:stCondLst>
                            <p:childTnLst>
                              <p:par>
                                <p:cTn id="42" presetID="22" presetClass="entr" presetSubtype="8" fill="hold"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wipe(left)">
                                      <p:cBhvr>
                                        <p:cTn id="44" dur="500"/>
                                        <p:tgtEl>
                                          <p:spTgt spid="19"/>
                                        </p:tgtEl>
                                      </p:cBhvr>
                                    </p:animEffect>
                                  </p:childTnLst>
                                </p:cTn>
                              </p:par>
                            </p:childTnLst>
                          </p:cTn>
                        </p:par>
                        <p:par>
                          <p:cTn id="45" fill="hold">
                            <p:stCondLst>
                              <p:cond delay="3500"/>
                            </p:stCondLst>
                            <p:childTnLst>
                              <p:par>
                                <p:cTn id="46" presetID="2" presetClass="entr" presetSubtype="2" fill="hold" nodeType="afterEffect">
                                  <p:stCondLst>
                                    <p:cond delay="0"/>
                                  </p:stCondLst>
                                  <p:childTnLst>
                                    <p:set>
                                      <p:cBhvr>
                                        <p:cTn id="47" dur="1" fill="hold">
                                          <p:stCondLst>
                                            <p:cond delay="0"/>
                                          </p:stCondLst>
                                        </p:cTn>
                                        <p:tgtEl>
                                          <p:spTgt spid="35"/>
                                        </p:tgtEl>
                                        <p:attrNameLst>
                                          <p:attrName>style.visibility</p:attrName>
                                        </p:attrNameLst>
                                      </p:cBhvr>
                                      <p:to>
                                        <p:strVal val="visible"/>
                                      </p:to>
                                    </p:set>
                                    <p:anim calcmode="lin" valueType="num">
                                      <p:cBhvr additive="base">
                                        <p:cTn id="48" dur="500" fill="hold"/>
                                        <p:tgtEl>
                                          <p:spTgt spid="35"/>
                                        </p:tgtEl>
                                        <p:attrNameLst>
                                          <p:attrName>ppt_x</p:attrName>
                                        </p:attrNameLst>
                                      </p:cBhvr>
                                      <p:tavLst>
                                        <p:tav tm="0">
                                          <p:val>
                                            <p:strVal val="1+#ppt_w/2"/>
                                          </p:val>
                                        </p:tav>
                                        <p:tav tm="100000">
                                          <p:val>
                                            <p:strVal val="#ppt_x"/>
                                          </p:val>
                                        </p:tav>
                                      </p:tavLst>
                                    </p:anim>
                                    <p:anim calcmode="lin" valueType="num">
                                      <p:cBhvr additive="base">
                                        <p:cTn id="49" dur="500" fill="hold"/>
                                        <p:tgtEl>
                                          <p:spTgt spid="35"/>
                                        </p:tgtEl>
                                        <p:attrNameLst>
                                          <p:attrName>ppt_y</p:attrName>
                                        </p:attrNameLst>
                                      </p:cBhvr>
                                      <p:tavLst>
                                        <p:tav tm="0">
                                          <p:val>
                                            <p:strVal val="#ppt_y"/>
                                          </p:val>
                                        </p:tav>
                                        <p:tav tm="100000">
                                          <p:val>
                                            <p:strVal val="#ppt_y"/>
                                          </p:val>
                                        </p:tav>
                                      </p:tavLst>
                                    </p:anim>
                                  </p:childTnLst>
                                </p:cTn>
                              </p:par>
                            </p:childTnLst>
                          </p:cTn>
                        </p:par>
                        <p:par>
                          <p:cTn id="50" fill="hold">
                            <p:stCondLst>
                              <p:cond delay="4000"/>
                            </p:stCondLst>
                            <p:childTnLst>
                              <p:par>
                                <p:cTn id="51" presetID="22" presetClass="entr" presetSubtype="8" fill="hold" nodeType="after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wipe(left)">
                                      <p:cBhvr>
                                        <p:cTn id="53" dur="500"/>
                                        <p:tgtEl>
                                          <p:spTgt spid="20"/>
                                        </p:tgtEl>
                                      </p:cBhvr>
                                    </p:animEffect>
                                  </p:childTnLst>
                                </p:cTn>
                              </p:par>
                            </p:childTnLst>
                          </p:cTn>
                        </p:par>
                        <p:par>
                          <p:cTn id="54" fill="hold">
                            <p:stCondLst>
                              <p:cond delay="4500"/>
                            </p:stCondLst>
                            <p:childTnLst>
                              <p:par>
                                <p:cTn id="55" presetID="2" presetClass="entr" presetSubtype="2" fill="hold" nodeType="afterEffect">
                                  <p:stCondLst>
                                    <p:cond delay="0"/>
                                  </p:stCondLst>
                                  <p:childTnLst>
                                    <p:set>
                                      <p:cBhvr>
                                        <p:cTn id="56" dur="1" fill="hold">
                                          <p:stCondLst>
                                            <p:cond delay="0"/>
                                          </p:stCondLst>
                                        </p:cTn>
                                        <p:tgtEl>
                                          <p:spTgt spid="42"/>
                                        </p:tgtEl>
                                        <p:attrNameLst>
                                          <p:attrName>style.visibility</p:attrName>
                                        </p:attrNameLst>
                                      </p:cBhvr>
                                      <p:to>
                                        <p:strVal val="visible"/>
                                      </p:to>
                                    </p:set>
                                    <p:anim calcmode="lin" valueType="num">
                                      <p:cBhvr additive="base">
                                        <p:cTn id="57" dur="500" fill="hold"/>
                                        <p:tgtEl>
                                          <p:spTgt spid="42"/>
                                        </p:tgtEl>
                                        <p:attrNameLst>
                                          <p:attrName>ppt_x</p:attrName>
                                        </p:attrNameLst>
                                      </p:cBhvr>
                                      <p:tavLst>
                                        <p:tav tm="0">
                                          <p:val>
                                            <p:strVal val="1+#ppt_w/2"/>
                                          </p:val>
                                        </p:tav>
                                        <p:tav tm="100000">
                                          <p:val>
                                            <p:strVal val="#ppt_x"/>
                                          </p:val>
                                        </p:tav>
                                      </p:tavLst>
                                    </p:anim>
                                    <p:anim calcmode="lin" valueType="num">
                                      <p:cBhvr additive="base">
                                        <p:cTn id="58"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11" grpId="0"/>
      <p:bldP spid="12"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title"/>
          </p:nvPr>
        </p:nvSpPr>
        <p:spPr>
          <a:xfrm>
            <a:off x="468313" y="333375"/>
            <a:ext cx="6858000" cy="550863"/>
          </a:xfrm>
        </p:spPr>
        <p:txBody>
          <a:bodyPr rtlCol="0"/>
          <a:lstStyle/>
          <a:p>
            <a:pPr eaLnBrk="1" fontAlgn="auto" hangingPunct="1">
              <a:spcAft>
                <a:spcPts val="0"/>
              </a:spcAft>
              <a:defRPr/>
            </a:pPr>
            <a:r>
              <a:rPr lang="en-US" altLang="zh-CHS" sz="2400" dirty="0" smtClean="0">
                <a:solidFill>
                  <a:schemeClr val="tx1"/>
                </a:solidFill>
                <a:latin typeface="Calibri" pitchFamily="34" charset="0"/>
                <a:ea typeface="+mn-ea"/>
                <a:cs typeface="Arial" pitchFamily="34" charset="0"/>
                <a:sym typeface="Calibri" pitchFamily="34" charset="0"/>
              </a:rPr>
              <a:t>Preliminary</a:t>
            </a:r>
            <a:endParaRPr lang="zh-CHS" altLang="en-US" sz="2400" dirty="0">
              <a:solidFill>
                <a:schemeClr val="tx1"/>
              </a:solidFill>
              <a:latin typeface="Calibri" pitchFamily="34" charset="0"/>
              <a:ea typeface="+mn-ea"/>
              <a:cs typeface="Arial" pitchFamily="34" charset="0"/>
              <a:sym typeface="Calibri" pitchFamily="34" charset="0"/>
            </a:endParaRPr>
          </a:p>
        </p:txBody>
      </p:sp>
      <p:sp>
        <p:nvSpPr>
          <p:cNvPr id="4" name="日期占位符 3"/>
          <p:cNvSpPr>
            <a:spLocks noGrp="1"/>
          </p:cNvSpPr>
          <p:nvPr>
            <p:ph type="dt" sz="half" idx="10"/>
          </p:nvPr>
        </p:nvSpPr>
        <p:spPr/>
        <p:txBody>
          <a:bodyPr/>
          <a:lstStyle/>
          <a:p>
            <a:pPr>
              <a:defRPr/>
            </a:pPr>
            <a:fld id="{FC580590-62A9-9F4A-8299-13D50F6AFEE4}" type="datetime1">
              <a:rPr lang="zh-CHS" altLang="en-US" smtClean="0"/>
              <a:t>15/5/6</a:t>
            </a:fld>
            <a:endParaRPr lang="en-US" altLang="zh-CHS"/>
          </a:p>
        </p:txBody>
      </p:sp>
      <p:sp>
        <p:nvSpPr>
          <p:cNvPr id="6" name="幻灯片编号占位符 5"/>
          <p:cNvSpPr>
            <a:spLocks noGrp="1"/>
          </p:cNvSpPr>
          <p:nvPr>
            <p:ph type="sldNum" sz="quarter" idx="12"/>
          </p:nvPr>
        </p:nvSpPr>
        <p:spPr/>
        <p:txBody>
          <a:bodyPr/>
          <a:lstStyle/>
          <a:p>
            <a:fld id="{C73A8C92-5225-624A-981C-988E0DFED375}" type="slidenum">
              <a:rPr lang="en-US" altLang="zh-CHS" smtClean="0"/>
              <a:pPr/>
              <a:t>29</a:t>
            </a:fld>
            <a:endParaRPr lang="en-US" altLang="zh-CHS"/>
          </a:p>
        </p:txBody>
      </p:sp>
      <p:cxnSp>
        <p:nvCxnSpPr>
          <p:cNvPr id="10" name="直接连接符 5"/>
          <p:cNvCxnSpPr/>
          <p:nvPr/>
        </p:nvCxnSpPr>
        <p:spPr>
          <a:xfrm>
            <a:off x="539750" y="908050"/>
            <a:ext cx="7993063" cy="0"/>
          </a:xfrm>
          <a:prstGeom prst="line">
            <a:avLst/>
          </a:prstGeom>
          <a:ln w="19050" cmpd="sng">
            <a:solidFill>
              <a:srgbClr val="0070C0"/>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559430" y="1213685"/>
            <a:ext cx="1511970" cy="369332"/>
          </a:xfrm>
          <a:prstGeom prst="rect">
            <a:avLst/>
          </a:prstGeom>
          <a:solidFill>
            <a:srgbClr val="996633"/>
          </a:solidFill>
          <a:ln>
            <a:solidFill>
              <a:srgbClr val="996633"/>
            </a:solidFill>
          </a:ln>
        </p:spPr>
        <p:txBody>
          <a:bodyPr wrap="square" rtlCol="0">
            <a:spAutoFit/>
          </a:bodyPr>
          <a:lstStyle/>
          <a:p>
            <a:pPr algn="ctr"/>
            <a:r>
              <a:rPr kumimoji="1" lang="en-US" altLang="zh-CHS" dirty="0" err="1" smtClean="0">
                <a:solidFill>
                  <a:schemeClr val="bg1"/>
                </a:solidFill>
              </a:rPr>
              <a:t>HBase</a:t>
            </a:r>
            <a:endParaRPr kumimoji="1" lang="zh-CHS" altLang="en-US" dirty="0">
              <a:solidFill>
                <a:schemeClr val="bg1"/>
              </a:solidFill>
            </a:endParaRPr>
          </a:p>
        </p:txBody>
      </p:sp>
      <p:grpSp>
        <p:nvGrpSpPr>
          <p:cNvPr id="3" name="组 2"/>
          <p:cNvGrpSpPr/>
          <p:nvPr/>
        </p:nvGrpSpPr>
        <p:grpSpPr>
          <a:xfrm>
            <a:off x="1228725" y="3284984"/>
            <a:ext cx="6799263" cy="2592288"/>
            <a:chOff x="1228725" y="3284984"/>
            <a:chExt cx="6799263" cy="2592288"/>
          </a:xfrm>
        </p:grpSpPr>
        <p:pic>
          <p:nvPicPr>
            <p:cNvPr id="11"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21338" y="3788916"/>
              <a:ext cx="2406650" cy="162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28725" y="3788916"/>
              <a:ext cx="1727200" cy="168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剪去同侧角的矩形 12"/>
            <p:cNvSpPr/>
            <p:nvPr/>
          </p:nvSpPr>
          <p:spPr>
            <a:xfrm>
              <a:off x="3532312" y="5661248"/>
              <a:ext cx="1944216" cy="216024"/>
            </a:xfrm>
            <a:prstGeom prst="snip2SameRect">
              <a:avLst>
                <a:gd name="adj1" fmla="val 50000"/>
                <a:gd name="adj2" fmla="val 0"/>
              </a:avLst>
            </a:prstGeom>
            <a:solidFill>
              <a:schemeClr val="bg2">
                <a:lumMod val="50000"/>
              </a:schemeClr>
            </a:soli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HS" altLang="en-US" sz="16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4" name="剪去同侧角的矩形 13"/>
            <p:cNvSpPr/>
            <p:nvPr/>
          </p:nvSpPr>
          <p:spPr>
            <a:xfrm>
              <a:off x="4338315" y="3284984"/>
              <a:ext cx="252028" cy="2376264"/>
            </a:xfrm>
            <a:prstGeom prst="snip2SameRect">
              <a:avLst/>
            </a:prstGeom>
            <a:solidFill>
              <a:schemeClr val="bg2">
                <a:lumMod val="50000"/>
              </a:schemeClr>
            </a:soli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HS" altLang="en-US" sz="16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5" name="剪去同侧角的矩形 14"/>
            <p:cNvSpPr/>
            <p:nvPr/>
          </p:nvSpPr>
          <p:spPr>
            <a:xfrm>
              <a:off x="1300064" y="3573016"/>
              <a:ext cx="6408712" cy="216024"/>
            </a:xfrm>
            <a:prstGeom prst="snip2SameRect">
              <a:avLst>
                <a:gd name="adj1" fmla="val 50000"/>
                <a:gd name="adj2" fmla="val 0"/>
              </a:avLst>
            </a:prstGeom>
            <a:solidFill>
              <a:schemeClr val="bg2">
                <a:lumMod val="50000"/>
              </a:schemeClr>
            </a:soli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HS" altLang="en-US" sz="1600" b="1" dirty="0">
                <a:solidFill>
                  <a:schemeClr val="accent1">
                    <a:lumMod val="50000"/>
                  </a:schemeClr>
                </a:solidFill>
                <a:latin typeface="微软雅黑" panose="020B0503020204020204" pitchFamily="34" charset="-122"/>
                <a:ea typeface="微软雅黑" panose="020B0503020204020204" pitchFamily="34" charset="-122"/>
              </a:endParaRPr>
            </a:p>
          </p:txBody>
        </p:sp>
      </p:grpSp>
      <p:sp>
        <p:nvSpPr>
          <p:cNvPr id="2" name="文本框 1"/>
          <p:cNvSpPr txBox="1"/>
          <p:nvPr/>
        </p:nvSpPr>
        <p:spPr>
          <a:xfrm>
            <a:off x="539552" y="1877923"/>
            <a:ext cx="8208912" cy="830997"/>
          </a:xfrm>
          <a:prstGeom prst="rect">
            <a:avLst/>
          </a:prstGeom>
          <a:noFill/>
        </p:spPr>
        <p:txBody>
          <a:bodyPr wrap="square" rtlCol="0">
            <a:spAutoFit/>
          </a:bodyPr>
          <a:lstStyle/>
          <a:p>
            <a:r>
              <a:rPr lang="en-US" altLang="zh-CHS" sz="1600" dirty="0" err="1"/>
              <a:t>HBase</a:t>
            </a:r>
            <a:r>
              <a:rPr lang="en-US" altLang="zh-CHS" sz="1600" dirty="0"/>
              <a:t> is an open-source implementation of </a:t>
            </a:r>
            <a:r>
              <a:rPr lang="en-US" altLang="zh-CHS" sz="1600" dirty="0" err="1" smtClean="0"/>
              <a:t>Bigtable</a:t>
            </a:r>
            <a:r>
              <a:rPr lang="en-US" altLang="zh-CHS" sz="1600" dirty="0" smtClean="0"/>
              <a:t>. A </a:t>
            </a:r>
            <a:r>
              <a:rPr lang="en-US" altLang="zh-CHS" sz="1600" dirty="0"/>
              <a:t>data row in </a:t>
            </a:r>
            <a:r>
              <a:rPr lang="en-US" altLang="zh-CHS" sz="1600" dirty="0" err="1"/>
              <a:t>HBase</a:t>
            </a:r>
            <a:r>
              <a:rPr lang="en-US" altLang="zh-CHS" sz="1600" dirty="0"/>
              <a:t> is composed of a sortable row key and an arbitrary number of columns, which are further grouped into column families. </a:t>
            </a:r>
            <a:r>
              <a:rPr lang="en-US" altLang="zh-CHS" sz="1600" dirty="0" smtClean="0"/>
              <a:t>A </a:t>
            </a:r>
            <a:r>
              <a:rPr lang="en-US" altLang="zh-CHS" sz="1600" dirty="0"/>
              <a:t>data cell can hold multiple versions of data which are distinguished by timestamp. </a:t>
            </a:r>
          </a:p>
        </p:txBody>
      </p:sp>
    </p:spTree>
    <p:extLst>
      <p:ext uri="{BB962C8B-B14F-4D97-AF65-F5344CB8AC3E}">
        <p14:creationId xmlns:p14="http://schemas.microsoft.com/office/powerpoint/2010/main" val="427355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37"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anim calcmode="lin" valueType="num">
                                      <p:cBhvr>
                                        <p:cTn id="12" dur="500" fill="hold"/>
                                        <p:tgtEl>
                                          <p:spTgt spid="3"/>
                                        </p:tgtEl>
                                        <p:attrNameLst>
                                          <p:attrName>ppt_x</p:attrName>
                                        </p:attrNameLst>
                                      </p:cBhvr>
                                      <p:tavLst>
                                        <p:tav tm="0">
                                          <p:val>
                                            <p:strVal val="#ppt_x"/>
                                          </p:val>
                                        </p:tav>
                                        <p:tav tm="100000">
                                          <p:val>
                                            <p:strVal val="#ppt_x"/>
                                          </p:val>
                                        </p:tav>
                                      </p:tavLst>
                                    </p:anim>
                                    <p:anim calcmode="lin" valueType="num">
                                      <p:cBhvr>
                                        <p:cTn id="13" dur="450" decel="100000" fill="hold"/>
                                        <p:tgtEl>
                                          <p:spTgt spid="3"/>
                                        </p:tgtEl>
                                        <p:attrNameLst>
                                          <p:attrName>ppt_y</p:attrName>
                                        </p:attrNameLst>
                                      </p:cBhvr>
                                      <p:tavLst>
                                        <p:tav tm="0">
                                          <p:val>
                                            <p:strVal val="#ppt_y+1"/>
                                          </p:val>
                                        </p:tav>
                                        <p:tav tm="100000">
                                          <p:val>
                                            <p:strVal val="#ppt_y-.03"/>
                                          </p:val>
                                        </p:tav>
                                      </p:tavLst>
                                    </p:anim>
                                    <p:anim calcmode="lin" valueType="num">
                                      <p:cBhvr>
                                        <p:cTn id="14" dur="50" accel="100000" fill="hold">
                                          <p:stCondLst>
                                            <p:cond delay="45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A0629AB1-96AF-BC45-9D74-1732CDD7A9D3}" type="datetime1">
              <a:rPr lang="zh-CHS" altLang="en-US" smtClean="0"/>
              <a:t>15/5/6</a:t>
            </a:fld>
            <a:endParaRPr lang="en-US" altLang="zh-CHS"/>
          </a:p>
        </p:txBody>
      </p:sp>
      <p:sp>
        <p:nvSpPr>
          <p:cNvPr id="5" name="幻灯片编号占位符 4"/>
          <p:cNvSpPr>
            <a:spLocks noGrp="1"/>
          </p:cNvSpPr>
          <p:nvPr>
            <p:ph type="sldNum" sz="quarter" idx="12"/>
          </p:nvPr>
        </p:nvSpPr>
        <p:spPr/>
        <p:txBody>
          <a:bodyPr/>
          <a:lstStyle/>
          <a:p>
            <a:fld id="{C73A8C92-5225-624A-981C-988E0DFED375}" type="slidenum">
              <a:rPr lang="en-US" altLang="zh-CHS" smtClean="0"/>
              <a:pPr/>
              <a:t>3</a:t>
            </a:fld>
            <a:endParaRPr lang="en-US" altLang="zh-CHS"/>
          </a:p>
        </p:txBody>
      </p:sp>
      <p:sp>
        <p:nvSpPr>
          <p:cNvPr id="6" name="标题 1"/>
          <p:cNvSpPr txBox="1">
            <a:spLocks/>
          </p:cNvSpPr>
          <p:nvPr/>
        </p:nvSpPr>
        <p:spPr>
          <a:xfrm>
            <a:off x="468313" y="333375"/>
            <a:ext cx="6858000" cy="550863"/>
          </a:xfrm>
          <a:prstGeom prst="rect">
            <a:avLst/>
          </a:prstGeom>
        </p:spPr>
        <p:txBody>
          <a:bodyPr vert="horz" wrap="square" lIns="91440" tIns="45720" rIns="91440" bIns="45720" numCol="1" rtlCol="0" anchor="b" anchorCtr="0" compatLnSpc="1">
            <a:prstTxWarp prst="textNoShape">
              <a:avLst/>
            </a:prstTxWarp>
            <a:normAutofit/>
          </a:bodyPr>
          <a:lstStyle>
            <a:lvl1pPr algn="l" rtl="0" eaLnBrk="0" fontAlgn="base" hangingPunct="0">
              <a:lnSpc>
                <a:spcPct val="85000"/>
              </a:lnSpc>
              <a:spcBef>
                <a:spcPct val="0"/>
              </a:spcBef>
              <a:spcAft>
                <a:spcPct val="0"/>
              </a:spcAft>
              <a:defRPr sz="8000" kern="1200" spc="-50" baseline="0">
                <a:solidFill>
                  <a:schemeClr val="tx1">
                    <a:lumMod val="85000"/>
                    <a:lumOff val="15000"/>
                  </a:schemeClr>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itchFamily="34" charset="0"/>
              </a:defRPr>
            </a:lvl2pPr>
            <a:lvl3pPr algn="l" rtl="0" eaLnBrk="0" fontAlgn="base" hangingPunct="0">
              <a:lnSpc>
                <a:spcPct val="85000"/>
              </a:lnSpc>
              <a:spcBef>
                <a:spcPct val="0"/>
              </a:spcBef>
              <a:spcAft>
                <a:spcPct val="0"/>
              </a:spcAft>
              <a:defRPr sz="4800">
                <a:solidFill>
                  <a:srgbClr val="404040"/>
                </a:solidFill>
                <a:latin typeface="Calibri Light" pitchFamily="34" charset="0"/>
              </a:defRPr>
            </a:lvl3pPr>
            <a:lvl4pPr algn="l" rtl="0" eaLnBrk="0" fontAlgn="base" hangingPunct="0">
              <a:lnSpc>
                <a:spcPct val="85000"/>
              </a:lnSpc>
              <a:spcBef>
                <a:spcPct val="0"/>
              </a:spcBef>
              <a:spcAft>
                <a:spcPct val="0"/>
              </a:spcAft>
              <a:defRPr sz="4800">
                <a:solidFill>
                  <a:srgbClr val="404040"/>
                </a:solidFill>
                <a:latin typeface="Calibri Light" pitchFamily="34" charset="0"/>
              </a:defRPr>
            </a:lvl4pPr>
            <a:lvl5pPr algn="l" rtl="0" eaLnBrk="0" fontAlgn="base" hangingPunct="0">
              <a:lnSpc>
                <a:spcPct val="85000"/>
              </a:lnSpc>
              <a:spcBef>
                <a:spcPct val="0"/>
              </a:spcBef>
              <a:spcAft>
                <a:spcPct val="0"/>
              </a:spcAft>
              <a:defRPr sz="4800">
                <a:solidFill>
                  <a:srgbClr val="404040"/>
                </a:solidFill>
                <a:latin typeface="Calibri Light" pitchFamily="34" charset="0"/>
              </a:defRPr>
            </a:lvl5pPr>
            <a:lvl6pPr marL="457200" algn="l" rtl="0" fontAlgn="base">
              <a:lnSpc>
                <a:spcPct val="85000"/>
              </a:lnSpc>
              <a:spcBef>
                <a:spcPct val="0"/>
              </a:spcBef>
              <a:spcAft>
                <a:spcPct val="0"/>
              </a:spcAft>
              <a:defRPr sz="4800">
                <a:solidFill>
                  <a:srgbClr val="404040"/>
                </a:solidFill>
                <a:latin typeface="Calibri Light" pitchFamily="34" charset="0"/>
              </a:defRPr>
            </a:lvl6pPr>
            <a:lvl7pPr marL="914400" algn="l" rtl="0" fontAlgn="base">
              <a:lnSpc>
                <a:spcPct val="85000"/>
              </a:lnSpc>
              <a:spcBef>
                <a:spcPct val="0"/>
              </a:spcBef>
              <a:spcAft>
                <a:spcPct val="0"/>
              </a:spcAft>
              <a:defRPr sz="4800">
                <a:solidFill>
                  <a:srgbClr val="404040"/>
                </a:solidFill>
                <a:latin typeface="Calibri Light" pitchFamily="34" charset="0"/>
              </a:defRPr>
            </a:lvl7pPr>
            <a:lvl8pPr marL="1371600" algn="l" rtl="0" fontAlgn="base">
              <a:lnSpc>
                <a:spcPct val="85000"/>
              </a:lnSpc>
              <a:spcBef>
                <a:spcPct val="0"/>
              </a:spcBef>
              <a:spcAft>
                <a:spcPct val="0"/>
              </a:spcAft>
              <a:defRPr sz="4800">
                <a:solidFill>
                  <a:srgbClr val="404040"/>
                </a:solidFill>
                <a:latin typeface="Calibri Light" pitchFamily="34" charset="0"/>
              </a:defRPr>
            </a:lvl8pPr>
            <a:lvl9pPr marL="1828800" algn="l" rtl="0" fontAlgn="base">
              <a:lnSpc>
                <a:spcPct val="85000"/>
              </a:lnSpc>
              <a:spcBef>
                <a:spcPct val="0"/>
              </a:spcBef>
              <a:spcAft>
                <a:spcPct val="0"/>
              </a:spcAft>
              <a:defRPr sz="4800">
                <a:solidFill>
                  <a:srgbClr val="404040"/>
                </a:solidFill>
                <a:latin typeface="Calibri Light" pitchFamily="34" charset="0"/>
              </a:defRPr>
            </a:lvl9pPr>
          </a:lstStyle>
          <a:p>
            <a:pPr eaLnBrk="1" fontAlgn="auto" hangingPunct="1">
              <a:spcAft>
                <a:spcPts val="0"/>
              </a:spcAft>
              <a:defRPr/>
            </a:pPr>
            <a:r>
              <a:rPr lang="en-US" altLang="zh-CHS" sz="2400" dirty="0" smtClean="0">
                <a:solidFill>
                  <a:schemeClr val="tx1"/>
                </a:solidFill>
                <a:latin typeface="Calibri" pitchFamily="34" charset="0"/>
                <a:ea typeface="+mn-ea"/>
                <a:cs typeface="Arial" pitchFamily="34" charset="0"/>
                <a:sym typeface="Calibri" pitchFamily="34" charset="0"/>
              </a:rPr>
              <a:t>Four papers</a:t>
            </a:r>
            <a:endParaRPr lang="zh-CHS" altLang="en-US" sz="2400" dirty="0">
              <a:solidFill>
                <a:schemeClr val="tx1"/>
              </a:solidFill>
              <a:latin typeface="Calibri" pitchFamily="34" charset="0"/>
              <a:ea typeface="+mn-ea"/>
              <a:cs typeface="Arial" pitchFamily="34" charset="0"/>
              <a:sym typeface="Calibri" pitchFamily="34" charset="0"/>
            </a:endParaRPr>
          </a:p>
        </p:txBody>
      </p:sp>
      <p:cxnSp>
        <p:nvCxnSpPr>
          <p:cNvPr id="7" name="直接连接符 5"/>
          <p:cNvCxnSpPr/>
          <p:nvPr/>
        </p:nvCxnSpPr>
        <p:spPr>
          <a:xfrm>
            <a:off x="539750" y="908050"/>
            <a:ext cx="7993063" cy="0"/>
          </a:xfrm>
          <a:prstGeom prst="line">
            <a:avLst/>
          </a:prstGeom>
          <a:ln w="19050" cmpd="sng">
            <a:solidFill>
              <a:srgbClr val="0070C0"/>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354124" y="1445559"/>
            <a:ext cx="6458236" cy="400110"/>
          </a:xfrm>
          <a:prstGeom prst="rect">
            <a:avLst/>
          </a:prstGeom>
          <a:noFill/>
        </p:spPr>
        <p:txBody>
          <a:bodyPr wrap="square" rtlCol="0">
            <a:spAutoFit/>
          </a:bodyPr>
          <a:lstStyle/>
          <a:p>
            <a:r>
              <a:rPr lang="en-US" altLang="zh-CHS" sz="2000" dirty="0">
                <a:cs typeface="Arial" pitchFamily="34" charset="0"/>
              </a:rPr>
              <a:t>A Distributed Storage Model for </a:t>
            </a:r>
            <a:r>
              <a:rPr lang="en-US" altLang="zh-CHS" sz="2000" dirty="0" smtClean="0">
                <a:cs typeface="Arial" pitchFamily="34" charset="0"/>
              </a:rPr>
              <a:t>EHR Based </a:t>
            </a:r>
            <a:r>
              <a:rPr lang="en-US" altLang="zh-CHS" sz="2000" dirty="0">
                <a:cs typeface="Arial" pitchFamily="34" charset="0"/>
              </a:rPr>
              <a:t>on </a:t>
            </a:r>
            <a:r>
              <a:rPr lang="en-US" altLang="zh-CHS" sz="2000" dirty="0" err="1">
                <a:cs typeface="Arial" pitchFamily="34" charset="0"/>
              </a:rPr>
              <a:t>HBase</a:t>
            </a:r>
            <a:endParaRPr lang="zh-CHS" altLang="en-US" sz="2000" dirty="0"/>
          </a:p>
        </p:txBody>
      </p:sp>
      <p:sp>
        <p:nvSpPr>
          <p:cNvPr id="9" name="文本框 8"/>
          <p:cNvSpPr txBox="1"/>
          <p:nvPr/>
        </p:nvSpPr>
        <p:spPr>
          <a:xfrm>
            <a:off x="1385485" y="2107408"/>
            <a:ext cx="5940828" cy="400110"/>
          </a:xfrm>
          <a:prstGeom prst="rect">
            <a:avLst/>
          </a:prstGeom>
          <a:noFill/>
        </p:spPr>
        <p:txBody>
          <a:bodyPr wrap="square" rtlCol="0">
            <a:spAutoFit/>
          </a:bodyPr>
          <a:lstStyle/>
          <a:p>
            <a:r>
              <a:rPr lang="en-US" altLang="zh-CHS" sz="2000" dirty="0">
                <a:cs typeface="Arial" pitchFamily="34" charset="0"/>
              </a:rPr>
              <a:t>Scalable RDF Store Based on </a:t>
            </a:r>
            <a:r>
              <a:rPr lang="en-US" altLang="zh-CHS" sz="2000" dirty="0" err="1">
                <a:cs typeface="Arial" pitchFamily="34" charset="0"/>
              </a:rPr>
              <a:t>HBase</a:t>
            </a:r>
            <a:r>
              <a:rPr lang="en-US" altLang="zh-CHS" sz="2000" dirty="0">
                <a:cs typeface="Arial" pitchFamily="34" charset="0"/>
              </a:rPr>
              <a:t> and </a:t>
            </a:r>
            <a:r>
              <a:rPr lang="en-US" altLang="zh-CHS" sz="2000" dirty="0" err="1">
                <a:cs typeface="Arial" pitchFamily="34" charset="0"/>
              </a:rPr>
              <a:t>MapReduce</a:t>
            </a:r>
            <a:endParaRPr lang="zh-CHS" altLang="en-US" sz="2000" dirty="0"/>
          </a:p>
        </p:txBody>
      </p:sp>
      <p:sp>
        <p:nvSpPr>
          <p:cNvPr id="10" name="文本框 9"/>
          <p:cNvSpPr txBox="1"/>
          <p:nvPr/>
        </p:nvSpPr>
        <p:spPr>
          <a:xfrm>
            <a:off x="1410128" y="2851480"/>
            <a:ext cx="6546247" cy="400110"/>
          </a:xfrm>
          <a:prstGeom prst="rect">
            <a:avLst/>
          </a:prstGeom>
          <a:noFill/>
        </p:spPr>
        <p:txBody>
          <a:bodyPr wrap="square" rtlCol="0">
            <a:spAutoFit/>
          </a:bodyPr>
          <a:lstStyle/>
          <a:p>
            <a:r>
              <a:rPr lang="zh-CHS" altLang="zh-CHS" sz="2000" dirty="0">
                <a:sym typeface="Arial" charset="0"/>
              </a:rPr>
              <a:t>Experimenting Lucene Index on </a:t>
            </a:r>
            <a:r>
              <a:rPr lang="zh-CHS" altLang="zh-CHS" sz="2000" dirty="0" smtClean="0">
                <a:sym typeface="Arial" charset="0"/>
              </a:rPr>
              <a:t>H</a:t>
            </a:r>
            <a:r>
              <a:rPr lang="en-US" altLang="zh-CHS" sz="2000" dirty="0" smtClean="0">
                <a:sym typeface="Arial" charset="0"/>
              </a:rPr>
              <a:t>b</a:t>
            </a:r>
            <a:r>
              <a:rPr lang="zh-CHS" altLang="zh-CHS" sz="2000" dirty="0" smtClean="0">
                <a:sym typeface="Arial" charset="0"/>
              </a:rPr>
              <a:t>ase in </a:t>
            </a:r>
            <a:r>
              <a:rPr lang="zh-CHS" altLang="zh-CHS" sz="2000" dirty="0">
                <a:sym typeface="Arial" charset="0"/>
              </a:rPr>
              <a:t>an HPC Environment</a:t>
            </a:r>
            <a:endParaRPr lang="zh-CHS" altLang="en-US" sz="2000" dirty="0"/>
          </a:p>
        </p:txBody>
      </p:sp>
      <p:sp>
        <p:nvSpPr>
          <p:cNvPr id="12" name="右箭头 11"/>
          <p:cNvSpPr/>
          <p:nvPr/>
        </p:nvSpPr>
        <p:spPr>
          <a:xfrm>
            <a:off x="755721" y="1536088"/>
            <a:ext cx="434342" cy="18513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HS" altLang="en-US"/>
          </a:p>
        </p:txBody>
      </p:sp>
      <p:sp>
        <p:nvSpPr>
          <p:cNvPr id="13" name="右箭头 12"/>
          <p:cNvSpPr/>
          <p:nvPr/>
        </p:nvSpPr>
        <p:spPr>
          <a:xfrm>
            <a:off x="758655" y="2199474"/>
            <a:ext cx="434342" cy="18513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HS" altLang="en-US"/>
          </a:p>
        </p:txBody>
      </p:sp>
      <p:sp>
        <p:nvSpPr>
          <p:cNvPr id="14" name="右箭头 13"/>
          <p:cNvSpPr/>
          <p:nvPr/>
        </p:nvSpPr>
        <p:spPr>
          <a:xfrm>
            <a:off x="769853" y="2950266"/>
            <a:ext cx="434342" cy="18513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HS" altLang="en-US"/>
          </a:p>
        </p:txBody>
      </p:sp>
      <p:sp>
        <p:nvSpPr>
          <p:cNvPr id="15" name="右箭头 14"/>
          <p:cNvSpPr/>
          <p:nvPr/>
        </p:nvSpPr>
        <p:spPr>
          <a:xfrm>
            <a:off x="772784" y="3680882"/>
            <a:ext cx="434342" cy="18513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HS" altLang="en-US"/>
          </a:p>
        </p:txBody>
      </p:sp>
      <p:sp>
        <p:nvSpPr>
          <p:cNvPr id="16" name="文本框 15"/>
          <p:cNvSpPr txBox="1"/>
          <p:nvPr/>
        </p:nvSpPr>
        <p:spPr>
          <a:xfrm>
            <a:off x="1423370" y="3575380"/>
            <a:ext cx="7469109" cy="400110"/>
          </a:xfrm>
          <a:prstGeom prst="rect">
            <a:avLst/>
          </a:prstGeom>
          <a:noFill/>
        </p:spPr>
        <p:txBody>
          <a:bodyPr wrap="square" rtlCol="0">
            <a:spAutoFit/>
          </a:bodyPr>
          <a:lstStyle/>
          <a:p>
            <a:r>
              <a:rPr lang="en-US" altLang="zh-CHS" sz="2000" dirty="0"/>
              <a:t>A Performance evaluation for Open Source </a:t>
            </a:r>
            <a:r>
              <a:rPr lang="en-US" altLang="zh-CHS" sz="2000" dirty="0" err="1"/>
              <a:t>BigTable</a:t>
            </a:r>
            <a:r>
              <a:rPr lang="en-US" altLang="zh-CHS" sz="2000" dirty="0"/>
              <a:t> Implementations</a:t>
            </a:r>
          </a:p>
        </p:txBody>
      </p:sp>
    </p:spTree>
    <p:extLst>
      <p:ext uri="{BB962C8B-B14F-4D97-AF65-F5344CB8AC3E}">
        <p14:creationId xmlns:p14="http://schemas.microsoft.com/office/powerpoint/2010/main" val="1434322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500" fill="hold"/>
                                        <p:tgtEl>
                                          <p:spTgt spid="1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title"/>
          </p:nvPr>
        </p:nvSpPr>
        <p:spPr>
          <a:xfrm>
            <a:off x="468313" y="333375"/>
            <a:ext cx="6858000" cy="550863"/>
          </a:xfrm>
        </p:spPr>
        <p:txBody>
          <a:bodyPr rtlCol="0"/>
          <a:lstStyle/>
          <a:p>
            <a:pPr eaLnBrk="1" fontAlgn="auto" hangingPunct="1">
              <a:spcAft>
                <a:spcPts val="0"/>
              </a:spcAft>
              <a:defRPr/>
            </a:pPr>
            <a:r>
              <a:rPr lang="en-US" altLang="zh-CHS" sz="2400" dirty="0" smtClean="0">
                <a:solidFill>
                  <a:schemeClr val="tx1"/>
                </a:solidFill>
                <a:latin typeface="Calibri" pitchFamily="34" charset="0"/>
                <a:ea typeface="+mn-ea"/>
                <a:cs typeface="Arial" pitchFamily="34" charset="0"/>
                <a:sym typeface="Calibri" pitchFamily="34" charset="0"/>
              </a:rPr>
              <a:t>Preliminary</a:t>
            </a:r>
            <a:endParaRPr lang="zh-CHS" altLang="en-US" sz="2400" dirty="0">
              <a:solidFill>
                <a:schemeClr val="tx1"/>
              </a:solidFill>
              <a:latin typeface="Calibri" pitchFamily="34" charset="0"/>
              <a:ea typeface="+mn-ea"/>
              <a:cs typeface="Arial" pitchFamily="34" charset="0"/>
              <a:sym typeface="Calibri" pitchFamily="34" charset="0"/>
            </a:endParaRPr>
          </a:p>
        </p:txBody>
      </p:sp>
      <p:sp>
        <p:nvSpPr>
          <p:cNvPr id="4" name="日期占位符 3"/>
          <p:cNvSpPr>
            <a:spLocks noGrp="1"/>
          </p:cNvSpPr>
          <p:nvPr>
            <p:ph type="dt" sz="half" idx="10"/>
          </p:nvPr>
        </p:nvSpPr>
        <p:spPr/>
        <p:txBody>
          <a:bodyPr/>
          <a:lstStyle/>
          <a:p>
            <a:pPr>
              <a:defRPr/>
            </a:pPr>
            <a:fld id="{E5C5643A-D65C-EB48-9655-690C719308C4}" type="datetime1">
              <a:rPr lang="zh-CHS" altLang="en-US" smtClean="0"/>
              <a:t>15/5/6</a:t>
            </a:fld>
            <a:endParaRPr lang="en-US" altLang="zh-CHS"/>
          </a:p>
        </p:txBody>
      </p:sp>
      <p:sp>
        <p:nvSpPr>
          <p:cNvPr id="6" name="幻灯片编号占位符 5"/>
          <p:cNvSpPr>
            <a:spLocks noGrp="1"/>
          </p:cNvSpPr>
          <p:nvPr>
            <p:ph type="sldNum" sz="quarter" idx="12"/>
          </p:nvPr>
        </p:nvSpPr>
        <p:spPr/>
        <p:txBody>
          <a:bodyPr/>
          <a:lstStyle/>
          <a:p>
            <a:fld id="{C73A8C92-5225-624A-981C-988E0DFED375}" type="slidenum">
              <a:rPr lang="en-US" altLang="zh-CHS" smtClean="0"/>
              <a:pPr/>
              <a:t>30</a:t>
            </a:fld>
            <a:endParaRPr lang="en-US" altLang="zh-CHS"/>
          </a:p>
        </p:txBody>
      </p:sp>
      <p:cxnSp>
        <p:nvCxnSpPr>
          <p:cNvPr id="10" name="直接连接符 5"/>
          <p:cNvCxnSpPr/>
          <p:nvPr/>
        </p:nvCxnSpPr>
        <p:spPr>
          <a:xfrm>
            <a:off x="539750" y="908050"/>
            <a:ext cx="7993063" cy="0"/>
          </a:xfrm>
          <a:prstGeom prst="line">
            <a:avLst/>
          </a:prstGeom>
          <a:ln w="19050" cmpd="sng">
            <a:solidFill>
              <a:srgbClr val="0070C0"/>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559430" y="1213685"/>
            <a:ext cx="1511970" cy="369332"/>
          </a:xfrm>
          <a:prstGeom prst="rect">
            <a:avLst/>
          </a:prstGeom>
          <a:solidFill>
            <a:srgbClr val="996633"/>
          </a:solidFill>
          <a:ln>
            <a:solidFill>
              <a:srgbClr val="996633"/>
            </a:solidFill>
          </a:ln>
        </p:spPr>
        <p:txBody>
          <a:bodyPr wrap="square" rtlCol="0">
            <a:spAutoFit/>
          </a:bodyPr>
          <a:lstStyle/>
          <a:p>
            <a:pPr algn="ctr"/>
            <a:r>
              <a:rPr kumimoji="1" lang="en-US" altLang="zh-CHS" dirty="0" smtClean="0">
                <a:solidFill>
                  <a:schemeClr val="bg1"/>
                </a:solidFill>
              </a:rPr>
              <a:t>SPARQL</a:t>
            </a:r>
            <a:endParaRPr kumimoji="1" lang="zh-CHS" altLang="en-US" dirty="0">
              <a:solidFill>
                <a:schemeClr val="bg1"/>
              </a:solidFill>
            </a:endParaRPr>
          </a:p>
        </p:txBody>
      </p:sp>
      <p:sp>
        <p:nvSpPr>
          <p:cNvPr id="2" name="文本框 1"/>
          <p:cNvSpPr txBox="1"/>
          <p:nvPr/>
        </p:nvSpPr>
        <p:spPr>
          <a:xfrm>
            <a:off x="467544" y="1700808"/>
            <a:ext cx="8208912" cy="338554"/>
          </a:xfrm>
          <a:prstGeom prst="rect">
            <a:avLst/>
          </a:prstGeom>
          <a:noFill/>
        </p:spPr>
        <p:txBody>
          <a:bodyPr wrap="square" rtlCol="0">
            <a:spAutoFit/>
          </a:bodyPr>
          <a:lstStyle/>
          <a:p>
            <a:r>
              <a:rPr lang="en-US" altLang="zh-CHS" sz="1600" dirty="0"/>
              <a:t>SPARQL is the standard query language for RDF, which is based on graph pattern matching .</a:t>
            </a:r>
          </a:p>
        </p:txBody>
      </p:sp>
      <p:pic>
        <p:nvPicPr>
          <p:cNvPr id="3" name="图片 2"/>
          <p:cNvPicPr>
            <a:picLocks noChangeAspect="1"/>
          </p:cNvPicPr>
          <p:nvPr/>
        </p:nvPicPr>
        <p:blipFill rotWithShape="1">
          <a:blip r:embed="rId3"/>
          <a:srcRect r="2589"/>
          <a:stretch/>
        </p:blipFill>
        <p:spPr>
          <a:xfrm>
            <a:off x="2746588" y="2562154"/>
            <a:ext cx="4668593" cy="1728000"/>
          </a:xfrm>
          <a:prstGeom prst="rect">
            <a:avLst/>
          </a:prstGeom>
          <a:ln>
            <a:noFill/>
          </a:ln>
          <a:effectLst>
            <a:outerShdw blurRad="50800" dist="38100" dir="2700000" algn="tl" rotWithShape="0">
              <a:prstClr val="black">
                <a:alpha val="40000"/>
              </a:prstClr>
            </a:outerShdw>
          </a:effectLst>
        </p:spPr>
      </p:pic>
      <p:pic>
        <p:nvPicPr>
          <p:cNvPr id="5" name="图片 4"/>
          <p:cNvPicPr>
            <a:picLocks noChangeAspect="1"/>
          </p:cNvPicPr>
          <p:nvPr/>
        </p:nvPicPr>
        <p:blipFill>
          <a:blip r:embed="rId4"/>
          <a:stretch>
            <a:fillRect/>
          </a:stretch>
        </p:blipFill>
        <p:spPr>
          <a:xfrm>
            <a:off x="2759251" y="4819104"/>
            <a:ext cx="4655930" cy="1346200"/>
          </a:xfrm>
          <a:prstGeom prst="rect">
            <a:avLst/>
          </a:prstGeom>
          <a:ln>
            <a:noFill/>
          </a:ln>
          <a:effectLst>
            <a:outerShdw blurRad="50800" dist="38100" dir="2700000" algn="tl" rotWithShape="0">
              <a:prstClr val="black">
                <a:alpha val="40000"/>
              </a:prstClr>
            </a:outerShdw>
          </a:effectLst>
        </p:spPr>
      </p:pic>
      <p:sp>
        <p:nvSpPr>
          <p:cNvPr id="33" name="文本框 32"/>
          <p:cNvSpPr txBox="1"/>
          <p:nvPr/>
        </p:nvSpPr>
        <p:spPr>
          <a:xfrm>
            <a:off x="1050938" y="2139020"/>
            <a:ext cx="1602440" cy="338554"/>
          </a:xfrm>
          <a:prstGeom prst="rect">
            <a:avLst/>
          </a:prstGeom>
          <a:solidFill>
            <a:srgbClr val="996633"/>
          </a:solidFill>
          <a:ln>
            <a:solidFill>
              <a:srgbClr val="996633"/>
            </a:solidFill>
          </a:ln>
          <a:effectLst/>
        </p:spPr>
        <p:txBody>
          <a:bodyPr wrap="square" rtlCol="0">
            <a:spAutoFit/>
          </a:bodyPr>
          <a:lstStyle/>
          <a:p>
            <a:pPr algn="ctr"/>
            <a:r>
              <a:rPr kumimoji="1" lang="en-US" altLang="zh-CHS" sz="1600" dirty="0" smtClean="0">
                <a:solidFill>
                  <a:schemeClr val="bg1"/>
                </a:solidFill>
              </a:rPr>
              <a:t>An example</a:t>
            </a:r>
            <a:endParaRPr kumimoji="1" lang="zh-CHS" altLang="en-US" sz="1600" dirty="0">
              <a:solidFill>
                <a:schemeClr val="bg1"/>
              </a:solidFill>
            </a:endParaRPr>
          </a:p>
        </p:txBody>
      </p:sp>
      <p:sp>
        <p:nvSpPr>
          <p:cNvPr id="17" name="矩形 16"/>
          <p:cNvSpPr/>
          <p:nvPr/>
        </p:nvSpPr>
        <p:spPr>
          <a:xfrm>
            <a:off x="2687243" y="2139593"/>
            <a:ext cx="4727938" cy="352971"/>
          </a:xfrm>
          <a:prstGeom prst="rect">
            <a:avLst/>
          </a:prstGeom>
          <a:solidFill>
            <a:schemeClr val="bg2">
              <a:lumMod val="50000"/>
            </a:schemeClr>
          </a:solidFill>
          <a:ln w="12700">
            <a:gradFill>
              <a:gsLst>
                <a:gs pos="89000">
                  <a:schemeClr val="bg1">
                    <a:lumMod val="85000"/>
                  </a:schemeClr>
                </a:gs>
                <a:gs pos="0">
                  <a:schemeClr val="bg1"/>
                </a:gs>
              </a:gsLst>
              <a:lin ang="7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kumimoji="1" lang="en-US" altLang="zh-CHS" sz="1600" dirty="0" err="1">
                <a:solidFill>
                  <a:schemeClr val="bg1"/>
                </a:solidFill>
              </a:rPr>
              <a:t>blogger.rdf</a:t>
            </a:r>
            <a:endParaRPr kumimoji="1" lang="zh-CHS" altLang="en-US" sz="1600" dirty="0">
              <a:solidFill>
                <a:schemeClr val="bg1"/>
              </a:solidFill>
            </a:endParaRPr>
          </a:p>
        </p:txBody>
      </p:sp>
      <p:sp>
        <p:nvSpPr>
          <p:cNvPr id="18" name="文本框 17"/>
          <p:cNvSpPr txBox="1"/>
          <p:nvPr/>
        </p:nvSpPr>
        <p:spPr>
          <a:xfrm>
            <a:off x="1088077" y="4427820"/>
            <a:ext cx="1602440" cy="338554"/>
          </a:xfrm>
          <a:prstGeom prst="rect">
            <a:avLst/>
          </a:prstGeom>
          <a:solidFill>
            <a:srgbClr val="996633"/>
          </a:solidFill>
          <a:ln>
            <a:solidFill>
              <a:srgbClr val="996633"/>
            </a:solidFill>
          </a:ln>
          <a:effectLst/>
        </p:spPr>
        <p:txBody>
          <a:bodyPr wrap="square" rtlCol="0">
            <a:spAutoFit/>
          </a:bodyPr>
          <a:lstStyle/>
          <a:p>
            <a:pPr algn="ctr"/>
            <a:r>
              <a:rPr kumimoji="1" lang="en-US" altLang="zh-CHS" sz="1600" dirty="0" smtClean="0">
                <a:solidFill>
                  <a:schemeClr val="bg1"/>
                </a:solidFill>
              </a:rPr>
              <a:t>An example</a:t>
            </a:r>
            <a:endParaRPr kumimoji="1" lang="zh-CHS" altLang="en-US" sz="1600" dirty="0">
              <a:solidFill>
                <a:schemeClr val="bg1"/>
              </a:solidFill>
            </a:endParaRPr>
          </a:p>
        </p:txBody>
      </p:sp>
      <p:sp>
        <p:nvSpPr>
          <p:cNvPr id="19" name="矩形 18"/>
          <p:cNvSpPr/>
          <p:nvPr/>
        </p:nvSpPr>
        <p:spPr>
          <a:xfrm>
            <a:off x="2709392" y="4428392"/>
            <a:ext cx="4727938" cy="352800"/>
          </a:xfrm>
          <a:prstGeom prst="rect">
            <a:avLst/>
          </a:prstGeom>
          <a:solidFill>
            <a:schemeClr val="bg2">
              <a:lumMod val="50000"/>
            </a:schemeClr>
          </a:solidFill>
          <a:ln w="12700">
            <a:gradFill>
              <a:gsLst>
                <a:gs pos="89000">
                  <a:schemeClr val="bg1">
                    <a:lumMod val="85000"/>
                  </a:schemeClr>
                </a:gs>
                <a:gs pos="0">
                  <a:schemeClr val="bg1"/>
                </a:gs>
              </a:gsLst>
              <a:lin ang="7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kumimoji="1" lang="en-US" altLang="zh-CHS" sz="1400" dirty="0">
                <a:solidFill>
                  <a:schemeClr val="bg1"/>
                </a:solidFill>
              </a:rPr>
              <a:t>SPARQL Query</a:t>
            </a:r>
            <a:endParaRPr kumimoji="1" lang="zh-CHS" altLang="en-US" sz="1400" dirty="0">
              <a:solidFill>
                <a:schemeClr val="bg1"/>
              </a:solidFill>
            </a:endParaRPr>
          </a:p>
        </p:txBody>
      </p:sp>
    </p:spTree>
    <p:extLst>
      <p:ext uri="{BB962C8B-B14F-4D97-AF65-F5344CB8AC3E}">
        <p14:creationId xmlns:p14="http://schemas.microsoft.com/office/powerpoint/2010/main" val="199411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37" presetClass="entr" presetSubtype="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1000"/>
                                        <p:tgtEl>
                                          <p:spTgt spid="33"/>
                                        </p:tgtEl>
                                      </p:cBhvr>
                                    </p:animEffect>
                                    <p:anim calcmode="lin" valueType="num">
                                      <p:cBhvr>
                                        <p:cTn id="12" dur="1000" fill="hold"/>
                                        <p:tgtEl>
                                          <p:spTgt spid="33"/>
                                        </p:tgtEl>
                                        <p:attrNameLst>
                                          <p:attrName>ppt_x</p:attrName>
                                        </p:attrNameLst>
                                      </p:cBhvr>
                                      <p:tavLst>
                                        <p:tav tm="0">
                                          <p:val>
                                            <p:strVal val="#ppt_x"/>
                                          </p:val>
                                        </p:tav>
                                        <p:tav tm="100000">
                                          <p:val>
                                            <p:strVal val="#ppt_x"/>
                                          </p:val>
                                        </p:tav>
                                      </p:tavLst>
                                    </p:anim>
                                    <p:anim calcmode="lin" valueType="num">
                                      <p:cBhvr>
                                        <p:cTn id="13" dur="900" decel="100000" fill="hold"/>
                                        <p:tgtEl>
                                          <p:spTgt spid="33"/>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par>
                                <p:cTn id="15" presetID="37"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900" decel="100000" fill="hold"/>
                                        <p:tgtEl>
                                          <p:spTgt spid="17"/>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par>
                          <p:cTn id="21" fill="hold">
                            <p:stCondLst>
                              <p:cond delay="1500"/>
                            </p:stCondLst>
                            <p:childTnLst>
                              <p:par>
                                <p:cTn id="22" presetID="37" presetClass="entr" presetSubtype="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900" decel="100000" fill="hold"/>
                                        <p:tgtEl>
                                          <p:spTgt spid="3"/>
                                        </p:tgtEl>
                                        <p:attrNameLst>
                                          <p:attrName>ppt_y</p:attrName>
                                        </p:attrNameLst>
                                      </p:cBhvr>
                                      <p:tavLst>
                                        <p:tav tm="0">
                                          <p:val>
                                            <p:strVal val="#ppt_y+1"/>
                                          </p:val>
                                        </p:tav>
                                        <p:tav tm="100000">
                                          <p:val>
                                            <p:strVal val="#ppt_y-.03"/>
                                          </p:val>
                                        </p:tav>
                                      </p:tavLst>
                                    </p:anim>
                                    <p:anim calcmode="lin" valueType="num">
                                      <p:cBhvr>
                                        <p:cTn id="27"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par>
                          <p:cTn id="28" fill="hold">
                            <p:stCondLst>
                              <p:cond delay="2500"/>
                            </p:stCondLst>
                            <p:childTnLst>
                              <p:par>
                                <p:cTn id="29" presetID="37" presetClass="entr" presetSubtype="0"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anim calcmode="lin" valueType="num">
                                      <p:cBhvr>
                                        <p:cTn id="32" dur="1000" fill="hold"/>
                                        <p:tgtEl>
                                          <p:spTgt spid="18"/>
                                        </p:tgtEl>
                                        <p:attrNameLst>
                                          <p:attrName>ppt_x</p:attrName>
                                        </p:attrNameLst>
                                      </p:cBhvr>
                                      <p:tavLst>
                                        <p:tav tm="0">
                                          <p:val>
                                            <p:strVal val="#ppt_x"/>
                                          </p:val>
                                        </p:tav>
                                        <p:tav tm="100000">
                                          <p:val>
                                            <p:strVal val="#ppt_x"/>
                                          </p:val>
                                        </p:tav>
                                      </p:tavLst>
                                    </p:anim>
                                    <p:anim calcmode="lin" valueType="num">
                                      <p:cBhvr>
                                        <p:cTn id="33" dur="900" decel="100000" fill="hold"/>
                                        <p:tgtEl>
                                          <p:spTgt spid="18"/>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1000"/>
                                        <p:tgtEl>
                                          <p:spTgt spid="19"/>
                                        </p:tgtEl>
                                      </p:cBhvr>
                                    </p:animEffect>
                                    <p:anim calcmode="lin" valueType="num">
                                      <p:cBhvr>
                                        <p:cTn id="38" dur="1000" fill="hold"/>
                                        <p:tgtEl>
                                          <p:spTgt spid="19"/>
                                        </p:tgtEl>
                                        <p:attrNameLst>
                                          <p:attrName>ppt_x</p:attrName>
                                        </p:attrNameLst>
                                      </p:cBhvr>
                                      <p:tavLst>
                                        <p:tav tm="0">
                                          <p:val>
                                            <p:strVal val="#ppt_x"/>
                                          </p:val>
                                        </p:tav>
                                        <p:tav tm="100000">
                                          <p:val>
                                            <p:strVal val="#ppt_x"/>
                                          </p:val>
                                        </p:tav>
                                      </p:tavLst>
                                    </p:anim>
                                    <p:anim calcmode="lin" valueType="num">
                                      <p:cBhvr>
                                        <p:cTn id="39" dur="900" decel="100000" fill="hold"/>
                                        <p:tgtEl>
                                          <p:spTgt spid="19"/>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childTnLst>
                          </p:cTn>
                        </p:par>
                        <p:par>
                          <p:cTn id="41" fill="hold">
                            <p:stCondLst>
                              <p:cond delay="3500"/>
                            </p:stCondLst>
                            <p:childTnLst>
                              <p:par>
                                <p:cTn id="42" presetID="37" presetClass="entr" presetSubtype="0" fill="hold" nodeType="after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1000"/>
                                        <p:tgtEl>
                                          <p:spTgt spid="5"/>
                                        </p:tgtEl>
                                      </p:cBhvr>
                                    </p:animEffect>
                                    <p:anim calcmode="lin" valueType="num">
                                      <p:cBhvr>
                                        <p:cTn id="45" dur="1000" fill="hold"/>
                                        <p:tgtEl>
                                          <p:spTgt spid="5"/>
                                        </p:tgtEl>
                                        <p:attrNameLst>
                                          <p:attrName>ppt_x</p:attrName>
                                        </p:attrNameLst>
                                      </p:cBhvr>
                                      <p:tavLst>
                                        <p:tav tm="0">
                                          <p:val>
                                            <p:strVal val="#ppt_x"/>
                                          </p:val>
                                        </p:tav>
                                        <p:tav tm="100000">
                                          <p:val>
                                            <p:strVal val="#ppt_x"/>
                                          </p:val>
                                        </p:tav>
                                      </p:tavLst>
                                    </p:anim>
                                    <p:anim calcmode="lin" valueType="num">
                                      <p:cBhvr>
                                        <p:cTn id="46" dur="900" decel="100000" fill="hold"/>
                                        <p:tgtEl>
                                          <p:spTgt spid="5"/>
                                        </p:tgtEl>
                                        <p:attrNameLst>
                                          <p:attrName>ppt_y</p:attrName>
                                        </p:attrNameLst>
                                      </p:cBhvr>
                                      <p:tavLst>
                                        <p:tav tm="0">
                                          <p:val>
                                            <p:strVal val="#ppt_y+1"/>
                                          </p:val>
                                        </p:tav>
                                        <p:tav tm="100000">
                                          <p:val>
                                            <p:strVal val="#ppt_y-.03"/>
                                          </p:val>
                                        </p:tav>
                                      </p:tavLst>
                                    </p:anim>
                                    <p:anim calcmode="lin" valueType="num">
                                      <p:cBhvr>
                                        <p:cTn id="47"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3" grpId="0" animBg="1"/>
      <p:bldP spid="17" grpId="0" animBg="1"/>
      <p:bldP spid="18" grpId="0" animBg="1"/>
      <p:bldP spid="1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title"/>
          </p:nvPr>
        </p:nvSpPr>
        <p:spPr>
          <a:xfrm>
            <a:off x="468313" y="333375"/>
            <a:ext cx="6858000" cy="550863"/>
          </a:xfrm>
        </p:spPr>
        <p:txBody>
          <a:bodyPr rtlCol="0"/>
          <a:lstStyle/>
          <a:p>
            <a:pPr eaLnBrk="1" fontAlgn="auto" hangingPunct="1">
              <a:spcAft>
                <a:spcPts val="0"/>
              </a:spcAft>
              <a:defRPr/>
            </a:pPr>
            <a:r>
              <a:rPr lang="en-US" altLang="zh-CHS" sz="2400" dirty="0" smtClean="0">
                <a:solidFill>
                  <a:schemeClr val="tx1"/>
                </a:solidFill>
                <a:latin typeface="Calibri" pitchFamily="34" charset="0"/>
                <a:ea typeface="+mn-ea"/>
                <a:cs typeface="Arial" pitchFamily="34" charset="0"/>
                <a:sym typeface="Calibri" pitchFamily="34" charset="0"/>
              </a:rPr>
              <a:t>Preliminary</a:t>
            </a:r>
            <a:endParaRPr lang="zh-CHS" altLang="en-US" sz="2400" dirty="0">
              <a:solidFill>
                <a:schemeClr val="tx1"/>
              </a:solidFill>
              <a:latin typeface="Calibri" pitchFamily="34" charset="0"/>
              <a:ea typeface="+mn-ea"/>
              <a:cs typeface="Arial" pitchFamily="34" charset="0"/>
              <a:sym typeface="Calibri" pitchFamily="34" charset="0"/>
            </a:endParaRPr>
          </a:p>
        </p:txBody>
      </p:sp>
      <p:sp>
        <p:nvSpPr>
          <p:cNvPr id="4" name="日期占位符 3"/>
          <p:cNvSpPr>
            <a:spLocks noGrp="1"/>
          </p:cNvSpPr>
          <p:nvPr>
            <p:ph type="dt" sz="half" idx="10"/>
          </p:nvPr>
        </p:nvSpPr>
        <p:spPr/>
        <p:txBody>
          <a:bodyPr/>
          <a:lstStyle/>
          <a:p>
            <a:pPr>
              <a:defRPr/>
            </a:pPr>
            <a:fld id="{5DB369D6-D414-E847-AFD9-ADDFF7E0AA17}" type="datetime1">
              <a:rPr lang="zh-CHS" altLang="en-US" smtClean="0"/>
              <a:t>15/5/6</a:t>
            </a:fld>
            <a:endParaRPr lang="en-US" altLang="zh-CHS"/>
          </a:p>
        </p:txBody>
      </p:sp>
      <p:sp>
        <p:nvSpPr>
          <p:cNvPr id="6" name="幻灯片编号占位符 5"/>
          <p:cNvSpPr>
            <a:spLocks noGrp="1"/>
          </p:cNvSpPr>
          <p:nvPr>
            <p:ph type="sldNum" sz="quarter" idx="12"/>
          </p:nvPr>
        </p:nvSpPr>
        <p:spPr/>
        <p:txBody>
          <a:bodyPr/>
          <a:lstStyle/>
          <a:p>
            <a:fld id="{C73A8C92-5225-624A-981C-988E0DFED375}" type="slidenum">
              <a:rPr lang="en-US" altLang="zh-CHS" smtClean="0"/>
              <a:pPr/>
              <a:t>31</a:t>
            </a:fld>
            <a:endParaRPr lang="en-US" altLang="zh-CHS"/>
          </a:p>
        </p:txBody>
      </p:sp>
      <p:cxnSp>
        <p:nvCxnSpPr>
          <p:cNvPr id="10" name="直接连接符 5"/>
          <p:cNvCxnSpPr/>
          <p:nvPr/>
        </p:nvCxnSpPr>
        <p:spPr>
          <a:xfrm>
            <a:off x="539750" y="908050"/>
            <a:ext cx="7993063" cy="0"/>
          </a:xfrm>
          <a:prstGeom prst="line">
            <a:avLst/>
          </a:prstGeom>
          <a:ln w="19050" cmpd="sng">
            <a:solidFill>
              <a:srgbClr val="0070C0"/>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559430" y="1213685"/>
            <a:ext cx="1511970" cy="369332"/>
          </a:xfrm>
          <a:prstGeom prst="rect">
            <a:avLst/>
          </a:prstGeom>
          <a:solidFill>
            <a:srgbClr val="996633"/>
          </a:solidFill>
          <a:ln>
            <a:solidFill>
              <a:srgbClr val="996633"/>
            </a:solidFill>
          </a:ln>
        </p:spPr>
        <p:txBody>
          <a:bodyPr wrap="square" rtlCol="0">
            <a:spAutoFit/>
          </a:bodyPr>
          <a:lstStyle/>
          <a:p>
            <a:pPr algn="ctr"/>
            <a:r>
              <a:rPr kumimoji="1" lang="en-US" altLang="zh-CHS" dirty="0" err="1" smtClean="0">
                <a:solidFill>
                  <a:schemeClr val="bg1"/>
                </a:solidFill>
              </a:rPr>
              <a:t>MapReduce</a:t>
            </a:r>
            <a:endParaRPr kumimoji="1" lang="zh-CHS" altLang="en-US" dirty="0">
              <a:solidFill>
                <a:schemeClr val="bg1"/>
              </a:solidFill>
            </a:endParaRPr>
          </a:p>
        </p:txBody>
      </p:sp>
      <p:sp>
        <p:nvSpPr>
          <p:cNvPr id="8" name="文本框 7"/>
          <p:cNvSpPr txBox="1"/>
          <p:nvPr/>
        </p:nvSpPr>
        <p:spPr>
          <a:xfrm>
            <a:off x="467544" y="1697866"/>
            <a:ext cx="8280920" cy="1077218"/>
          </a:xfrm>
          <a:prstGeom prst="rect">
            <a:avLst/>
          </a:prstGeom>
          <a:noFill/>
        </p:spPr>
        <p:txBody>
          <a:bodyPr wrap="square" rtlCol="0">
            <a:spAutoFit/>
          </a:bodyPr>
          <a:lstStyle/>
          <a:p>
            <a:r>
              <a:rPr lang="en-US" altLang="zh-CHS" sz="1600" dirty="0" err="1"/>
              <a:t>MapReduce</a:t>
            </a:r>
            <a:r>
              <a:rPr lang="en-US" altLang="zh-CHS" sz="1600" dirty="0"/>
              <a:t> is a well-known parallel programming model presented by Google. The idea is original from functional programming language. </a:t>
            </a:r>
            <a:r>
              <a:rPr lang="en-US" altLang="zh-CHS" sz="1600" dirty="0" err="1"/>
              <a:t>MapReduce</a:t>
            </a:r>
            <a:r>
              <a:rPr lang="en-US" altLang="zh-CHS" sz="1600" dirty="0"/>
              <a:t> splits problem processing into two stages: map stage and reduce stage. The map stage consumes (key, value) pairs and groups output in (key, value) pairs as well. </a:t>
            </a:r>
          </a:p>
        </p:txBody>
      </p:sp>
      <p:pic>
        <p:nvPicPr>
          <p:cNvPr id="3" name="图片 2" descr="u=2865680304,2599714765&amp;fm=21&amp;gp=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262" y="2852936"/>
            <a:ext cx="1880345" cy="575856"/>
          </a:xfrm>
          <a:prstGeom prst="rect">
            <a:avLst/>
          </a:prstGeom>
        </p:spPr>
      </p:pic>
      <p:grpSp>
        <p:nvGrpSpPr>
          <p:cNvPr id="11" name="组 10"/>
          <p:cNvGrpSpPr/>
          <p:nvPr/>
        </p:nvGrpSpPr>
        <p:grpSpPr>
          <a:xfrm>
            <a:off x="4679238" y="3624294"/>
            <a:ext cx="578550" cy="1541251"/>
            <a:chOff x="4641066" y="2492976"/>
            <a:chExt cx="723022" cy="1926124"/>
          </a:xfrm>
        </p:grpSpPr>
        <p:sp>
          <p:nvSpPr>
            <p:cNvPr id="12" name="磁盘 11"/>
            <p:cNvSpPr/>
            <p:nvPr/>
          </p:nvSpPr>
          <p:spPr>
            <a:xfrm>
              <a:off x="4644008" y="3699100"/>
              <a:ext cx="720080" cy="720000"/>
            </a:xfrm>
            <a:prstGeom prst="flowChartMagneticDisk">
              <a:avLst/>
            </a:prstGeom>
            <a:solidFill>
              <a:schemeClr val="bg1">
                <a:lumMod val="50000"/>
              </a:schemeClr>
            </a:solidFill>
            <a:ln w="19050">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13" name="磁盘 12"/>
            <p:cNvSpPr/>
            <p:nvPr/>
          </p:nvSpPr>
          <p:spPr>
            <a:xfrm>
              <a:off x="4641066" y="3098940"/>
              <a:ext cx="720080" cy="720000"/>
            </a:xfrm>
            <a:prstGeom prst="flowChartMagneticDisk">
              <a:avLst/>
            </a:prstGeom>
            <a:solidFill>
              <a:schemeClr val="bg1">
                <a:lumMod val="50000"/>
              </a:schemeClr>
            </a:solidFill>
            <a:ln w="19050">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14" name="磁盘 13"/>
            <p:cNvSpPr/>
            <p:nvPr/>
          </p:nvSpPr>
          <p:spPr>
            <a:xfrm>
              <a:off x="4644008" y="2492976"/>
              <a:ext cx="720080" cy="720000"/>
            </a:xfrm>
            <a:prstGeom prst="flowChartMagneticDisk">
              <a:avLst/>
            </a:prstGeom>
            <a:solidFill>
              <a:schemeClr val="bg1">
                <a:lumMod val="50000"/>
              </a:schemeClr>
            </a:solidFill>
            <a:ln w="19050">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grpSp>
      <p:grpSp>
        <p:nvGrpSpPr>
          <p:cNvPr id="15" name="组 14"/>
          <p:cNvGrpSpPr/>
          <p:nvPr/>
        </p:nvGrpSpPr>
        <p:grpSpPr>
          <a:xfrm>
            <a:off x="3176859" y="3883572"/>
            <a:ext cx="806585" cy="489712"/>
            <a:chOff x="2763523" y="2817000"/>
            <a:chExt cx="1008000" cy="612000"/>
          </a:xfrm>
        </p:grpSpPr>
        <p:sp>
          <p:nvSpPr>
            <p:cNvPr id="16" name="矩形 15"/>
            <p:cNvSpPr/>
            <p:nvPr/>
          </p:nvSpPr>
          <p:spPr>
            <a:xfrm>
              <a:off x="2763523" y="2817000"/>
              <a:ext cx="1008000" cy="612000"/>
            </a:xfrm>
            <a:prstGeom prst="rect">
              <a:avLst/>
            </a:prstGeom>
            <a:solidFill>
              <a:schemeClr val="accent3">
                <a:lumMod val="20000"/>
                <a:lumOff val="80000"/>
              </a:schemeClr>
            </a:solidFill>
            <a:ln w="19050">
              <a:solidFill>
                <a:schemeClr val="accent3">
                  <a:lumMod val="20000"/>
                  <a:lumOff val="8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17" name="椭圆 16"/>
            <p:cNvSpPr/>
            <p:nvPr/>
          </p:nvSpPr>
          <p:spPr>
            <a:xfrm>
              <a:off x="2838549" y="2996952"/>
              <a:ext cx="221283" cy="216024"/>
            </a:xfrm>
            <a:prstGeom prst="ellipse">
              <a:avLst/>
            </a:prstGeom>
            <a:solidFill>
              <a:srgbClr val="00B050"/>
            </a:solidFill>
            <a:ln w="19050">
              <a:solidFill>
                <a:srgbClr val="00B05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18" name="椭圆 17"/>
            <p:cNvSpPr/>
            <p:nvPr/>
          </p:nvSpPr>
          <p:spPr>
            <a:xfrm>
              <a:off x="3126581" y="3068960"/>
              <a:ext cx="221283" cy="216024"/>
            </a:xfrm>
            <a:prstGeom prst="ellipse">
              <a:avLst/>
            </a:prstGeom>
            <a:solidFill>
              <a:srgbClr val="00B050"/>
            </a:solidFill>
            <a:ln w="19050">
              <a:solidFill>
                <a:srgbClr val="00B05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19" name="椭圆 18"/>
            <p:cNvSpPr/>
            <p:nvPr/>
          </p:nvSpPr>
          <p:spPr>
            <a:xfrm>
              <a:off x="3342605" y="2996952"/>
              <a:ext cx="221283" cy="216024"/>
            </a:xfrm>
            <a:prstGeom prst="ellipse">
              <a:avLst/>
            </a:prstGeom>
            <a:solidFill>
              <a:srgbClr val="FF0000"/>
            </a:solidFill>
            <a:ln w="19050">
              <a:solidFill>
                <a:srgbClr val="FF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grpSp>
      <p:grpSp>
        <p:nvGrpSpPr>
          <p:cNvPr id="20" name="组 19"/>
          <p:cNvGrpSpPr/>
          <p:nvPr/>
        </p:nvGrpSpPr>
        <p:grpSpPr>
          <a:xfrm>
            <a:off x="3183482" y="4517387"/>
            <a:ext cx="806585" cy="489712"/>
            <a:chOff x="2771800" y="3609088"/>
            <a:chExt cx="1008000" cy="612000"/>
          </a:xfrm>
        </p:grpSpPr>
        <p:sp>
          <p:nvSpPr>
            <p:cNvPr id="21" name="矩形 20"/>
            <p:cNvSpPr/>
            <p:nvPr/>
          </p:nvSpPr>
          <p:spPr>
            <a:xfrm>
              <a:off x="2771800" y="3609088"/>
              <a:ext cx="1008000" cy="612000"/>
            </a:xfrm>
            <a:prstGeom prst="rect">
              <a:avLst/>
            </a:prstGeom>
            <a:solidFill>
              <a:schemeClr val="accent3">
                <a:lumMod val="20000"/>
                <a:lumOff val="80000"/>
              </a:schemeClr>
            </a:solidFill>
            <a:ln w="19050">
              <a:solidFill>
                <a:schemeClr val="accent3">
                  <a:lumMod val="20000"/>
                  <a:lumOff val="8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22" name="椭圆 21"/>
            <p:cNvSpPr/>
            <p:nvPr/>
          </p:nvSpPr>
          <p:spPr>
            <a:xfrm>
              <a:off x="3059832" y="3933056"/>
              <a:ext cx="221283" cy="216024"/>
            </a:xfrm>
            <a:prstGeom prst="ellipse">
              <a:avLst/>
            </a:prstGeom>
            <a:solidFill>
              <a:srgbClr val="00B050"/>
            </a:solidFill>
            <a:ln w="19050">
              <a:solidFill>
                <a:srgbClr val="00B05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23" name="椭圆 22"/>
            <p:cNvSpPr/>
            <p:nvPr/>
          </p:nvSpPr>
          <p:spPr>
            <a:xfrm>
              <a:off x="2843808" y="3861048"/>
              <a:ext cx="221283" cy="216024"/>
            </a:xfrm>
            <a:prstGeom prst="ellipse">
              <a:avLst/>
            </a:prstGeom>
            <a:solidFill>
              <a:schemeClr val="bg2">
                <a:lumMod val="50000"/>
              </a:schemeClr>
            </a:solidFill>
            <a:ln w="19050">
              <a:solidFill>
                <a:schemeClr val="bg2">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24" name="椭圆 23"/>
            <p:cNvSpPr/>
            <p:nvPr/>
          </p:nvSpPr>
          <p:spPr>
            <a:xfrm>
              <a:off x="3342605" y="3789040"/>
              <a:ext cx="221283" cy="216024"/>
            </a:xfrm>
            <a:prstGeom prst="ellipse">
              <a:avLst/>
            </a:prstGeom>
            <a:solidFill>
              <a:srgbClr val="FF0000"/>
            </a:solidFill>
            <a:ln w="19050">
              <a:solidFill>
                <a:srgbClr val="FF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grpSp>
      <p:sp>
        <p:nvSpPr>
          <p:cNvPr id="25" name="右箭头 24"/>
          <p:cNvSpPr/>
          <p:nvPr/>
        </p:nvSpPr>
        <p:spPr>
          <a:xfrm>
            <a:off x="2607286" y="4027586"/>
            <a:ext cx="547326" cy="172839"/>
          </a:xfrm>
          <a:prstGeom prst="rightArrow">
            <a:avLst/>
          </a:prstGeom>
          <a:solidFill>
            <a:schemeClr val="bg2"/>
          </a:solidFill>
          <a:ln w="19050">
            <a:solidFill>
              <a:schemeClr val="bg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26" name="右箭头 25"/>
          <p:cNvSpPr/>
          <p:nvPr/>
        </p:nvSpPr>
        <p:spPr>
          <a:xfrm>
            <a:off x="2607286" y="4680682"/>
            <a:ext cx="547326" cy="172839"/>
          </a:xfrm>
          <a:prstGeom prst="rightArrow">
            <a:avLst/>
          </a:prstGeom>
          <a:solidFill>
            <a:schemeClr val="bg2"/>
          </a:solidFill>
          <a:ln w="19050">
            <a:solidFill>
              <a:schemeClr val="bg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cxnSp>
        <p:nvCxnSpPr>
          <p:cNvPr id="29" name="直线箭头连接符 28"/>
          <p:cNvCxnSpPr>
            <a:endCxn id="68" idx="1"/>
          </p:cNvCxnSpPr>
          <p:nvPr/>
        </p:nvCxnSpPr>
        <p:spPr>
          <a:xfrm>
            <a:off x="5257788" y="3912360"/>
            <a:ext cx="691525" cy="204074"/>
          </a:xfrm>
          <a:prstGeom prst="straightConnector1">
            <a:avLst/>
          </a:prstGeom>
          <a:solidFill>
            <a:srgbClr val="007E39"/>
          </a:solidFill>
          <a:ln w="28575">
            <a:solidFill>
              <a:schemeClr val="bg2">
                <a:lumMod val="50000"/>
              </a:schemeClr>
            </a:solidFill>
            <a:prstDash val="solid"/>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30" name="直线箭头连接符 29"/>
          <p:cNvCxnSpPr>
            <a:stCxn id="52" idx="4"/>
            <a:endCxn id="67" idx="1"/>
          </p:cNvCxnSpPr>
          <p:nvPr/>
        </p:nvCxnSpPr>
        <p:spPr>
          <a:xfrm flipV="1">
            <a:off x="5257788" y="4750249"/>
            <a:ext cx="686154" cy="127231"/>
          </a:xfrm>
          <a:prstGeom prst="straightConnector1">
            <a:avLst/>
          </a:prstGeom>
          <a:solidFill>
            <a:srgbClr val="007E39"/>
          </a:solidFill>
          <a:ln w="28575">
            <a:solidFill>
              <a:schemeClr val="bg2">
                <a:lumMod val="50000"/>
              </a:schemeClr>
            </a:solidFill>
            <a:prstDash val="solid"/>
            <a:tailEnd type="triangle"/>
          </a:ln>
          <a:effectLst/>
        </p:spPr>
        <p:style>
          <a:lnRef idx="2">
            <a:schemeClr val="accent1">
              <a:shade val="50000"/>
            </a:schemeClr>
          </a:lnRef>
          <a:fillRef idx="1">
            <a:schemeClr val="accent1"/>
          </a:fillRef>
          <a:effectRef idx="0">
            <a:schemeClr val="accent1"/>
          </a:effectRef>
          <a:fontRef idx="minor">
            <a:schemeClr val="lt1"/>
          </a:fontRef>
        </p:style>
      </p:cxnSp>
      <p:grpSp>
        <p:nvGrpSpPr>
          <p:cNvPr id="122" name="组 121"/>
          <p:cNvGrpSpPr/>
          <p:nvPr/>
        </p:nvGrpSpPr>
        <p:grpSpPr>
          <a:xfrm>
            <a:off x="3983444" y="3912360"/>
            <a:ext cx="698148" cy="216068"/>
            <a:chOff x="3983444" y="3912360"/>
            <a:chExt cx="698148" cy="216068"/>
          </a:xfrm>
        </p:grpSpPr>
        <p:cxnSp>
          <p:nvCxnSpPr>
            <p:cNvPr id="27" name="直线箭头连接符 26"/>
            <p:cNvCxnSpPr>
              <a:stCxn id="16" idx="3"/>
              <a:endCxn id="14" idx="2"/>
            </p:cNvCxnSpPr>
            <p:nvPr/>
          </p:nvCxnSpPr>
          <p:spPr>
            <a:xfrm flipV="1">
              <a:off x="3983444" y="3912360"/>
              <a:ext cx="698148" cy="216068"/>
            </a:xfrm>
            <a:prstGeom prst="straightConnector1">
              <a:avLst/>
            </a:prstGeom>
            <a:solidFill>
              <a:srgbClr val="007E39"/>
            </a:solidFill>
            <a:ln w="28575">
              <a:solidFill>
                <a:schemeClr val="bg2">
                  <a:lumMod val="50000"/>
                </a:schemeClr>
              </a:solidFill>
              <a:prstDash val="solid"/>
              <a:tailEnd type="triangle"/>
            </a:ln>
            <a:effectLst/>
          </p:spPr>
          <p:style>
            <a:lnRef idx="2">
              <a:schemeClr val="accent1">
                <a:shade val="50000"/>
              </a:schemeClr>
            </a:lnRef>
            <a:fillRef idx="1">
              <a:schemeClr val="accent1"/>
            </a:fillRef>
            <a:effectRef idx="0">
              <a:schemeClr val="accent1"/>
            </a:effectRef>
            <a:fontRef idx="minor">
              <a:schemeClr val="lt1"/>
            </a:fontRef>
          </p:style>
        </p:cxnSp>
        <p:sp>
          <p:nvSpPr>
            <p:cNvPr id="31" name="三角形 30"/>
            <p:cNvSpPr/>
            <p:nvPr/>
          </p:nvSpPr>
          <p:spPr>
            <a:xfrm>
              <a:off x="4216427" y="3936317"/>
              <a:ext cx="177067" cy="172859"/>
            </a:xfrm>
            <a:prstGeom prst="triangle">
              <a:avLst/>
            </a:prstGeom>
            <a:solidFill>
              <a:srgbClr val="00B050"/>
            </a:solidFill>
            <a:ln w="19050">
              <a:solidFill>
                <a:srgbClr val="00B05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grpSp>
      <p:grpSp>
        <p:nvGrpSpPr>
          <p:cNvPr id="123" name="组 122"/>
          <p:cNvGrpSpPr/>
          <p:nvPr/>
        </p:nvGrpSpPr>
        <p:grpSpPr>
          <a:xfrm>
            <a:off x="3990067" y="4719001"/>
            <a:ext cx="691525" cy="172859"/>
            <a:chOff x="3990067" y="4719001"/>
            <a:chExt cx="691525" cy="172859"/>
          </a:xfrm>
        </p:grpSpPr>
        <p:cxnSp>
          <p:nvCxnSpPr>
            <p:cNvPr id="28" name="直线箭头连接符 27"/>
            <p:cNvCxnSpPr>
              <a:stCxn id="66" idx="3"/>
              <a:endCxn id="52" idx="2"/>
            </p:cNvCxnSpPr>
            <p:nvPr/>
          </p:nvCxnSpPr>
          <p:spPr>
            <a:xfrm>
              <a:off x="3990067" y="4762243"/>
              <a:ext cx="691525" cy="115236"/>
            </a:xfrm>
            <a:prstGeom prst="straightConnector1">
              <a:avLst/>
            </a:prstGeom>
            <a:solidFill>
              <a:srgbClr val="007E39"/>
            </a:solidFill>
            <a:ln w="28575">
              <a:solidFill>
                <a:schemeClr val="bg2">
                  <a:lumMod val="50000"/>
                </a:schemeClr>
              </a:solidFill>
              <a:prstDash val="solid"/>
              <a:tailEnd type="triangle"/>
            </a:ln>
            <a:effectLst/>
          </p:spPr>
          <p:style>
            <a:lnRef idx="2">
              <a:schemeClr val="accent1">
                <a:shade val="50000"/>
              </a:schemeClr>
            </a:lnRef>
            <a:fillRef idx="1">
              <a:schemeClr val="accent1"/>
            </a:fillRef>
            <a:effectRef idx="0">
              <a:schemeClr val="accent1"/>
            </a:effectRef>
            <a:fontRef idx="minor">
              <a:schemeClr val="lt1"/>
            </a:fontRef>
          </p:style>
        </p:cxnSp>
        <p:sp>
          <p:nvSpPr>
            <p:cNvPr id="32" name="三角形 31"/>
            <p:cNvSpPr/>
            <p:nvPr/>
          </p:nvSpPr>
          <p:spPr>
            <a:xfrm>
              <a:off x="4216427" y="4719001"/>
              <a:ext cx="177067" cy="172859"/>
            </a:xfrm>
            <a:prstGeom prst="triangle">
              <a:avLst/>
            </a:prstGeom>
            <a:solidFill>
              <a:srgbClr val="FF0000"/>
            </a:solidFill>
            <a:ln w="19050">
              <a:solidFill>
                <a:srgbClr val="FF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grpSp>
      <p:sp>
        <p:nvSpPr>
          <p:cNvPr id="33" name="三角形 32"/>
          <p:cNvSpPr/>
          <p:nvPr/>
        </p:nvSpPr>
        <p:spPr>
          <a:xfrm>
            <a:off x="5484059" y="3900333"/>
            <a:ext cx="177067" cy="172859"/>
          </a:xfrm>
          <a:prstGeom prst="triangle">
            <a:avLst/>
          </a:prstGeom>
          <a:solidFill>
            <a:schemeClr val="bg2">
              <a:lumMod val="50000"/>
            </a:schemeClr>
          </a:solidFill>
          <a:ln w="19050">
            <a:solidFill>
              <a:schemeClr val="bg2">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34" name="三角形 33"/>
          <p:cNvSpPr/>
          <p:nvPr/>
        </p:nvSpPr>
        <p:spPr>
          <a:xfrm>
            <a:off x="5484059" y="4707007"/>
            <a:ext cx="177067" cy="172859"/>
          </a:xfrm>
          <a:prstGeom prst="triangle">
            <a:avLst/>
          </a:prstGeom>
          <a:solidFill>
            <a:srgbClr val="00B050"/>
          </a:solidFill>
          <a:ln w="19050">
            <a:solidFill>
              <a:srgbClr val="00B05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grpSp>
        <p:nvGrpSpPr>
          <p:cNvPr id="35" name="组 34"/>
          <p:cNvGrpSpPr/>
          <p:nvPr/>
        </p:nvGrpSpPr>
        <p:grpSpPr>
          <a:xfrm>
            <a:off x="5949314" y="3871577"/>
            <a:ext cx="806585" cy="489712"/>
            <a:chOff x="6228296" y="2802010"/>
            <a:chExt cx="1008000" cy="612000"/>
          </a:xfrm>
        </p:grpSpPr>
        <p:sp>
          <p:nvSpPr>
            <p:cNvPr id="36" name="矩形 35"/>
            <p:cNvSpPr/>
            <p:nvPr/>
          </p:nvSpPr>
          <p:spPr>
            <a:xfrm>
              <a:off x="6228296" y="2802010"/>
              <a:ext cx="1008000" cy="612000"/>
            </a:xfrm>
            <a:prstGeom prst="rect">
              <a:avLst/>
            </a:prstGeom>
            <a:solidFill>
              <a:schemeClr val="accent3">
                <a:lumMod val="20000"/>
                <a:lumOff val="80000"/>
              </a:schemeClr>
            </a:solidFill>
            <a:ln w="19050">
              <a:solidFill>
                <a:schemeClr val="accent3">
                  <a:lumMod val="20000"/>
                  <a:lumOff val="8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37" name="三角形 36"/>
            <p:cNvSpPr/>
            <p:nvPr/>
          </p:nvSpPr>
          <p:spPr>
            <a:xfrm>
              <a:off x="6366941" y="2996952"/>
              <a:ext cx="221283" cy="216024"/>
            </a:xfrm>
            <a:prstGeom prst="triangle">
              <a:avLst/>
            </a:prstGeom>
            <a:solidFill>
              <a:srgbClr val="00B050"/>
            </a:solidFill>
            <a:ln w="19050">
              <a:solidFill>
                <a:srgbClr val="00B05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38" name="三角形 37"/>
            <p:cNvSpPr/>
            <p:nvPr/>
          </p:nvSpPr>
          <p:spPr>
            <a:xfrm>
              <a:off x="6732240" y="3068960"/>
              <a:ext cx="221283" cy="216024"/>
            </a:xfrm>
            <a:prstGeom prst="triangle">
              <a:avLst/>
            </a:prstGeom>
            <a:solidFill>
              <a:schemeClr val="bg2">
                <a:lumMod val="50000"/>
              </a:schemeClr>
            </a:solidFill>
            <a:ln w="19050">
              <a:solidFill>
                <a:schemeClr val="bg2">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grpSp>
      <p:grpSp>
        <p:nvGrpSpPr>
          <p:cNvPr id="39" name="组 38"/>
          <p:cNvGrpSpPr/>
          <p:nvPr/>
        </p:nvGrpSpPr>
        <p:grpSpPr>
          <a:xfrm>
            <a:off x="5943942" y="4505393"/>
            <a:ext cx="806585" cy="489712"/>
            <a:chOff x="6221583" y="3594098"/>
            <a:chExt cx="1008000" cy="612000"/>
          </a:xfrm>
        </p:grpSpPr>
        <p:sp>
          <p:nvSpPr>
            <p:cNvPr id="40" name="矩形 39"/>
            <p:cNvSpPr/>
            <p:nvPr/>
          </p:nvSpPr>
          <p:spPr>
            <a:xfrm>
              <a:off x="6221583" y="3594098"/>
              <a:ext cx="1008000" cy="612000"/>
            </a:xfrm>
            <a:prstGeom prst="rect">
              <a:avLst/>
            </a:prstGeom>
            <a:solidFill>
              <a:schemeClr val="accent3">
                <a:lumMod val="20000"/>
                <a:lumOff val="80000"/>
              </a:schemeClr>
            </a:solidFill>
            <a:ln w="19050">
              <a:solidFill>
                <a:schemeClr val="accent3">
                  <a:lumMod val="20000"/>
                  <a:lumOff val="8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41" name="三角形 40"/>
            <p:cNvSpPr/>
            <p:nvPr/>
          </p:nvSpPr>
          <p:spPr>
            <a:xfrm>
              <a:off x="6366941" y="3861048"/>
              <a:ext cx="221283" cy="216024"/>
            </a:xfrm>
            <a:prstGeom prst="triangle">
              <a:avLst/>
            </a:prstGeom>
            <a:solidFill>
              <a:srgbClr val="FF0000"/>
            </a:solidFill>
            <a:ln w="19050">
              <a:solidFill>
                <a:srgbClr val="FF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42" name="三角形 41"/>
            <p:cNvSpPr/>
            <p:nvPr/>
          </p:nvSpPr>
          <p:spPr>
            <a:xfrm>
              <a:off x="6798989" y="3789040"/>
              <a:ext cx="221283" cy="216024"/>
            </a:xfrm>
            <a:prstGeom prst="triangle">
              <a:avLst/>
            </a:prstGeom>
            <a:solidFill>
              <a:schemeClr val="bg2">
                <a:lumMod val="50000"/>
              </a:schemeClr>
            </a:solidFill>
            <a:ln w="19050">
              <a:solidFill>
                <a:schemeClr val="bg2">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grpSp>
      <p:sp>
        <p:nvSpPr>
          <p:cNvPr id="43" name="右箭头 42"/>
          <p:cNvSpPr/>
          <p:nvPr/>
        </p:nvSpPr>
        <p:spPr>
          <a:xfrm rot="1408680">
            <a:off x="6767894" y="4142837"/>
            <a:ext cx="544579" cy="127234"/>
          </a:xfrm>
          <a:prstGeom prst="rightArrow">
            <a:avLst/>
          </a:prstGeom>
          <a:solidFill>
            <a:schemeClr val="accent5">
              <a:lumMod val="60000"/>
              <a:lumOff val="40000"/>
            </a:schemeClr>
          </a:solidFill>
          <a:ln w="19050">
            <a:solidFill>
              <a:schemeClr val="accent5">
                <a:lumMod val="60000"/>
                <a:lumOff val="4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44" name="右箭头 43"/>
          <p:cNvSpPr/>
          <p:nvPr/>
        </p:nvSpPr>
        <p:spPr>
          <a:xfrm rot="20552774">
            <a:off x="6755899" y="4591768"/>
            <a:ext cx="544579" cy="127234"/>
          </a:xfrm>
          <a:prstGeom prst="rightArrow">
            <a:avLst/>
          </a:prstGeom>
          <a:solidFill>
            <a:schemeClr val="accent5">
              <a:lumMod val="60000"/>
              <a:lumOff val="40000"/>
            </a:schemeClr>
          </a:solidFill>
          <a:ln w="19050">
            <a:solidFill>
              <a:schemeClr val="accent5">
                <a:lumMod val="60000"/>
                <a:lumOff val="4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45" name="圆角矩形 44"/>
          <p:cNvSpPr/>
          <p:nvPr/>
        </p:nvSpPr>
        <p:spPr>
          <a:xfrm>
            <a:off x="4292966" y="2813117"/>
            <a:ext cx="1356165" cy="633815"/>
          </a:xfrm>
          <a:prstGeom prst="roundRect">
            <a:avLst/>
          </a:prstGeom>
          <a:solidFill>
            <a:schemeClr val="tx1">
              <a:lumMod val="75000"/>
              <a:lumOff val="25000"/>
            </a:schemeClr>
          </a:solidFill>
          <a:ln w="19050">
            <a:solidFill>
              <a:schemeClr val="tx1">
                <a:lumMod val="75000"/>
                <a:lumOff val="2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46" name="文本框 45"/>
          <p:cNvSpPr txBox="1"/>
          <p:nvPr/>
        </p:nvSpPr>
        <p:spPr>
          <a:xfrm>
            <a:off x="4412414" y="2978540"/>
            <a:ext cx="1179098" cy="307777"/>
          </a:xfrm>
          <a:prstGeom prst="rect">
            <a:avLst/>
          </a:prstGeom>
          <a:noFill/>
        </p:spPr>
        <p:txBody>
          <a:bodyPr wrap="square" rtlCol="0">
            <a:spAutoFit/>
          </a:bodyPr>
          <a:lstStyle/>
          <a:p>
            <a:r>
              <a:rPr kumimoji="1" lang="en-US" altLang="zh-CHS" sz="1400" dirty="0" smtClean="0">
                <a:solidFill>
                  <a:schemeClr val="bg1"/>
                </a:solidFill>
              </a:rPr>
              <a:t>Master node</a:t>
            </a:r>
            <a:endParaRPr kumimoji="1" lang="zh-CHS" altLang="en-US" sz="1400" dirty="0">
              <a:solidFill>
                <a:schemeClr val="bg1"/>
              </a:solidFill>
            </a:endParaRPr>
          </a:p>
        </p:txBody>
      </p:sp>
      <p:cxnSp>
        <p:nvCxnSpPr>
          <p:cNvPr id="47" name="曲线连接符 46"/>
          <p:cNvCxnSpPr>
            <a:stCxn id="45" idx="1"/>
            <a:endCxn id="16" idx="0"/>
          </p:cNvCxnSpPr>
          <p:nvPr/>
        </p:nvCxnSpPr>
        <p:spPr>
          <a:xfrm rot="10800000" flipV="1">
            <a:off x="3580152" y="3130024"/>
            <a:ext cx="712814" cy="753547"/>
          </a:xfrm>
          <a:prstGeom prst="curvedConnector2">
            <a:avLst/>
          </a:prstGeom>
          <a:solidFill>
            <a:srgbClr val="007E39"/>
          </a:solidFill>
          <a:ln w="28575">
            <a:solidFill>
              <a:schemeClr val="bg1">
                <a:lumMod val="65000"/>
              </a:schemeClr>
            </a:solidFill>
            <a:prstDash val="sysDot"/>
          </a:ln>
          <a:effectLst/>
        </p:spPr>
        <p:style>
          <a:lnRef idx="2">
            <a:schemeClr val="accent1">
              <a:shade val="50000"/>
            </a:schemeClr>
          </a:lnRef>
          <a:fillRef idx="1">
            <a:schemeClr val="accent1"/>
          </a:fillRef>
          <a:effectRef idx="0">
            <a:schemeClr val="accent1"/>
          </a:effectRef>
          <a:fontRef idx="minor">
            <a:schemeClr val="lt1"/>
          </a:fontRef>
        </p:style>
      </p:cxnSp>
      <p:cxnSp>
        <p:nvCxnSpPr>
          <p:cNvPr id="48" name="曲线连接符 47"/>
          <p:cNvCxnSpPr>
            <a:stCxn id="45" idx="3"/>
            <a:endCxn id="36" idx="0"/>
          </p:cNvCxnSpPr>
          <p:nvPr/>
        </p:nvCxnSpPr>
        <p:spPr>
          <a:xfrm>
            <a:off x="5649131" y="3130025"/>
            <a:ext cx="703476" cy="741552"/>
          </a:xfrm>
          <a:prstGeom prst="curvedConnector2">
            <a:avLst/>
          </a:prstGeom>
          <a:solidFill>
            <a:srgbClr val="007E39"/>
          </a:solidFill>
          <a:ln w="28575">
            <a:solidFill>
              <a:schemeClr val="bg1">
                <a:lumMod val="65000"/>
              </a:schemeClr>
            </a:solidFill>
            <a:prstDash val="sysDot"/>
          </a:ln>
          <a:effectLst/>
        </p:spPr>
        <p:style>
          <a:lnRef idx="2">
            <a:schemeClr val="accent1">
              <a:shade val="50000"/>
            </a:schemeClr>
          </a:lnRef>
          <a:fillRef idx="1">
            <a:schemeClr val="accent1"/>
          </a:fillRef>
          <a:effectRef idx="0">
            <a:schemeClr val="accent1"/>
          </a:effectRef>
          <a:fontRef idx="minor">
            <a:schemeClr val="lt1"/>
          </a:fontRef>
        </p:style>
      </p:cxnSp>
      <p:sp>
        <p:nvSpPr>
          <p:cNvPr id="49" name="文本框 48"/>
          <p:cNvSpPr txBox="1"/>
          <p:nvPr/>
        </p:nvSpPr>
        <p:spPr>
          <a:xfrm rot="18559844">
            <a:off x="3238815" y="3090942"/>
            <a:ext cx="1066273" cy="261610"/>
          </a:xfrm>
          <a:prstGeom prst="rect">
            <a:avLst/>
          </a:prstGeom>
          <a:noFill/>
        </p:spPr>
        <p:txBody>
          <a:bodyPr wrap="square" rtlCol="0">
            <a:spAutoFit/>
          </a:bodyPr>
          <a:lstStyle/>
          <a:p>
            <a:r>
              <a:rPr kumimoji="1" lang="en-US" altLang="zh-CHS" sz="1100" dirty="0" smtClean="0"/>
              <a:t>Assign map</a:t>
            </a:r>
            <a:endParaRPr kumimoji="1" lang="zh-CHS" altLang="en-US" sz="1100" dirty="0"/>
          </a:p>
        </p:txBody>
      </p:sp>
      <p:grpSp>
        <p:nvGrpSpPr>
          <p:cNvPr id="51" name="组 50"/>
          <p:cNvGrpSpPr/>
          <p:nvPr/>
        </p:nvGrpSpPr>
        <p:grpSpPr>
          <a:xfrm>
            <a:off x="993936" y="3624230"/>
            <a:ext cx="1617558" cy="1923330"/>
            <a:chOff x="35496" y="2492896"/>
            <a:chExt cx="2021483" cy="2403613"/>
          </a:xfrm>
        </p:grpSpPr>
        <p:grpSp>
          <p:nvGrpSpPr>
            <p:cNvPr id="52" name="组 51"/>
            <p:cNvGrpSpPr/>
            <p:nvPr/>
          </p:nvGrpSpPr>
          <p:grpSpPr>
            <a:xfrm>
              <a:off x="35496" y="2492896"/>
              <a:ext cx="2021483" cy="2016224"/>
              <a:chOff x="35496" y="2492896"/>
              <a:chExt cx="2021483" cy="2016224"/>
            </a:xfrm>
          </p:grpSpPr>
          <p:sp>
            <p:nvSpPr>
              <p:cNvPr id="54" name="磁盘 53"/>
              <p:cNvSpPr/>
              <p:nvPr/>
            </p:nvSpPr>
            <p:spPr>
              <a:xfrm>
                <a:off x="35496" y="2492896"/>
                <a:ext cx="2021483" cy="2016224"/>
              </a:xfrm>
              <a:prstGeom prst="flowChartMagneticDisk">
                <a:avLst/>
              </a:prstGeom>
              <a:solidFill>
                <a:schemeClr val="bg2"/>
              </a:solidFill>
              <a:ln w="19050">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55" name="椭圆 54"/>
              <p:cNvSpPr/>
              <p:nvPr/>
            </p:nvSpPr>
            <p:spPr>
              <a:xfrm>
                <a:off x="390277" y="3284984"/>
                <a:ext cx="221283" cy="216024"/>
              </a:xfrm>
              <a:prstGeom prst="ellipse">
                <a:avLst/>
              </a:prstGeom>
              <a:solidFill>
                <a:srgbClr val="FF0000"/>
              </a:solidFill>
              <a:ln w="19050">
                <a:solidFill>
                  <a:srgbClr val="FF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56" name="椭圆 55"/>
              <p:cNvSpPr/>
              <p:nvPr/>
            </p:nvSpPr>
            <p:spPr>
              <a:xfrm>
                <a:off x="323528" y="3501008"/>
                <a:ext cx="221283" cy="216024"/>
              </a:xfrm>
              <a:prstGeom prst="ellipse">
                <a:avLst/>
              </a:prstGeom>
              <a:solidFill>
                <a:srgbClr val="FF0000"/>
              </a:solidFill>
              <a:ln w="19050">
                <a:solidFill>
                  <a:srgbClr val="FF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57" name="椭圆 56"/>
              <p:cNvSpPr/>
              <p:nvPr/>
            </p:nvSpPr>
            <p:spPr>
              <a:xfrm>
                <a:off x="467544" y="3645024"/>
                <a:ext cx="221283" cy="216024"/>
              </a:xfrm>
              <a:prstGeom prst="ellipse">
                <a:avLst/>
              </a:prstGeom>
              <a:solidFill>
                <a:srgbClr val="FF0000"/>
              </a:solidFill>
              <a:ln w="19050">
                <a:solidFill>
                  <a:srgbClr val="FF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58" name="椭圆 57"/>
              <p:cNvSpPr/>
              <p:nvPr/>
            </p:nvSpPr>
            <p:spPr>
              <a:xfrm>
                <a:off x="611560" y="3742184"/>
                <a:ext cx="221283" cy="216024"/>
              </a:xfrm>
              <a:prstGeom prst="ellipse">
                <a:avLst/>
              </a:prstGeom>
              <a:solidFill>
                <a:srgbClr val="FF0000"/>
              </a:solidFill>
              <a:ln w="19050">
                <a:solidFill>
                  <a:srgbClr val="FF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59" name="椭圆 58"/>
              <p:cNvSpPr/>
              <p:nvPr/>
            </p:nvSpPr>
            <p:spPr>
              <a:xfrm>
                <a:off x="763960" y="3573016"/>
                <a:ext cx="221283" cy="216024"/>
              </a:xfrm>
              <a:prstGeom prst="ellipse">
                <a:avLst/>
              </a:prstGeom>
              <a:solidFill>
                <a:schemeClr val="bg2">
                  <a:lumMod val="50000"/>
                </a:schemeClr>
              </a:solidFill>
              <a:ln w="19050">
                <a:solidFill>
                  <a:schemeClr val="bg2">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60" name="椭圆 59"/>
              <p:cNvSpPr/>
              <p:nvPr/>
            </p:nvSpPr>
            <p:spPr>
              <a:xfrm>
                <a:off x="755576" y="3933056"/>
                <a:ext cx="221283" cy="216024"/>
              </a:xfrm>
              <a:prstGeom prst="ellipse">
                <a:avLst/>
              </a:prstGeom>
              <a:solidFill>
                <a:schemeClr val="bg2">
                  <a:lumMod val="50000"/>
                </a:schemeClr>
              </a:solidFill>
              <a:ln w="19050">
                <a:solidFill>
                  <a:schemeClr val="bg2">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61" name="椭圆 60"/>
              <p:cNvSpPr/>
              <p:nvPr/>
            </p:nvSpPr>
            <p:spPr>
              <a:xfrm>
                <a:off x="971600" y="3717032"/>
                <a:ext cx="221283" cy="216024"/>
              </a:xfrm>
              <a:prstGeom prst="ellipse">
                <a:avLst/>
              </a:prstGeom>
              <a:solidFill>
                <a:schemeClr val="bg2">
                  <a:lumMod val="50000"/>
                </a:schemeClr>
              </a:solidFill>
              <a:ln w="19050">
                <a:solidFill>
                  <a:schemeClr val="bg2">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62" name="椭圆 61"/>
              <p:cNvSpPr/>
              <p:nvPr/>
            </p:nvSpPr>
            <p:spPr>
              <a:xfrm>
                <a:off x="899592" y="4030216"/>
                <a:ext cx="221283" cy="216024"/>
              </a:xfrm>
              <a:prstGeom prst="ellipse">
                <a:avLst/>
              </a:prstGeom>
              <a:solidFill>
                <a:schemeClr val="bg2">
                  <a:lumMod val="50000"/>
                </a:schemeClr>
              </a:solidFill>
              <a:ln w="19050">
                <a:solidFill>
                  <a:schemeClr val="bg2">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63" name="椭圆 62"/>
              <p:cNvSpPr/>
              <p:nvPr/>
            </p:nvSpPr>
            <p:spPr>
              <a:xfrm>
                <a:off x="1373560" y="3789040"/>
                <a:ext cx="221283" cy="216024"/>
              </a:xfrm>
              <a:prstGeom prst="ellipse">
                <a:avLst/>
              </a:prstGeom>
              <a:solidFill>
                <a:schemeClr val="bg2">
                  <a:lumMod val="50000"/>
                </a:schemeClr>
              </a:solidFill>
              <a:ln w="19050">
                <a:solidFill>
                  <a:schemeClr val="bg2">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64" name="椭圆 63"/>
              <p:cNvSpPr/>
              <p:nvPr/>
            </p:nvSpPr>
            <p:spPr>
              <a:xfrm>
                <a:off x="1115616" y="3429000"/>
                <a:ext cx="221283" cy="216024"/>
              </a:xfrm>
              <a:prstGeom prst="ellipse">
                <a:avLst/>
              </a:prstGeom>
              <a:solidFill>
                <a:schemeClr val="bg2">
                  <a:lumMod val="50000"/>
                </a:schemeClr>
              </a:solidFill>
              <a:ln w="19050">
                <a:solidFill>
                  <a:schemeClr val="bg2">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65" name="椭圆 64"/>
              <p:cNvSpPr/>
              <p:nvPr/>
            </p:nvSpPr>
            <p:spPr>
              <a:xfrm>
                <a:off x="1051992" y="3933056"/>
                <a:ext cx="221283" cy="216024"/>
              </a:xfrm>
              <a:prstGeom prst="ellipse">
                <a:avLst/>
              </a:prstGeom>
              <a:solidFill>
                <a:srgbClr val="00B050"/>
              </a:solidFill>
              <a:ln w="19050">
                <a:solidFill>
                  <a:srgbClr val="00B05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66" name="椭圆 65"/>
              <p:cNvSpPr/>
              <p:nvPr/>
            </p:nvSpPr>
            <p:spPr>
              <a:xfrm>
                <a:off x="1204392" y="3933056"/>
                <a:ext cx="221283" cy="216024"/>
              </a:xfrm>
              <a:prstGeom prst="ellipse">
                <a:avLst/>
              </a:prstGeom>
              <a:solidFill>
                <a:srgbClr val="00B050"/>
              </a:solidFill>
              <a:ln w="19050">
                <a:solidFill>
                  <a:srgbClr val="00B05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67" name="椭圆 66"/>
              <p:cNvSpPr/>
              <p:nvPr/>
            </p:nvSpPr>
            <p:spPr>
              <a:xfrm>
                <a:off x="1356792" y="3501008"/>
                <a:ext cx="221283" cy="216024"/>
              </a:xfrm>
              <a:prstGeom prst="ellipse">
                <a:avLst/>
              </a:prstGeom>
              <a:solidFill>
                <a:srgbClr val="00B050"/>
              </a:solidFill>
              <a:ln w="19050">
                <a:solidFill>
                  <a:srgbClr val="00B05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68" name="椭圆 67"/>
              <p:cNvSpPr/>
              <p:nvPr/>
            </p:nvSpPr>
            <p:spPr>
              <a:xfrm>
                <a:off x="1509192" y="3284984"/>
                <a:ext cx="221283" cy="216024"/>
              </a:xfrm>
              <a:prstGeom prst="ellipse">
                <a:avLst/>
              </a:prstGeom>
              <a:solidFill>
                <a:srgbClr val="00B050"/>
              </a:solidFill>
              <a:ln w="19050">
                <a:solidFill>
                  <a:srgbClr val="00B05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69" name="椭圆 68"/>
              <p:cNvSpPr/>
              <p:nvPr/>
            </p:nvSpPr>
            <p:spPr>
              <a:xfrm>
                <a:off x="1619672" y="3573016"/>
                <a:ext cx="221283" cy="216024"/>
              </a:xfrm>
              <a:prstGeom prst="ellipse">
                <a:avLst/>
              </a:prstGeom>
              <a:solidFill>
                <a:srgbClr val="00B050"/>
              </a:solidFill>
              <a:ln w="19050">
                <a:solidFill>
                  <a:srgbClr val="00B05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70" name="椭圆 69"/>
              <p:cNvSpPr/>
              <p:nvPr/>
            </p:nvSpPr>
            <p:spPr>
              <a:xfrm>
                <a:off x="1619672" y="3789040"/>
                <a:ext cx="221283" cy="216024"/>
              </a:xfrm>
              <a:prstGeom prst="ellipse">
                <a:avLst/>
              </a:prstGeom>
              <a:solidFill>
                <a:srgbClr val="00B050"/>
              </a:solidFill>
              <a:ln w="19050">
                <a:solidFill>
                  <a:srgbClr val="00B05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71" name="椭圆 70"/>
              <p:cNvSpPr/>
              <p:nvPr/>
            </p:nvSpPr>
            <p:spPr>
              <a:xfrm>
                <a:off x="1475656" y="4005064"/>
                <a:ext cx="221283" cy="216024"/>
              </a:xfrm>
              <a:prstGeom prst="ellipse">
                <a:avLst/>
              </a:prstGeom>
              <a:solidFill>
                <a:srgbClr val="00B050"/>
              </a:solidFill>
              <a:ln w="19050">
                <a:solidFill>
                  <a:srgbClr val="00B05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72" name="椭圆 71"/>
              <p:cNvSpPr/>
              <p:nvPr/>
            </p:nvSpPr>
            <p:spPr>
              <a:xfrm>
                <a:off x="542677" y="3437384"/>
                <a:ext cx="221283" cy="216024"/>
              </a:xfrm>
              <a:prstGeom prst="ellipse">
                <a:avLst/>
              </a:prstGeom>
              <a:solidFill>
                <a:srgbClr val="FF0000"/>
              </a:solidFill>
              <a:ln w="19050">
                <a:solidFill>
                  <a:srgbClr val="FF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73" name="椭圆 72"/>
              <p:cNvSpPr/>
              <p:nvPr/>
            </p:nvSpPr>
            <p:spPr>
              <a:xfrm>
                <a:off x="395536" y="3861048"/>
                <a:ext cx="221283" cy="216024"/>
              </a:xfrm>
              <a:prstGeom prst="ellipse">
                <a:avLst/>
              </a:prstGeom>
              <a:solidFill>
                <a:srgbClr val="FF0000"/>
              </a:solidFill>
              <a:ln w="19050">
                <a:solidFill>
                  <a:srgbClr val="FF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74" name="椭圆 73"/>
              <p:cNvSpPr/>
              <p:nvPr/>
            </p:nvSpPr>
            <p:spPr>
              <a:xfrm>
                <a:off x="750317" y="3356992"/>
                <a:ext cx="221283" cy="216024"/>
              </a:xfrm>
              <a:prstGeom prst="ellipse">
                <a:avLst/>
              </a:prstGeom>
              <a:solidFill>
                <a:srgbClr val="FF0000"/>
              </a:solidFill>
              <a:ln w="19050">
                <a:solidFill>
                  <a:srgbClr val="FF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75" name="椭圆 74"/>
              <p:cNvSpPr/>
              <p:nvPr/>
            </p:nvSpPr>
            <p:spPr>
              <a:xfrm>
                <a:off x="534293" y="4005064"/>
                <a:ext cx="221283" cy="216024"/>
              </a:xfrm>
              <a:prstGeom prst="ellipse">
                <a:avLst/>
              </a:prstGeom>
              <a:solidFill>
                <a:schemeClr val="bg2">
                  <a:lumMod val="50000"/>
                </a:schemeClr>
              </a:solidFill>
              <a:ln w="19050">
                <a:solidFill>
                  <a:schemeClr val="bg2">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76" name="椭圆 75"/>
              <p:cNvSpPr/>
              <p:nvPr/>
            </p:nvSpPr>
            <p:spPr>
              <a:xfrm>
                <a:off x="1115616" y="3645024"/>
                <a:ext cx="221283" cy="216024"/>
              </a:xfrm>
              <a:prstGeom prst="ellipse">
                <a:avLst/>
              </a:prstGeom>
              <a:solidFill>
                <a:schemeClr val="bg2">
                  <a:lumMod val="50000"/>
                </a:schemeClr>
              </a:solidFill>
              <a:ln w="19050">
                <a:solidFill>
                  <a:schemeClr val="bg2">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77" name="椭圆 76"/>
              <p:cNvSpPr/>
              <p:nvPr/>
            </p:nvSpPr>
            <p:spPr>
              <a:xfrm>
                <a:off x="1187624" y="4149080"/>
                <a:ext cx="221283" cy="216024"/>
              </a:xfrm>
              <a:prstGeom prst="ellipse">
                <a:avLst/>
              </a:prstGeom>
              <a:solidFill>
                <a:srgbClr val="00B050"/>
              </a:solidFill>
              <a:ln w="19050">
                <a:solidFill>
                  <a:srgbClr val="00B05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78" name="椭圆 77"/>
              <p:cNvSpPr/>
              <p:nvPr/>
            </p:nvSpPr>
            <p:spPr>
              <a:xfrm>
                <a:off x="902717" y="3573016"/>
                <a:ext cx="221283" cy="216024"/>
              </a:xfrm>
              <a:prstGeom prst="ellipse">
                <a:avLst/>
              </a:prstGeom>
              <a:solidFill>
                <a:srgbClr val="FF0000"/>
              </a:solidFill>
              <a:ln w="19050">
                <a:solidFill>
                  <a:srgbClr val="FF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79" name="椭圆 78"/>
              <p:cNvSpPr/>
              <p:nvPr/>
            </p:nvSpPr>
            <p:spPr>
              <a:xfrm>
                <a:off x="1254373" y="3212976"/>
                <a:ext cx="221283" cy="216024"/>
              </a:xfrm>
              <a:prstGeom prst="ellipse">
                <a:avLst/>
              </a:prstGeom>
              <a:solidFill>
                <a:srgbClr val="FF0000"/>
              </a:solidFill>
              <a:ln w="19050">
                <a:solidFill>
                  <a:srgbClr val="FF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80" name="椭圆 79"/>
              <p:cNvSpPr/>
              <p:nvPr/>
            </p:nvSpPr>
            <p:spPr>
              <a:xfrm>
                <a:off x="678309" y="4149080"/>
                <a:ext cx="221283" cy="216024"/>
              </a:xfrm>
              <a:prstGeom prst="ellipse">
                <a:avLst/>
              </a:prstGeom>
              <a:solidFill>
                <a:schemeClr val="bg2">
                  <a:lumMod val="50000"/>
                </a:schemeClr>
              </a:solidFill>
              <a:ln w="19050">
                <a:solidFill>
                  <a:schemeClr val="bg2">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81" name="椭圆 80"/>
              <p:cNvSpPr/>
              <p:nvPr/>
            </p:nvSpPr>
            <p:spPr>
              <a:xfrm>
                <a:off x="179512" y="3717032"/>
                <a:ext cx="221283" cy="216024"/>
              </a:xfrm>
              <a:prstGeom prst="ellipse">
                <a:avLst/>
              </a:prstGeom>
              <a:solidFill>
                <a:schemeClr val="bg2">
                  <a:lumMod val="50000"/>
                </a:schemeClr>
              </a:solidFill>
              <a:ln w="19050">
                <a:solidFill>
                  <a:schemeClr val="bg2">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82" name="椭圆 81"/>
              <p:cNvSpPr/>
              <p:nvPr/>
            </p:nvSpPr>
            <p:spPr>
              <a:xfrm>
                <a:off x="179512" y="4005064"/>
                <a:ext cx="221283" cy="216024"/>
              </a:xfrm>
              <a:prstGeom prst="ellipse">
                <a:avLst/>
              </a:prstGeom>
              <a:solidFill>
                <a:srgbClr val="00B050"/>
              </a:solidFill>
              <a:ln w="19050">
                <a:solidFill>
                  <a:srgbClr val="00B05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83" name="椭圆 82"/>
              <p:cNvSpPr/>
              <p:nvPr/>
            </p:nvSpPr>
            <p:spPr>
              <a:xfrm>
                <a:off x="899592" y="3212976"/>
                <a:ext cx="221283" cy="216024"/>
              </a:xfrm>
              <a:prstGeom prst="ellipse">
                <a:avLst/>
              </a:prstGeom>
              <a:solidFill>
                <a:srgbClr val="00B050"/>
              </a:solidFill>
              <a:ln w="19050">
                <a:solidFill>
                  <a:srgbClr val="00B05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84" name="椭圆 83"/>
              <p:cNvSpPr/>
              <p:nvPr/>
            </p:nvSpPr>
            <p:spPr>
              <a:xfrm>
                <a:off x="107504" y="3356992"/>
                <a:ext cx="221283" cy="216024"/>
              </a:xfrm>
              <a:prstGeom prst="ellipse">
                <a:avLst/>
              </a:prstGeom>
              <a:solidFill>
                <a:schemeClr val="bg2">
                  <a:lumMod val="50000"/>
                </a:schemeClr>
              </a:solidFill>
              <a:ln w="19050">
                <a:solidFill>
                  <a:schemeClr val="bg2">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85" name="椭圆 84"/>
              <p:cNvSpPr/>
              <p:nvPr/>
            </p:nvSpPr>
            <p:spPr>
              <a:xfrm>
                <a:off x="1691680" y="3356992"/>
                <a:ext cx="221283" cy="216024"/>
              </a:xfrm>
              <a:prstGeom prst="ellipse">
                <a:avLst/>
              </a:prstGeom>
              <a:solidFill>
                <a:srgbClr val="FF0000"/>
              </a:solidFill>
              <a:ln w="19050">
                <a:solidFill>
                  <a:srgbClr val="FF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86" name="椭圆 85"/>
              <p:cNvSpPr/>
              <p:nvPr/>
            </p:nvSpPr>
            <p:spPr>
              <a:xfrm>
                <a:off x="1763688" y="3573016"/>
                <a:ext cx="221283" cy="216024"/>
              </a:xfrm>
              <a:prstGeom prst="ellipse">
                <a:avLst/>
              </a:prstGeom>
              <a:solidFill>
                <a:srgbClr val="FF0000"/>
              </a:solidFill>
              <a:ln w="19050">
                <a:solidFill>
                  <a:srgbClr val="FF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87" name="椭圆 86"/>
              <p:cNvSpPr/>
              <p:nvPr/>
            </p:nvSpPr>
            <p:spPr>
              <a:xfrm>
                <a:off x="1619672" y="3933056"/>
                <a:ext cx="221283" cy="216024"/>
              </a:xfrm>
              <a:prstGeom prst="ellipse">
                <a:avLst/>
              </a:prstGeom>
              <a:solidFill>
                <a:srgbClr val="FF0000"/>
              </a:solidFill>
              <a:ln w="19050">
                <a:solidFill>
                  <a:srgbClr val="FF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88" name="椭圆 87"/>
              <p:cNvSpPr/>
              <p:nvPr/>
            </p:nvSpPr>
            <p:spPr>
              <a:xfrm>
                <a:off x="899592" y="4221088"/>
                <a:ext cx="221283" cy="216024"/>
              </a:xfrm>
              <a:prstGeom prst="ellipse">
                <a:avLst/>
              </a:prstGeom>
              <a:solidFill>
                <a:srgbClr val="00B050"/>
              </a:solidFill>
              <a:ln w="19050">
                <a:solidFill>
                  <a:srgbClr val="00B05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grpSp>
        <p:sp>
          <p:nvSpPr>
            <p:cNvPr id="53" name="文本框 52"/>
            <p:cNvSpPr txBox="1"/>
            <p:nvPr/>
          </p:nvSpPr>
          <p:spPr>
            <a:xfrm>
              <a:off x="690174" y="4511876"/>
              <a:ext cx="728464" cy="384633"/>
            </a:xfrm>
            <a:prstGeom prst="rect">
              <a:avLst/>
            </a:prstGeom>
            <a:noFill/>
          </p:spPr>
          <p:txBody>
            <a:bodyPr wrap="square" rtlCol="0">
              <a:spAutoFit/>
            </a:bodyPr>
            <a:lstStyle/>
            <a:p>
              <a:r>
                <a:rPr kumimoji="1" lang="en-US" altLang="zh-CHS" sz="1400" dirty="0" smtClean="0"/>
                <a:t>input</a:t>
              </a:r>
              <a:endParaRPr kumimoji="1" lang="zh-CHS" altLang="en-US" sz="1400" dirty="0"/>
            </a:p>
          </p:txBody>
        </p:sp>
      </p:grpSp>
      <p:sp>
        <p:nvSpPr>
          <p:cNvPr id="89" name="文本框 88"/>
          <p:cNvSpPr txBox="1"/>
          <p:nvPr/>
        </p:nvSpPr>
        <p:spPr>
          <a:xfrm>
            <a:off x="3092232" y="5257763"/>
            <a:ext cx="1080529" cy="276999"/>
          </a:xfrm>
          <a:prstGeom prst="rect">
            <a:avLst/>
          </a:prstGeom>
          <a:noFill/>
        </p:spPr>
        <p:txBody>
          <a:bodyPr wrap="square" rtlCol="0">
            <a:spAutoFit/>
          </a:bodyPr>
          <a:lstStyle/>
          <a:p>
            <a:r>
              <a:rPr kumimoji="1" lang="en-US" altLang="zh-CHS" sz="1200" dirty="0" smtClean="0"/>
              <a:t>Worker nodes</a:t>
            </a:r>
            <a:endParaRPr kumimoji="1" lang="zh-CHS" altLang="en-US" sz="1200" dirty="0"/>
          </a:p>
        </p:txBody>
      </p:sp>
      <p:sp>
        <p:nvSpPr>
          <p:cNvPr id="90" name="文本框 89"/>
          <p:cNvSpPr txBox="1"/>
          <p:nvPr/>
        </p:nvSpPr>
        <p:spPr>
          <a:xfrm>
            <a:off x="4693587" y="5280848"/>
            <a:ext cx="646244" cy="261610"/>
          </a:xfrm>
          <a:prstGeom prst="rect">
            <a:avLst/>
          </a:prstGeom>
          <a:noFill/>
        </p:spPr>
        <p:txBody>
          <a:bodyPr wrap="square" rtlCol="0">
            <a:spAutoFit/>
          </a:bodyPr>
          <a:lstStyle/>
          <a:p>
            <a:r>
              <a:rPr kumimoji="1" lang="en-US" altLang="zh-CHS" sz="1100" dirty="0" smtClean="0"/>
              <a:t>Storage</a:t>
            </a:r>
            <a:endParaRPr kumimoji="1" lang="zh-CHS" altLang="en-US" sz="1100" dirty="0"/>
          </a:p>
        </p:txBody>
      </p:sp>
      <p:sp>
        <p:nvSpPr>
          <p:cNvPr id="91" name="文本框 90"/>
          <p:cNvSpPr txBox="1"/>
          <p:nvPr/>
        </p:nvSpPr>
        <p:spPr>
          <a:xfrm>
            <a:off x="5884213" y="5261566"/>
            <a:ext cx="1080529" cy="276999"/>
          </a:xfrm>
          <a:prstGeom prst="rect">
            <a:avLst/>
          </a:prstGeom>
          <a:noFill/>
        </p:spPr>
        <p:txBody>
          <a:bodyPr wrap="square" rtlCol="0">
            <a:spAutoFit/>
          </a:bodyPr>
          <a:lstStyle/>
          <a:p>
            <a:r>
              <a:rPr kumimoji="1" lang="en-US" altLang="zh-CHS" sz="1200" dirty="0" smtClean="0"/>
              <a:t>Worker nodes</a:t>
            </a:r>
            <a:endParaRPr kumimoji="1" lang="zh-CHS" altLang="en-US" sz="1200" dirty="0"/>
          </a:p>
        </p:txBody>
      </p:sp>
      <p:grpSp>
        <p:nvGrpSpPr>
          <p:cNvPr id="92" name="组 91"/>
          <p:cNvGrpSpPr/>
          <p:nvPr/>
        </p:nvGrpSpPr>
        <p:grpSpPr>
          <a:xfrm>
            <a:off x="7308106" y="3981942"/>
            <a:ext cx="864294" cy="1520640"/>
            <a:chOff x="7926396" y="2939934"/>
            <a:chExt cx="1080120" cy="1900366"/>
          </a:xfrm>
        </p:grpSpPr>
        <p:sp>
          <p:nvSpPr>
            <p:cNvPr id="93" name="磁盘 92"/>
            <p:cNvSpPr/>
            <p:nvPr/>
          </p:nvSpPr>
          <p:spPr>
            <a:xfrm>
              <a:off x="7926396" y="2939934"/>
              <a:ext cx="1080120" cy="1152128"/>
            </a:xfrm>
            <a:prstGeom prst="flowChartMagneticDisk">
              <a:avLst/>
            </a:prstGeom>
            <a:solidFill>
              <a:schemeClr val="accent5">
                <a:lumMod val="60000"/>
                <a:lumOff val="40000"/>
              </a:schemeClr>
            </a:solidFill>
            <a:ln w="19050">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94" name="三角形 93"/>
            <p:cNvSpPr/>
            <p:nvPr/>
          </p:nvSpPr>
          <p:spPr>
            <a:xfrm>
              <a:off x="8161882" y="3414010"/>
              <a:ext cx="221283" cy="216024"/>
            </a:xfrm>
            <a:prstGeom prst="triangle">
              <a:avLst/>
            </a:prstGeom>
            <a:solidFill>
              <a:srgbClr val="00B050"/>
            </a:solidFill>
            <a:ln w="19050">
              <a:solidFill>
                <a:srgbClr val="00B05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95" name="三角形 94"/>
            <p:cNvSpPr/>
            <p:nvPr/>
          </p:nvSpPr>
          <p:spPr>
            <a:xfrm>
              <a:off x="8527181" y="3486018"/>
              <a:ext cx="221283" cy="216024"/>
            </a:xfrm>
            <a:prstGeom prst="triangle">
              <a:avLst/>
            </a:prstGeom>
            <a:solidFill>
              <a:schemeClr val="bg2">
                <a:lumMod val="50000"/>
              </a:schemeClr>
            </a:solidFill>
            <a:ln w="19050">
              <a:solidFill>
                <a:schemeClr val="bg2">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96" name="三角形 95"/>
            <p:cNvSpPr/>
            <p:nvPr/>
          </p:nvSpPr>
          <p:spPr>
            <a:xfrm>
              <a:off x="8311157" y="3630034"/>
              <a:ext cx="221283" cy="216024"/>
            </a:xfrm>
            <a:prstGeom prst="triangle">
              <a:avLst/>
            </a:prstGeom>
            <a:solidFill>
              <a:srgbClr val="FF0000"/>
            </a:solidFill>
            <a:ln w="19050">
              <a:solidFill>
                <a:srgbClr val="FF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97" name="文本框 96"/>
            <p:cNvSpPr txBox="1"/>
            <p:nvPr/>
          </p:nvSpPr>
          <p:spPr>
            <a:xfrm>
              <a:off x="8130372" y="4494130"/>
              <a:ext cx="800472" cy="346170"/>
            </a:xfrm>
            <a:prstGeom prst="rect">
              <a:avLst/>
            </a:prstGeom>
            <a:noFill/>
          </p:spPr>
          <p:txBody>
            <a:bodyPr wrap="square" rtlCol="0">
              <a:spAutoFit/>
            </a:bodyPr>
            <a:lstStyle/>
            <a:p>
              <a:r>
                <a:rPr kumimoji="1" lang="en-US" altLang="zh-CHS" sz="1200" dirty="0" smtClean="0"/>
                <a:t>output</a:t>
              </a:r>
              <a:endParaRPr kumimoji="1" lang="zh-CHS" altLang="en-US" sz="1200" dirty="0"/>
            </a:p>
          </p:txBody>
        </p:sp>
      </p:grpSp>
      <p:sp>
        <p:nvSpPr>
          <p:cNvPr id="98" name="文本框 97"/>
          <p:cNvSpPr txBox="1"/>
          <p:nvPr/>
        </p:nvSpPr>
        <p:spPr>
          <a:xfrm>
            <a:off x="2434427" y="5445224"/>
            <a:ext cx="924415" cy="276999"/>
          </a:xfrm>
          <a:prstGeom prst="rect">
            <a:avLst/>
          </a:prstGeom>
          <a:noFill/>
        </p:spPr>
        <p:txBody>
          <a:bodyPr wrap="square" rtlCol="0">
            <a:spAutoFit/>
          </a:bodyPr>
          <a:lstStyle/>
          <a:p>
            <a:r>
              <a:rPr kumimoji="1" lang="en-US" altLang="zh-CHS" sz="1200" dirty="0" smtClean="0"/>
              <a:t>Map Phase</a:t>
            </a:r>
            <a:endParaRPr kumimoji="1" lang="zh-CHS" altLang="en-US" sz="1200" dirty="0"/>
          </a:p>
        </p:txBody>
      </p:sp>
      <p:sp>
        <p:nvSpPr>
          <p:cNvPr id="99" name="矩形 98"/>
          <p:cNvSpPr/>
          <p:nvPr/>
        </p:nvSpPr>
        <p:spPr>
          <a:xfrm>
            <a:off x="1025212" y="5560463"/>
            <a:ext cx="1382871" cy="57613"/>
          </a:xfrm>
          <a:prstGeom prst="rect">
            <a:avLst/>
          </a:prstGeom>
          <a:solidFill>
            <a:schemeClr val="bg1">
              <a:lumMod val="50000"/>
            </a:schemeClr>
          </a:solidFill>
          <a:ln w="19050">
            <a:solidFill>
              <a:schemeClr val="bg1">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100" name="矩形 99"/>
          <p:cNvSpPr/>
          <p:nvPr/>
        </p:nvSpPr>
        <p:spPr>
          <a:xfrm>
            <a:off x="3286726" y="5560463"/>
            <a:ext cx="1526751" cy="57613"/>
          </a:xfrm>
          <a:prstGeom prst="rect">
            <a:avLst/>
          </a:prstGeom>
          <a:solidFill>
            <a:schemeClr val="bg1">
              <a:lumMod val="50000"/>
            </a:schemeClr>
          </a:solidFill>
          <a:ln w="19050">
            <a:solidFill>
              <a:schemeClr val="bg1">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101" name="文本框 100"/>
          <p:cNvSpPr txBox="1"/>
          <p:nvPr/>
        </p:nvSpPr>
        <p:spPr>
          <a:xfrm>
            <a:off x="6156176" y="5445224"/>
            <a:ext cx="1150685" cy="276999"/>
          </a:xfrm>
          <a:prstGeom prst="rect">
            <a:avLst/>
          </a:prstGeom>
          <a:noFill/>
        </p:spPr>
        <p:txBody>
          <a:bodyPr wrap="square" rtlCol="0">
            <a:spAutoFit/>
          </a:bodyPr>
          <a:lstStyle/>
          <a:p>
            <a:r>
              <a:rPr kumimoji="1" lang="en-US" altLang="zh-CHS" sz="1200" dirty="0" smtClean="0"/>
              <a:t>Reduce Phase</a:t>
            </a:r>
            <a:endParaRPr kumimoji="1" lang="zh-CHS" altLang="en-US" sz="1200" dirty="0"/>
          </a:p>
        </p:txBody>
      </p:sp>
      <p:sp>
        <p:nvSpPr>
          <p:cNvPr id="102" name="矩形 101"/>
          <p:cNvSpPr/>
          <p:nvPr/>
        </p:nvSpPr>
        <p:spPr>
          <a:xfrm>
            <a:off x="5084930" y="5560463"/>
            <a:ext cx="1116000" cy="57613"/>
          </a:xfrm>
          <a:prstGeom prst="rect">
            <a:avLst/>
          </a:prstGeom>
          <a:solidFill>
            <a:schemeClr val="bg1">
              <a:lumMod val="50000"/>
            </a:schemeClr>
          </a:solidFill>
          <a:ln w="19050">
            <a:solidFill>
              <a:schemeClr val="bg1">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103" name="矩形 102"/>
          <p:cNvSpPr/>
          <p:nvPr/>
        </p:nvSpPr>
        <p:spPr>
          <a:xfrm>
            <a:off x="7184537" y="5560463"/>
            <a:ext cx="936000" cy="57613"/>
          </a:xfrm>
          <a:prstGeom prst="rect">
            <a:avLst/>
          </a:prstGeom>
          <a:solidFill>
            <a:schemeClr val="bg1">
              <a:lumMod val="50000"/>
            </a:schemeClr>
          </a:solidFill>
          <a:ln w="19050">
            <a:solidFill>
              <a:schemeClr val="bg1">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104" name="文本框 103"/>
          <p:cNvSpPr txBox="1"/>
          <p:nvPr/>
        </p:nvSpPr>
        <p:spPr>
          <a:xfrm>
            <a:off x="1475656" y="5643316"/>
            <a:ext cx="3024336" cy="577081"/>
          </a:xfrm>
          <a:prstGeom prst="rect">
            <a:avLst/>
          </a:prstGeom>
          <a:noFill/>
        </p:spPr>
        <p:txBody>
          <a:bodyPr wrap="square" rtlCol="0">
            <a:spAutoFit/>
          </a:bodyPr>
          <a:lstStyle/>
          <a:p>
            <a:r>
              <a:rPr kumimoji="1" lang="en-US" altLang="zh-CHS" sz="1050" dirty="0" smtClean="0"/>
              <a:t>1.Mapping: master node divides input into smaller problems </a:t>
            </a:r>
            <a:r>
              <a:rPr kumimoji="1" lang="en-US" altLang="zh-CHS" sz="1050" dirty="0"/>
              <a:t>and assigns worker nodes </a:t>
            </a:r>
            <a:r>
              <a:rPr kumimoji="1" lang="en-US" altLang="zh-CHS" sz="1050" dirty="0" smtClean="0"/>
              <a:t>partition and map the input data. Partitioned data is stored.</a:t>
            </a:r>
            <a:endParaRPr kumimoji="1" lang="zh-CHS" altLang="en-US" sz="1050" dirty="0"/>
          </a:p>
        </p:txBody>
      </p:sp>
      <p:sp>
        <p:nvSpPr>
          <p:cNvPr id="105" name="文本框 104"/>
          <p:cNvSpPr txBox="1"/>
          <p:nvPr/>
        </p:nvSpPr>
        <p:spPr>
          <a:xfrm>
            <a:off x="5354108" y="5643316"/>
            <a:ext cx="2669422" cy="577081"/>
          </a:xfrm>
          <a:prstGeom prst="rect">
            <a:avLst/>
          </a:prstGeom>
          <a:noFill/>
        </p:spPr>
        <p:txBody>
          <a:bodyPr wrap="square" rtlCol="0">
            <a:spAutoFit/>
          </a:bodyPr>
          <a:lstStyle/>
          <a:p>
            <a:r>
              <a:rPr kumimoji="1" lang="en-US" altLang="zh-CHS" sz="1050" dirty="0" smtClean="0"/>
              <a:t>2.Reducing: master node instructs worker nodes to sort and reduce partitioned data into output.</a:t>
            </a:r>
            <a:endParaRPr kumimoji="1" lang="zh-CHS" altLang="en-US" sz="1050" dirty="0"/>
          </a:p>
        </p:txBody>
      </p:sp>
      <p:sp>
        <p:nvSpPr>
          <p:cNvPr id="121" name="文本框 120"/>
          <p:cNvSpPr txBox="1"/>
          <p:nvPr/>
        </p:nvSpPr>
        <p:spPr>
          <a:xfrm rot="3525449">
            <a:off x="5803949" y="3304936"/>
            <a:ext cx="1066273" cy="261610"/>
          </a:xfrm>
          <a:prstGeom prst="rect">
            <a:avLst/>
          </a:prstGeom>
          <a:noFill/>
        </p:spPr>
        <p:txBody>
          <a:bodyPr wrap="square" rtlCol="0">
            <a:spAutoFit/>
          </a:bodyPr>
          <a:lstStyle/>
          <a:p>
            <a:r>
              <a:rPr kumimoji="1" lang="en-US" altLang="zh-CHS" sz="1100" dirty="0" smtClean="0"/>
              <a:t>Assign reduce</a:t>
            </a:r>
            <a:endParaRPr kumimoji="1" lang="zh-CHS" altLang="en-US" sz="1100" dirty="0"/>
          </a:p>
        </p:txBody>
      </p:sp>
    </p:spTree>
    <p:extLst>
      <p:ext uri="{BB962C8B-B14F-4D97-AF65-F5344CB8AC3E}">
        <p14:creationId xmlns:p14="http://schemas.microsoft.com/office/powerpoint/2010/main" val="722308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7" presetClass="entr" presetSubtype="0" fill="hold" grpId="0" nodeType="clickEffect">
                                  <p:stCondLst>
                                    <p:cond delay="0"/>
                                  </p:stCondLst>
                                  <p:childTnLst>
                                    <p:set>
                                      <p:cBhvr>
                                        <p:cTn id="11" dur="1" fill="hold">
                                          <p:stCondLst>
                                            <p:cond delay="0"/>
                                          </p:stCondLst>
                                        </p:cTn>
                                        <p:tgtEl>
                                          <p:spTgt spid="99"/>
                                        </p:tgtEl>
                                        <p:attrNameLst>
                                          <p:attrName>style.visibility</p:attrName>
                                        </p:attrNameLst>
                                      </p:cBhvr>
                                      <p:to>
                                        <p:strVal val="visible"/>
                                      </p:to>
                                    </p:set>
                                    <p:animEffect transition="in" filter="fade">
                                      <p:cBhvr>
                                        <p:cTn id="12" dur="1000"/>
                                        <p:tgtEl>
                                          <p:spTgt spid="99"/>
                                        </p:tgtEl>
                                      </p:cBhvr>
                                    </p:animEffect>
                                    <p:anim calcmode="lin" valueType="num">
                                      <p:cBhvr>
                                        <p:cTn id="13" dur="1000" fill="hold"/>
                                        <p:tgtEl>
                                          <p:spTgt spid="99"/>
                                        </p:tgtEl>
                                        <p:attrNameLst>
                                          <p:attrName>ppt_x</p:attrName>
                                        </p:attrNameLst>
                                      </p:cBhvr>
                                      <p:tavLst>
                                        <p:tav tm="0">
                                          <p:val>
                                            <p:strVal val="#ppt_x"/>
                                          </p:val>
                                        </p:tav>
                                        <p:tav tm="100000">
                                          <p:val>
                                            <p:strVal val="#ppt_x"/>
                                          </p:val>
                                        </p:tav>
                                      </p:tavLst>
                                    </p:anim>
                                    <p:anim calcmode="lin" valueType="num">
                                      <p:cBhvr>
                                        <p:cTn id="14" dur="900" decel="100000" fill="hold"/>
                                        <p:tgtEl>
                                          <p:spTgt spid="99"/>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99"/>
                                        </p:tgtEl>
                                        <p:attrNameLst>
                                          <p:attrName>ppt_y</p:attrName>
                                        </p:attrNameLst>
                                      </p:cBhvr>
                                      <p:tavLst>
                                        <p:tav tm="0">
                                          <p:val>
                                            <p:strVal val="#ppt_y-.03"/>
                                          </p:val>
                                        </p:tav>
                                        <p:tav tm="100000">
                                          <p:val>
                                            <p:strVal val="#ppt_y"/>
                                          </p:val>
                                        </p:tav>
                                      </p:tavLst>
                                    </p:anim>
                                  </p:childTnLst>
                                </p:cTn>
                              </p:par>
                              <p:par>
                                <p:cTn id="16" presetID="37" presetClass="entr" presetSubtype="0" fill="hold" grpId="0" nodeType="withEffect">
                                  <p:stCondLst>
                                    <p:cond delay="0"/>
                                  </p:stCondLst>
                                  <p:childTnLst>
                                    <p:set>
                                      <p:cBhvr>
                                        <p:cTn id="17" dur="1" fill="hold">
                                          <p:stCondLst>
                                            <p:cond delay="0"/>
                                          </p:stCondLst>
                                        </p:cTn>
                                        <p:tgtEl>
                                          <p:spTgt spid="100"/>
                                        </p:tgtEl>
                                        <p:attrNameLst>
                                          <p:attrName>style.visibility</p:attrName>
                                        </p:attrNameLst>
                                      </p:cBhvr>
                                      <p:to>
                                        <p:strVal val="visible"/>
                                      </p:to>
                                    </p:set>
                                    <p:animEffect transition="in" filter="fade">
                                      <p:cBhvr>
                                        <p:cTn id="18" dur="1000"/>
                                        <p:tgtEl>
                                          <p:spTgt spid="100"/>
                                        </p:tgtEl>
                                      </p:cBhvr>
                                    </p:animEffect>
                                    <p:anim calcmode="lin" valueType="num">
                                      <p:cBhvr>
                                        <p:cTn id="19" dur="1000" fill="hold"/>
                                        <p:tgtEl>
                                          <p:spTgt spid="100"/>
                                        </p:tgtEl>
                                        <p:attrNameLst>
                                          <p:attrName>ppt_x</p:attrName>
                                        </p:attrNameLst>
                                      </p:cBhvr>
                                      <p:tavLst>
                                        <p:tav tm="0">
                                          <p:val>
                                            <p:strVal val="#ppt_x"/>
                                          </p:val>
                                        </p:tav>
                                        <p:tav tm="100000">
                                          <p:val>
                                            <p:strVal val="#ppt_x"/>
                                          </p:val>
                                        </p:tav>
                                      </p:tavLst>
                                    </p:anim>
                                    <p:anim calcmode="lin" valueType="num">
                                      <p:cBhvr>
                                        <p:cTn id="20" dur="900" decel="100000" fill="hold"/>
                                        <p:tgtEl>
                                          <p:spTgt spid="100"/>
                                        </p:tgtEl>
                                        <p:attrNameLst>
                                          <p:attrName>ppt_y</p:attrName>
                                        </p:attrNameLst>
                                      </p:cBhvr>
                                      <p:tavLst>
                                        <p:tav tm="0">
                                          <p:val>
                                            <p:strVal val="#ppt_y+1"/>
                                          </p:val>
                                        </p:tav>
                                        <p:tav tm="100000">
                                          <p:val>
                                            <p:strVal val="#ppt_y-.03"/>
                                          </p:val>
                                        </p:tav>
                                      </p:tavLst>
                                    </p:anim>
                                    <p:anim calcmode="lin" valueType="num">
                                      <p:cBhvr>
                                        <p:cTn id="21" dur="100" accel="100000" fill="hold">
                                          <p:stCondLst>
                                            <p:cond delay="900"/>
                                          </p:stCondLst>
                                        </p:cTn>
                                        <p:tgtEl>
                                          <p:spTgt spid="100"/>
                                        </p:tgtEl>
                                        <p:attrNameLst>
                                          <p:attrName>ppt_y</p:attrName>
                                        </p:attrNameLst>
                                      </p:cBhvr>
                                      <p:tavLst>
                                        <p:tav tm="0">
                                          <p:val>
                                            <p:strVal val="#ppt_y-.03"/>
                                          </p:val>
                                        </p:tav>
                                        <p:tav tm="100000">
                                          <p:val>
                                            <p:strVal val="#ppt_y"/>
                                          </p:val>
                                        </p:tav>
                                      </p:tavLst>
                                    </p:anim>
                                  </p:childTnLst>
                                </p:cTn>
                              </p:par>
                              <p:par>
                                <p:cTn id="22" presetID="37" presetClass="entr" presetSubtype="0" fill="hold" grpId="0" nodeType="withEffect">
                                  <p:stCondLst>
                                    <p:cond delay="0"/>
                                  </p:stCondLst>
                                  <p:childTnLst>
                                    <p:set>
                                      <p:cBhvr>
                                        <p:cTn id="23" dur="1" fill="hold">
                                          <p:stCondLst>
                                            <p:cond delay="0"/>
                                          </p:stCondLst>
                                        </p:cTn>
                                        <p:tgtEl>
                                          <p:spTgt spid="102"/>
                                        </p:tgtEl>
                                        <p:attrNameLst>
                                          <p:attrName>style.visibility</p:attrName>
                                        </p:attrNameLst>
                                      </p:cBhvr>
                                      <p:to>
                                        <p:strVal val="visible"/>
                                      </p:to>
                                    </p:set>
                                    <p:animEffect transition="in" filter="fade">
                                      <p:cBhvr>
                                        <p:cTn id="24" dur="1000"/>
                                        <p:tgtEl>
                                          <p:spTgt spid="102"/>
                                        </p:tgtEl>
                                      </p:cBhvr>
                                    </p:animEffect>
                                    <p:anim calcmode="lin" valueType="num">
                                      <p:cBhvr>
                                        <p:cTn id="25" dur="1000" fill="hold"/>
                                        <p:tgtEl>
                                          <p:spTgt spid="102"/>
                                        </p:tgtEl>
                                        <p:attrNameLst>
                                          <p:attrName>ppt_x</p:attrName>
                                        </p:attrNameLst>
                                      </p:cBhvr>
                                      <p:tavLst>
                                        <p:tav tm="0">
                                          <p:val>
                                            <p:strVal val="#ppt_x"/>
                                          </p:val>
                                        </p:tav>
                                        <p:tav tm="100000">
                                          <p:val>
                                            <p:strVal val="#ppt_x"/>
                                          </p:val>
                                        </p:tav>
                                      </p:tavLst>
                                    </p:anim>
                                    <p:anim calcmode="lin" valueType="num">
                                      <p:cBhvr>
                                        <p:cTn id="26" dur="900" decel="100000" fill="hold"/>
                                        <p:tgtEl>
                                          <p:spTgt spid="102"/>
                                        </p:tgtEl>
                                        <p:attrNameLst>
                                          <p:attrName>ppt_y</p:attrName>
                                        </p:attrNameLst>
                                      </p:cBhvr>
                                      <p:tavLst>
                                        <p:tav tm="0">
                                          <p:val>
                                            <p:strVal val="#ppt_y+1"/>
                                          </p:val>
                                        </p:tav>
                                        <p:tav tm="100000">
                                          <p:val>
                                            <p:strVal val="#ppt_y-.03"/>
                                          </p:val>
                                        </p:tav>
                                      </p:tavLst>
                                    </p:anim>
                                    <p:anim calcmode="lin" valueType="num">
                                      <p:cBhvr>
                                        <p:cTn id="27" dur="100" accel="100000" fill="hold">
                                          <p:stCondLst>
                                            <p:cond delay="900"/>
                                          </p:stCondLst>
                                        </p:cTn>
                                        <p:tgtEl>
                                          <p:spTgt spid="102"/>
                                        </p:tgtEl>
                                        <p:attrNameLst>
                                          <p:attrName>ppt_y</p:attrName>
                                        </p:attrNameLst>
                                      </p:cBhvr>
                                      <p:tavLst>
                                        <p:tav tm="0">
                                          <p:val>
                                            <p:strVal val="#ppt_y-.03"/>
                                          </p:val>
                                        </p:tav>
                                        <p:tav tm="100000">
                                          <p:val>
                                            <p:strVal val="#ppt_y"/>
                                          </p:val>
                                        </p:tav>
                                      </p:tavLst>
                                    </p:anim>
                                  </p:childTnLst>
                                </p:cTn>
                              </p:par>
                              <p:par>
                                <p:cTn id="28" presetID="37" presetClass="entr" presetSubtype="0" fill="hold" grpId="0" nodeType="withEffect">
                                  <p:stCondLst>
                                    <p:cond delay="0"/>
                                  </p:stCondLst>
                                  <p:childTnLst>
                                    <p:set>
                                      <p:cBhvr>
                                        <p:cTn id="29" dur="1" fill="hold">
                                          <p:stCondLst>
                                            <p:cond delay="0"/>
                                          </p:stCondLst>
                                        </p:cTn>
                                        <p:tgtEl>
                                          <p:spTgt spid="103"/>
                                        </p:tgtEl>
                                        <p:attrNameLst>
                                          <p:attrName>style.visibility</p:attrName>
                                        </p:attrNameLst>
                                      </p:cBhvr>
                                      <p:to>
                                        <p:strVal val="visible"/>
                                      </p:to>
                                    </p:set>
                                    <p:animEffect transition="in" filter="fade">
                                      <p:cBhvr>
                                        <p:cTn id="30" dur="1000"/>
                                        <p:tgtEl>
                                          <p:spTgt spid="103"/>
                                        </p:tgtEl>
                                      </p:cBhvr>
                                    </p:animEffect>
                                    <p:anim calcmode="lin" valueType="num">
                                      <p:cBhvr>
                                        <p:cTn id="31" dur="1000" fill="hold"/>
                                        <p:tgtEl>
                                          <p:spTgt spid="103"/>
                                        </p:tgtEl>
                                        <p:attrNameLst>
                                          <p:attrName>ppt_x</p:attrName>
                                        </p:attrNameLst>
                                      </p:cBhvr>
                                      <p:tavLst>
                                        <p:tav tm="0">
                                          <p:val>
                                            <p:strVal val="#ppt_x"/>
                                          </p:val>
                                        </p:tav>
                                        <p:tav tm="100000">
                                          <p:val>
                                            <p:strVal val="#ppt_x"/>
                                          </p:val>
                                        </p:tav>
                                      </p:tavLst>
                                    </p:anim>
                                    <p:anim calcmode="lin" valueType="num">
                                      <p:cBhvr>
                                        <p:cTn id="32" dur="900" decel="100000" fill="hold"/>
                                        <p:tgtEl>
                                          <p:spTgt spid="103"/>
                                        </p:tgtEl>
                                        <p:attrNameLst>
                                          <p:attrName>ppt_y</p:attrName>
                                        </p:attrNameLst>
                                      </p:cBhvr>
                                      <p:tavLst>
                                        <p:tav tm="0">
                                          <p:val>
                                            <p:strVal val="#ppt_y+1"/>
                                          </p:val>
                                        </p:tav>
                                        <p:tav tm="100000">
                                          <p:val>
                                            <p:strVal val="#ppt_y-.03"/>
                                          </p:val>
                                        </p:tav>
                                      </p:tavLst>
                                    </p:anim>
                                    <p:anim calcmode="lin" valueType="num">
                                      <p:cBhvr>
                                        <p:cTn id="33" dur="100" accel="100000" fill="hold">
                                          <p:stCondLst>
                                            <p:cond delay="900"/>
                                          </p:stCondLst>
                                        </p:cTn>
                                        <p:tgtEl>
                                          <p:spTgt spid="103"/>
                                        </p:tgtEl>
                                        <p:attrNameLst>
                                          <p:attrName>ppt_y</p:attrName>
                                        </p:attrNameLst>
                                      </p:cBhvr>
                                      <p:tavLst>
                                        <p:tav tm="0">
                                          <p:val>
                                            <p:strVal val="#ppt_y-.03"/>
                                          </p:val>
                                        </p:tav>
                                        <p:tav tm="100000">
                                          <p:val>
                                            <p:strVal val="#ppt_y"/>
                                          </p:val>
                                        </p:tav>
                                      </p:tavLst>
                                    </p:anim>
                                  </p:childTnLst>
                                </p:cTn>
                              </p:par>
                              <p:par>
                                <p:cTn id="34" presetID="37" presetClass="entr" presetSubtype="0" fill="hold" grpId="0" nodeType="withEffect">
                                  <p:stCondLst>
                                    <p:cond delay="0"/>
                                  </p:stCondLst>
                                  <p:childTnLst>
                                    <p:set>
                                      <p:cBhvr>
                                        <p:cTn id="35" dur="1" fill="hold">
                                          <p:stCondLst>
                                            <p:cond delay="0"/>
                                          </p:stCondLst>
                                        </p:cTn>
                                        <p:tgtEl>
                                          <p:spTgt spid="104"/>
                                        </p:tgtEl>
                                        <p:attrNameLst>
                                          <p:attrName>style.visibility</p:attrName>
                                        </p:attrNameLst>
                                      </p:cBhvr>
                                      <p:to>
                                        <p:strVal val="visible"/>
                                      </p:to>
                                    </p:set>
                                    <p:animEffect transition="in" filter="fade">
                                      <p:cBhvr>
                                        <p:cTn id="36" dur="1000"/>
                                        <p:tgtEl>
                                          <p:spTgt spid="104"/>
                                        </p:tgtEl>
                                      </p:cBhvr>
                                    </p:animEffect>
                                    <p:anim calcmode="lin" valueType="num">
                                      <p:cBhvr>
                                        <p:cTn id="37" dur="1000" fill="hold"/>
                                        <p:tgtEl>
                                          <p:spTgt spid="104"/>
                                        </p:tgtEl>
                                        <p:attrNameLst>
                                          <p:attrName>ppt_x</p:attrName>
                                        </p:attrNameLst>
                                      </p:cBhvr>
                                      <p:tavLst>
                                        <p:tav tm="0">
                                          <p:val>
                                            <p:strVal val="#ppt_x"/>
                                          </p:val>
                                        </p:tav>
                                        <p:tav tm="100000">
                                          <p:val>
                                            <p:strVal val="#ppt_x"/>
                                          </p:val>
                                        </p:tav>
                                      </p:tavLst>
                                    </p:anim>
                                    <p:anim calcmode="lin" valueType="num">
                                      <p:cBhvr>
                                        <p:cTn id="38" dur="900" decel="100000" fill="hold"/>
                                        <p:tgtEl>
                                          <p:spTgt spid="104"/>
                                        </p:tgtEl>
                                        <p:attrNameLst>
                                          <p:attrName>ppt_y</p:attrName>
                                        </p:attrNameLst>
                                      </p:cBhvr>
                                      <p:tavLst>
                                        <p:tav tm="0">
                                          <p:val>
                                            <p:strVal val="#ppt_y+1"/>
                                          </p:val>
                                        </p:tav>
                                        <p:tav tm="100000">
                                          <p:val>
                                            <p:strVal val="#ppt_y-.03"/>
                                          </p:val>
                                        </p:tav>
                                      </p:tavLst>
                                    </p:anim>
                                    <p:anim calcmode="lin" valueType="num">
                                      <p:cBhvr>
                                        <p:cTn id="39" dur="100" accel="100000" fill="hold">
                                          <p:stCondLst>
                                            <p:cond delay="900"/>
                                          </p:stCondLst>
                                        </p:cTn>
                                        <p:tgtEl>
                                          <p:spTgt spid="104"/>
                                        </p:tgtEl>
                                        <p:attrNameLst>
                                          <p:attrName>ppt_y</p:attrName>
                                        </p:attrNameLst>
                                      </p:cBhvr>
                                      <p:tavLst>
                                        <p:tav tm="0">
                                          <p:val>
                                            <p:strVal val="#ppt_y-.03"/>
                                          </p:val>
                                        </p:tav>
                                        <p:tav tm="100000">
                                          <p:val>
                                            <p:strVal val="#ppt_y"/>
                                          </p:val>
                                        </p:tav>
                                      </p:tavLst>
                                    </p:anim>
                                  </p:childTnLst>
                                </p:cTn>
                              </p:par>
                              <p:par>
                                <p:cTn id="40" presetID="37" presetClass="entr" presetSubtype="0" fill="hold" grpId="0" nodeType="withEffect">
                                  <p:stCondLst>
                                    <p:cond delay="0"/>
                                  </p:stCondLst>
                                  <p:childTnLst>
                                    <p:set>
                                      <p:cBhvr>
                                        <p:cTn id="41" dur="1" fill="hold">
                                          <p:stCondLst>
                                            <p:cond delay="0"/>
                                          </p:stCondLst>
                                        </p:cTn>
                                        <p:tgtEl>
                                          <p:spTgt spid="98"/>
                                        </p:tgtEl>
                                        <p:attrNameLst>
                                          <p:attrName>style.visibility</p:attrName>
                                        </p:attrNameLst>
                                      </p:cBhvr>
                                      <p:to>
                                        <p:strVal val="visible"/>
                                      </p:to>
                                    </p:set>
                                    <p:animEffect transition="in" filter="fade">
                                      <p:cBhvr>
                                        <p:cTn id="42" dur="1000"/>
                                        <p:tgtEl>
                                          <p:spTgt spid="98"/>
                                        </p:tgtEl>
                                      </p:cBhvr>
                                    </p:animEffect>
                                    <p:anim calcmode="lin" valueType="num">
                                      <p:cBhvr>
                                        <p:cTn id="43" dur="1000" fill="hold"/>
                                        <p:tgtEl>
                                          <p:spTgt spid="98"/>
                                        </p:tgtEl>
                                        <p:attrNameLst>
                                          <p:attrName>ppt_x</p:attrName>
                                        </p:attrNameLst>
                                      </p:cBhvr>
                                      <p:tavLst>
                                        <p:tav tm="0">
                                          <p:val>
                                            <p:strVal val="#ppt_x"/>
                                          </p:val>
                                        </p:tav>
                                        <p:tav tm="100000">
                                          <p:val>
                                            <p:strVal val="#ppt_x"/>
                                          </p:val>
                                        </p:tav>
                                      </p:tavLst>
                                    </p:anim>
                                    <p:anim calcmode="lin" valueType="num">
                                      <p:cBhvr>
                                        <p:cTn id="44" dur="900" decel="100000" fill="hold"/>
                                        <p:tgtEl>
                                          <p:spTgt spid="98"/>
                                        </p:tgtEl>
                                        <p:attrNameLst>
                                          <p:attrName>ppt_y</p:attrName>
                                        </p:attrNameLst>
                                      </p:cBhvr>
                                      <p:tavLst>
                                        <p:tav tm="0">
                                          <p:val>
                                            <p:strVal val="#ppt_y+1"/>
                                          </p:val>
                                        </p:tav>
                                        <p:tav tm="100000">
                                          <p:val>
                                            <p:strVal val="#ppt_y-.03"/>
                                          </p:val>
                                        </p:tav>
                                      </p:tavLst>
                                    </p:anim>
                                    <p:anim calcmode="lin" valueType="num">
                                      <p:cBhvr>
                                        <p:cTn id="45" dur="100" accel="100000" fill="hold">
                                          <p:stCondLst>
                                            <p:cond delay="900"/>
                                          </p:stCondLst>
                                        </p:cTn>
                                        <p:tgtEl>
                                          <p:spTgt spid="98"/>
                                        </p:tgtEl>
                                        <p:attrNameLst>
                                          <p:attrName>ppt_y</p:attrName>
                                        </p:attrNameLst>
                                      </p:cBhvr>
                                      <p:tavLst>
                                        <p:tav tm="0">
                                          <p:val>
                                            <p:strVal val="#ppt_y-.03"/>
                                          </p:val>
                                        </p:tav>
                                        <p:tav tm="100000">
                                          <p:val>
                                            <p:strVal val="#ppt_y"/>
                                          </p:val>
                                        </p:tav>
                                      </p:tavLst>
                                    </p:anim>
                                  </p:childTnLst>
                                </p:cTn>
                              </p:par>
                              <p:par>
                                <p:cTn id="46" presetID="37" presetClass="entr" presetSubtype="0" fill="hold" grpId="0" nodeType="withEffect">
                                  <p:stCondLst>
                                    <p:cond delay="0"/>
                                  </p:stCondLst>
                                  <p:childTnLst>
                                    <p:set>
                                      <p:cBhvr>
                                        <p:cTn id="47" dur="1" fill="hold">
                                          <p:stCondLst>
                                            <p:cond delay="0"/>
                                          </p:stCondLst>
                                        </p:cTn>
                                        <p:tgtEl>
                                          <p:spTgt spid="105"/>
                                        </p:tgtEl>
                                        <p:attrNameLst>
                                          <p:attrName>style.visibility</p:attrName>
                                        </p:attrNameLst>
                                      </p:cBhvr>
                                      <p:to>
                                        <p:strVal val="visible"/>
                                      </p:to>
                                    </p:set>
                                    <p:animEffect transition="in" filter="fade">
                                      <p:cBhvr>
                                        <p:cTn id="48" dur="1000"/>
                                        <p:tgtEl>
                                          <p:spTgt spid="105"/>
                                        </p:tgtEl>
                                      </p:cBhvr>
                                    </p:animEffect>
                                    <p:anim calcmode="lin" valueType="num">
                                      <p:cBhvr>
                                        <p:cTn id="49" dur="1000" fill="hold"/>
                                        <p:tgtEl>
                                          <p:spTgt spid="105"/>
                                        </p:tgtEl>
                                        <p:attrNameLst>
                                          <p:attrName>ppt_x</p:attrName>
                                        </p:attrNameLst>
                                      </p:cBhvr>
                                      <p:tavLst>
                                        <p:tav tm="0">
                                          <p:val>
                                            <p:strVal val="#ppt_x"/>
                                          </p:val>
                                        </p:tav>
                                        <p:tav tm="100000">
                                          <p:val>
                                            <p:strVal val="#ppt_x"/>
                                          </p:val>
                                        </p:tav>
                                      </p:tavLst>
                                    </p:anim>
                                    <p:anim calcmode="lin" valueType="num">
                                      <p:cBhvr>
                                        <p:cTn id="50" dur="900" decel="100000" fill="hold"/>
                                        <p:tgtEl>
                                          <p:spTgt spid="105"/>
                                        </p:tgtEl>
                                        <p:attrNameLst>
                                          <p:attrName>ppt_y</p:attrName>
                                        </p:attrNameLst>
                                      </p:cBhvr>
                                      <p:tavLst>
                                        <p:tav tm="0">
                                          <p:val>
                                            <p:strVal val="#ppt_y+1"/>
                                          </p:val>
                                        </p:tav>
                                        <p:tav tm="100000">
                                          <p:val>
                                            <p:strVal val="#ppt_y-.03"/>
                                          </p:val>
                                        </p:tav>
                                      </p:tavLst>
                                    </p:anim>
                                    <p:anim calcmode="lin" valueType="num">
                                      <p:cBhvr>
                                        <p:cTn id="51" dur="100" accel="100000" fill="hold">
                                          <p:stCondLst>
                                            <p:cond delay="900"/>
                                          </p:stCondLst>
                                        </p:cTn>
                                        <p:tgtEl>
                                          <p:spTgt spid="105"/>
                                        </p:tgtEl>
                                        <p:attrNameLst>
                                          <p:attrName>ppt_y</p:attrName>
                                        </p:attrNameLst>
                                      </p:cBhvr>
                                      <p:tavLst>
                                        <p:tav tm="0">
                                          <p:val>
                                            <p:strVal val="#ppt_y-.03"/>
                                          </p:val>
                                        </p:tav>
                                        <p:tav tm="100000">
                                          <p:val>
                                            <p:strVal val="#ppt_y"/>
                                          </p:val>
                                        </p:tav>
                                      </p:tavLst>
                                    </p:anim>
                                  </p:childTnLst>
                                </p:cTn>
                              </p:par>
                              <p:par>
                                <p:cTn id="52" presetID="37" presetClass="entr" presetSubtype="0" fill="hold" grpId="0" nodeType="withEffect">
                                  <p:stCondLst>
                                    <p:cond delay="0"/>
                                  </p:stCondLst>
                                  <p:childTnLst>
                                    <p:set>
                                      <p:cBhvr>
                                        <p:cTn id="53" dur="1" fill="hold">
                                          <p:stCondLst>
                                            <p:cond delay="0"/>
                                          </p:stCondLst>
                                        </p:cTn>
                                        <p:tgtEl>
                                          <p:spTgt spid="101"/>
                                        </p:tgtEl>
                                        <p:attrNameLst>
                                          <p:attrName>style.visibility</p:attrName>
                                        </p:attrNameLst>
                                      </p:cBhvr>
                                      <p:to>
                                        <p:strVal val="visible"/>
                                      </p:to>
                                    </p:set>
                                    <p:animEffect transition="in" filter="fade">
                                      <p:cBhvr>
                                        <p:cTn id="54" dur="1000"/>
                                        <p:tgtEl>
                                          <p:spTgt spid="101"/>
                                        </p:tgtEl>
                                      </p:cBhvr>
                                    </p:animEffect>
                                    <p:anim calcmode="lin" valueType="num">
                                      <p:cBhvr>
                                        <p:cTn id="55" dur="1000" fill="hold"/>
                                        <p:tgtEl>
                                          <p:spTgt spid="101"/>
                                        </p:tgtEl>
                                        <p:attrNameLst>
                                          <p:attrName>ppt_x</p:attrName>
                                        </p:attrNameLst>
                                      </p:cBhvr>
                                      <p:tavLst>
                                        <p:tav tm="0">
                                          <p:val>
                                            <p:strVal val="#ppt_x"/>
                                          </p:val>
                                        </p:tav>
                                        <p:tav tm="100000">
                                          <p:val>
                                            <p:strVal val="#ppt_x"/>
                                          </p:val>
                                        </p:tav>
                                      </p:tavLst>
                                    </p:anim>
                                    <p:anim calcmode="lin" valueType="num">
                                      <p:cBhvr>
                                        <p:cTn id="56" dur="900" decel="100000" fill="hold"/>
                                        <p:tgtEl>
                                          <p:spTgt spid="101"/>
                                        </p:tgtEl>
                                        <p:attrNameLst>
                                          <p:attrName>ppt_y</p:attrName>
                                        </p:attrNameLst>
                                      </p:cBhvr>
                                      <p:tavLst>
                                        <p:tav tm="0">
                                          <p:val>
                                            <p:strVal val="#ppt_y+1"/>
                                          </p:val>
                                        </p:tav>
                                        <p:tav tm="100000">
                                          <p:val>
                                            <p:strVal val="#ppt_y-.03"/>
                                          </p:val>
                                        </p:tav>
                                      </p:tavLst>
                                    </p:anim>
                                    <p:anim calcmode="lin" valueType="num">
                                      <p:cBhvr>
                                        <p:cTn id="57" dur="100" accel="100000" fill="hold">
                                          <p:stCondLst>
                                            <p:cond delay="900"/>
                                          </p:stCondLst>
                                        </p:cTn>
                                        <p:tgtEl>
                                          <p:spTgt spid="101"/>
                                        </p:tgtEl>
                                        <p:attrNameLst>
                                          <p:attrName>ppt_y</p:attrName>
                                        </p:attrNameLst>
                                      </p:cBhvr>
                                      <p:tavLst>
                                        <p:tav tm="0">
                                          <p:val>
                                            <p:strVal val="#ppt_y-.03"/>
                                          </p:val>
                                        </p:tav>
                                        <p:tav tm="100000">
                                          <p:val>
                                            <p:strVal val="#ppt_y"/>
                                          </p:val>
                                        </p:tav>
                                      </p:tavLst>
                                    </p:anim>
                                  </p:childTnLst>
                                </p:cTn>
                              </p:par>
                              <p:par>
                                <p:cTn id="58" presetID="37" presetClass="entr" presetSubtype="0" fill="hold" nodeType="with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1000"/>
                                        <p:tgtEl>
                                          <p:spTgt spid="3"/>
                                        </p:tgtEl>
                                      </p:cBhvr>
                                    </p:animEffect>
                                    <p:anim calcmode="lin" valueType="num">
                                      <p:cBhvr>
                                        <p:cTn id="61" dur="1000" fill="hold"/>
                                        <p:tgtEl>
                                          <p:spTgt spid="3"/>
                                        </p:tgtEl>
                                        <p:attrNameLst>
                                          <p:attrName>ppt_x</p:attrName>
                                        </p:attrNameLst>
                                      </p:cBhvr>
                                      <p:tavLst>
                                        <p:tav tm="0">
                                          <p:val>
                                            <p:strVal val="#ppt_x"/>
                                          </p:val>
                                        </p:tav>
                                        <p:tav tm="100000">
                                          <p:val>
                                            <p:strVal val="#ppt_x"/>
                                          </p:val>
                                        </p:tav>
                                      </p:tavLst>
                                    </p:anim>
                                    <p:anim calcmode="lin" valueType="num">
                                      <p:cBhvr>
                                        <p:cTn id="62" dur="900" decel="100000" fill="hold"/>
                                        <p:tgtEl>
                                          <p:spTgt spid="3"/>
                                        </p:tgtEl>
                                        <p:attrNameLst>
                                          <p:attrName>ppt_y</p:attrName>
                                        </p:attrNameLst>
                                      </p:cBhvr>
                                      <p:tavLst>
                                        <p:tav tm="0">
                                          <p:val>
                                            <p:strVal val="#ppt_y+1"/>
                                          </p:val>
                                        </p:tav>
                                        <p:tav tm="100000">
                                          <p:val>
                                            <p:strVal val="#ppt_y-.03"/>
                                          </p:val>
                                        </p:tav>
                                      </p:tavLst>
                                    </p:anim>
                                    <p:anim calcmode="lin" valueType="num">
                                      <p:cBhvr>
                                        <p:cTn id="63"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8" fill="hold" nodeType="clickEffect">
                                  <p:stCondLst>
                                    <p:cond delay="0"/>
                                  </p:stCondLst>
                                  <p:childTnLst>
                                    <p:set>
                                      <p:cBhvr>
                                        <p:cTn id="67" dur="1" fill="hold">
                                          <p:stCondLst>
                                            <p:cond delay="0"/>
                                          </p:stCondLst>
                                        </p:cTn>
                                        <p:tgtEl>
                                          <p:spTgt spid="51"/>
                                        </p:tgtEl>
                                        <p:attrNameLst>
                                          <p:attrName>style.visibility</p:attrName>
                                        </p:attrNameLst>
                                      </p:cBhvr>
                                      <p:to>
                                        <p:strVal val="visible"/>
                                      </p:to>
                                    </p:set>
                                    <p:anim calcmode="lin" valueType="num">
                                      <p:cBhvr additive="base">
                                        <p:cTn id="68" dur="500" fill="hold"/>
                                        <p:tgtEl>
                                          <p:spTgt spid="51"/>
                                        </p:tgtEl>
                                        <p:attrNameLst>
                                          <p:attrName>ppt_x</p:attrName>
                                        </p:attrNameLst>
                                      </p:cBhvr>
                                      <p:tavLst>
                                        <p:tav tm="0">
                                          <p:val>
                                            <p:strVal val="0-#ppt_w/2"/>
                                          </p:val>
                                        </p:tav>
                                        <p:tav tm="100000">
                                          <p:val>
                                            <p:strVal val="#ppt_x"/>
                                          </p:val>
                                        </p:tav>
                                      </p:tavLst>
                                    </p:anim>
                                    <p:anim calcmode="lin" valueType="num">
                                      <p:cBhvr additive="base">
                                        <p:cTn id="69"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wipe(left)">
                                      <p:cBhvr>
                                        <p:cTn id="74" dur="500"/>
                                        <p:tgtEl>
                                          <p:spTgt spid="25"/>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wipe(left)">
                                      <p:cBhvr>
                                        <p:cTn id="77" dur="500"/>
                                        <p:tgtEl>
                                          <p:spTgt spid="26"/>
                                        </p:tgtEl>
                                      </p:cBhvr>
                                    </p:animEffect>
                                  </p:childTnLst>
                                </p:cTn>
                              </p:par>
                            </p:childTnLst>
                          </p:cTn>
                        </p:par>
                        <p:par>
                          <p:cTn id="78" fill="hold">
                            <p:stCondLst>
                              <p:cond delay="500"/>
                            </p:stCondLst>
                            <p:childTnLst>
                              <p:par>
                                <p:cTn id="79" presetID="9" presetClass="entr" presetSubtype="0" fill="hold" grpId="0" nodeType="afterEffect">
                                  <p:stCondLst>
                                    <p:cond delay="0"/>
                                  </p:stCondLst>
                                  <p:childTnLst>
                                    <p:set>
                                      <p:cBhvr>
                                        <p:cTn id="80" dur="1" fill="hold">
                                          <p:stCondLst>
                                            <p:cond delay="0"/>
                                          </p:stCondLst>
                                        </p:cTn>
                                        <p:tgtEl>
                                          <p:spTgt spid="49"/>
                                        </p:tgtEl>
                                        <p:attrNameLst>
                                          <p:attrName>style.visibility</p:attrName>
                                        </p:attrNameLst>
                                      </p:cBhvr>
                                      <p:to>
                                        <p:strVal val="visible"/>
                                      </p:to>
                                    </p:set>
                                    <p:animEffect transition="in" filter="dissolve">
                                      <p:cBhvr>
                                        <p:cTn id="81" dur="500"/>
                                        <p:tgtEl>
                                          <p:spTgt spid="49"/>
                                        </p:tgtEl>
                                      </p:cBhvr>
                                    </p:animEffect>
                                  </p:childTnLst>
                                </p:cTn>
                              </p:par>
                              <p:par>
                                <p:cTn id="82" presetID="9" presetClass="entr" presetSubtype="0" fill="hold" nodeType="withEffect">
                                  <p:stCondLst>
                                    <p:cond delay="0"/>
                                  </p:stCondLst>
                                  <p:childTnLst>
                                    <p:set>
                                      <p:cBhvr>
                                        <p:cTn id="83" dur="1" fill="hold">
                                          <p:stCondLst>
                                            <p:cond delay="0"/>
                                          </p:stCondLst>
                                        </p:cTn>
                                        <p:tgtEl>
                                          <p:spTgt spid="47"/>
                                        </p:tgtEl>
                                        <p:attrNameLst>
                                          <p:attrName>style.visibility</p:attrName>
                                        </p:attrNameLst>
                                      </p:cBhvr>
                                      <p:to>
                                        <p:strVal val="visible"/>
                                      </p:to>
                                    </p:set>
                                    <p:animEffect transition="in" filter="dissolve">
                                      <p:cBhvr>
                                        <p:cTn id="84" dur="500"/>
                                        <p:tgtEl>
                                          <p:spTgt spid="47"/>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45"/>
                                        </p:tgtEl>
                                        <p:attrNameLst>
                                          <p:attrName>style.visibility</p:attrName>
                                        </p:attrNameLst>
                                      </p:cBhvr>
                                      <p:to>
                                        <p:strVal val="visible"/>
                                      </p:to>
                                    </p:set>
                                    <p:animEffect transition="in" filter="dissolve">
                                      <p:cBhvr>
                                        <p:cTn id="87" dur="500"/>
                                        <p:tgtEl>
                                          <p:spTgt spid="45"/>
                                        </p:tgtEl>
                                      </p:cBhvr>
                                    </p:animEffect>
                                  </p:childTnLst>
                                </p:cTn>
                              </p:par>
                              <p:par>
                                <p:cTn id="88" presetID="9" presetClass="entr" presetSubtype="0" fill="hold" nodeType="withEffect">
                                  <p:stCondLst>
                                    <p:cond delay="0"/>
                                  </p:stCondLst>
                                  <p:childTnLst>
                                    <p:set>
                                      <p:cBhvr>
                                        <p:cTn id="89" dur="1" fill="hold">
                                          <p:stCondLst>
                                            <p:cond delay="0"/>
                                          </p:stCondLst>
                                        </p:cTn>
                                        <p:tgtEl>
                                          <p:spTgt spid="15"/>
                                        </p:tgtEl>
                                        <p:attrNameLst>
                                          <p:attrName>style.visibility</p:attrName>
                                        </p:attrNameLst>
                                      </p:cBhvr>
                                      <p:to>
                                        <p:strVal val="visible"/>
                                      </p:to>
                                    </p:set>
                                    <p:animEffect transition="in" filter="dissolve">
                                      <p:cBhvr>
                                        <p:cTn id="90" dur="500"/>
                                        <p:tgtEl>
                                          <p:spTgt spid="15"/>
                                        </p:tgtEl>
                                      </p:cBhvr>
                                    </p:animEffect>
                                  </p:childTnLst>
                                </p:cTn>
                              </p:par>
                              <p:par>
                                <p:cTn id="91" presetID="9" presetClass="entr" presetSubtype="0" fill="hold" nodeType="withEffect">
                                  <p:stCondLst>
                                    <p:cond delay="0"/>
                                  </p:stCondLst>
                                  <p:childTnLst>
                                    <p:set>
                                      <p:cBhvr>
                                        <p:cTn id="92" dur="1" fill="hold">
                                          <p:stCondLst>
                                            <p:cond delay="0"/>
                                          </p:stCondLst>
                                        </p:cTn>
                                        <p:tgtEl>
                                          <p:spTgt spid="20"/>
                                        </p:tgtEl>
                                        <p:attrNameLst>
                                          <p:attrName>style.visibility</p:attrName>
                                        </p:attrNameLst>
                                      </p:cBhvr>
                                      <p:to>
                                        <p:strVal val="visible"/>
                                      </p:to>
                                    </p:set>
                                    <p:animEffect transition="in" filter="dissolve">
                                      <p:cBhvr>
                                        <p:cTn id="93" dur="500"/>
                                        <p:tgtEl>
                                          <p:spTgt spid="20"/>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89"/>
                                        </p:tgtEl>
                                        <p:attrNameLst>
                                          <p:attrName>style.visibility</p:attrName>
                                        </p:attrNameLst>
                                      </p:cBhvr>
                                      <p:to>
                                        <p:strVal val="visible"/>
                                      </p:to>
                                    </p:set>
                                    <p:animEffect transition="in" filter="dissolve">
                                      <p:cBhvr>
                                        <p:cTn id="96" dur="500"/>
                                        <p:tgtEl>
                                          <p:spTgt spid="89"/>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123"/>
                                        </p:tgtEl>
                                        <p:attrNameLst>
                                          <p:attrName>style.visibility</p:attrName>
                                        </p:attrNameLst>
                                      </p:cBhvr>
                                      <p:to>
                                        <p:strVal val="visible"/>
                                      </p:to>
                                    </p:set>
                                    <p:animEffect transition="in" filter="wipe(left)">
                                      <p:cBhvr>
                                        <p:cTn id="101" dur="500"/>
                                        <p:tgtEl>
                                          <p:spTgt spid="123"/>
                                        </p:tgtEl>
                                      </p:cBhvr>
                                    </p:animEffect>
                                  </p:childTnLst>
                                </p:cTn>
                              </p:par>
                              <p:par>
                                <p:cTn id="102" presetID="22" presetClass="entr" presetSubtype="8" fill="hold" nodeType="withEffect">
                                  <p:stCondLst>
                                    <p:cond delay="0"/>
                                  </p:stCondLst>
                                  <p:childTnLst>
                                    <p:set>
                                      <p:cBhvr>
                                        <p:cTn id="103" dur="1" fill="hold">
                                          <p:stCondLst>
                                            <p:cond delay="0"/>
                                          </p:stCondLst>
                                        </p:cTn>
                                        <p:tgtEl>
                                          <p:spTgt spid="122"/>
                                        </p:tgtEl>
                                        <p:attrNameLst>
                                          <p:attrName>style.visibility</p:attrName>
                                        </p:attrNameLst>
                                      </p:cBhvr>
                                      <p:to>
                                        <p:strVal val="visible"/>
                                      </p:to>
                                    </p:set>
                                    <p:animEffect transition="in" filter="wipe(left)">
                                      <p:cBhvr>
                                        <p:cTn id="104" dur="500"/>
                                        <p:tgtEl>
                                          <p:spTgt spid="122"/>
                                        </p:tgtEl>
                                      </p:cBhvr>
                                    </p:animEffect>
                                  </p:childTnLst>
                                </p:cTn>
                              </p:par>
                            </p:childTnLst>
                          </p:cTn>
                        </p:par>
                        <p:par>
                          <p:cTn id="105" fill="hold">
                            <p:stCondLst>
                              <p:cond delay="500"/>
                            </p:stCondLst>
                            <p:childTnLst>
                              <p:par>
                                <p:cTn id="106" presetID="17" presetClass="entr" presetSubtype="10" fill="hold" nodeType="afterEffect">
                                  <p:stCondLst>
                                    <p:cond delay="0"/>
                                  </p:stCondLst>
                                  <p:childTnLst>
                                    <p:set>
                                      <p:cBhvr>
                                        <p:cTn id="107" dur="1" fill="hold">
                                          <p:stCondLst>
                                            <p:cond delay="0"/>
                                          </p:stCondLst>
                                        </p:cTn>
                                        <p:tgtEl>
                                          <p:spTgt spid="11"/>
                                        </p:tgtEl>
                                        <p:attrNameLst>
                                          <p:attrName>style.visibility</p:attrName>
                                        </p:attrNameLst>
                                      </p:cBhvr>
                                      <p:to>
                                        <p:strVal val="visible"/>
                                      </p:to>
                                    </p:set>
                                    <p:anim calcmode="lin" valueType="num">
                                      <p:cBhvr>
                                        <p:cTn id="108" dur="500" fill="hold"/>
                                        <p:tgtEl>
                                          <p:spTgt spid="11"/>
                                        </p:tgtEl>
                                        <p:attrNameLst>
                                          <p:attrName>ppt_w</p:attrName>
                                        </p:attrNameLst>
                                      </p:cBhvr>
                                      <p:tavLst>
                                        <p:tav tm="0">
                                          <p:val>
                                            <p:fltVal val="0"/>
                                          </p:val>
                                        </p:tav>
                                        <p:tav tm="100000">
                                          <p:val>
                                            <p:strVal val="#ppt_w"/>
                                          </p:val>
                                        </p:tav>
                                      </p:tavLst>
                                    </p:anim>
                                    <p:anim calcmode="lin" valueType="num">
                                      <p:cBhvr>
                                        <p:cTn id="109" dur="500" fill="hold"/>
                                        <p:tgtEl>
                                          <p:spTgt spid="11"/>
                                        </p:tgtEl>
                                        <p:attrNameLst>
                                          <p:attrName>ppt_h</p:attrName>
                                        </p:attrNameLst>
                                      </p:cBhvr>
                                      <p:tavLst>
                                        <p:tav tm="0">
                                          <p:val>
                                            <p:strVal val="#ppt_h"/>
                                          </p:val>
                                        </p:tav>
                                        <p:tav tm="100000">
                                          <p:val>
                                            <p:strVal val="#ppt_h"/>
                                          </p:val>
                                        </p:tav>
                                      </p:tavLst>
                                    </p:anim>
                                  </p:childTnLst>
                                </p:cTn>
                              </p:par>
                              <p:par>
                                <p:cTn id="110" presetID="17" presetClass="entr" presetSubtype="10" fill="hold" grpId="0" nodeType="withEffect">
                                  <p:stCondLst>
                                    <p:cond delay="0"/>
                                  </p:stCondLst>
                                  <p:childTnLst>
                                    <p:set>
                                      <p:cBhvr>
                                        <p:cTn id="111" dur="1" fill="hold">
                                          <p:stCondLst>
                                            <p:cond delay="0"/>
                                          </p:stCondLst>
                                        </p:cTn>
                                        <p:tgtEl>
                                          <p:spTgt spid="90"/>
                                        </p:tgtEl>
                                        <p:attrNameLst>
                                          <p:attrName>style.visibility</p:attrName>
                                        </p:attrNameLst>
                                      </p:cBhvr>
                                      <p:to>
                                        <p:strVal val="visible"/>
                                      </p:to>
                                    </p:set>
                                    <p:anim calcmode="lin" valueType="num">
                                      <p:cBhvr>
                                        <p:cTn id="112" dur="500" fill="hold"/>
                                        <p:tgtEl>
                                          <p:spTgt spid="90"/>
                                        </p:tgtEl>
                                        <p:attrNameLst>
                                          <p:attrName>ppt_w</p:attrName>
                                        </p:attrNameLst>
                                      </p:cBhvr>
                                      <p:tavLst>
                                        <p:tav tm="0">
                                          <p:val>
                                            <p:fltVal val="0"/>
                                          </p:val>
                                        </p:tav>
                                        <p:tav tm="100000">
                                          <p:val>
                                            <p:strVal val="#ppt_w"/>
                                          </p:val>
                                        </p:tav>
                                      </p:tavLst>
                                    </p:anim>
                                    <p:anim calcmode="lin" valueType="num">
                                      <p:cBhvr>
                                        <p:cTn id="113" dur="500" fill="hold"/>
                                        <p:tgtEl>
                                          <p:spTgt spid="90"/>
                                        </p:tgtEl>
                                        <p:attrNameLst>
                                          <p:attrName>ppt_h</p:attrName>
                                        </p:attrNameLst>
                                      </p:cBhvr>
                                      <p:tavLst>
                                        <p:tav tm="0">
                                          <p:val>
                                            <p:strVal val="#ppt_h"/>
                                          </p:val>
                                        </p:tav>
                                        <p:tav tm="100000">
                                          <p:val>
                                            <p:strVal val="#ppt_h"/>
                                          </p:val>
                                        </p:tav>
                                      </p:tavLst>
                                    </p:anim>
                                  </p:childTnLst>
                                </p:cTn>
                              </p:par>
                            </p:childTnLst>
                          </p:cTn>
                        </p:par>
                      </p:childTnLst>
                    </p:cTn>
                  </p:par>
                  <p:par>
                    <p:cTn id="114" fill="hold">
                      <p:stCondLst>
                        <p:cond delay="indefinite"/>
                      </p:stCondLst>
                      <p:childTnLst>
                        <p:par>
                          <p:cTn id="115" fill="hold">
                            <p:stCondLst>
                              <p:cond delay="0"/>
                            </p:stCondLst>
                            <p:childTnLst>
                              <p:par>
                                <p:cTn id="116" presetID="9" presetClass="entr" presetSubtype="0" fill="hold" nodeType="clickEffect">
                                  <p:stCondLst>
                                    <p:cond delay="0"/>
                                  </p:stCondLst>
                                  <p:childTnLst>
                                    <p:set>
                                      <p:cBhvr>
                                        <p:cTn id="117" dur="1" fill="hold">
                                          <p:stCondLst>
                                            <p:cond delay="0"/>
                                          </p:stCondLst>
                                        </p:cTn>
                                        <p:tgtEl>
                                          <p:spTgt spid="48"/>
                                        </p:tgtEl>
                                        <p:attrNameLst>
                                          <p:attrName>style.visibility</p:attrName>
                                        </p:attrNameLst>
                                      </p:cBhvr>
                                      <p:to>
                                        <p:strVal val="visible"/>
                                      </p:to>
                                    </p:set>
                                    <p:animEffect transition="in" filter="dissolve">
                                      <p:cBhvr>
                                        <p:cTn id="118" dur="500"/>
                                        <p:tgtEl>
                                          <p:spTgt spid="48"/>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121"/>
                                        </p:tgtEl>
                                        <p:attrNameLst>
                                          <p:attrName>style.visibility</p:attrName>
                                        </p:attrNameLst>
                                      </p:cBhvr>
                                      <p:to>
                                        <p:strVal val="visible"/>
                                      </p:to>
                                    </p:set>
                                    <p:animEffect transition="in" filter="dissolve">
                                      <p:cBhvr>
                                        <p:cTn id="121" dur="500"/>
                                        <p:tgtEl>
                                          <p:spTgt spid="121"/>
                                        </p:tgtEl>
                                      </p:cBhvr>
                                    </p:animEffect>
                                  </p:childTnLst>
                                </p:cTn>
                              </p:par>
                              <p:par>
                                <p:cTn id="122" presetID="9" presetClass="entr" presetSubtype="0" fill="hold" nodeType="withEffect">
                                  <p:stCondLst>
                                    <p:cond delay="0"/>
                                  </p:stCondLst>
                                  <p:childTnLst>
                                    <p:set>
                                      <p:cBhvr>
                                        <p:cTn id="123" dur="1" fill="hold">
                                          <p:stCondLst>
                                            <p:cond delay="0"/>
                                          </p:stCondLst>
                                        </p:cTn>
                                        <p:tgtEl>
                                          <p:spTgt spid="35"/>
                                        </p:tgtEl>
                                        <p:attrNameLst>
                                          <p:attrName>style.visibility</p:attrName>
                                        </p:attrNameLst>
                                      </p:cBhvr>
                                      <p:to>
                                        <p:strVal val="visible"/>
                                      </p:to>
                                    </p:set>
                                    <p:animEffect transition="in" filter="dissolve">
                                      <p:cBhvr>
                                        <p:cTn id="124" dur="500"/>
                                        <p:tgtEl>
                                          <p:spTgt spid="35"/>
                                        </p:tgtEl>
                                      </p:cBhvr>
                                    </p:animEffect>
                                  </p:childTnLst>
                                </p:cTn>
                              </p:par>
                              <p:par>
                                <p:cTn id="125" presetID="9" presetClass="entr" presetSubtype="0" fill="hold" nodeType="withEffect">
                                  <p:stCondLst>
                                    <p:cond delay="0"/>
                                  </p:stCondLst>
                                  <p:childTnLst>
                                    <p:set>
                                      <p:cBhvr>
                                        <p:cTn id="126" dur="1" fill="hold">
                                          <p:stCondLst>
                                            <p:cond delay="0"/>
                                          </p:stCondLst>
                                        </p:cTn>
                                        <p:tgtEl>
                                          <p:spTgt spid="39"/>
                                        </p:tgtEl>
                                        <p:attrNameLst>
                                          <p:attrName>style.visibility</p:attrName>
                                        </p:attrNameLst>
                                      </p:cBhvr>
                                      <p:to>
                                        <p:strVal val="visible"/>
                                      </p:to>
                                    </p:set>
                                    <p:animEffect transition="in" filter="dissolve">
                                      <p:cBhvr>
                                        <p:cTn id="127" dur="500"/>
                                        <p:tgtEl>
                                          <p:spTgt spid="39"/>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91"/>
                                        </p:tgtEl>
                                        <p:attrNameLst>
                                          <p:attrName>style.visibility</p:attrName>
                                        </p:attrNameLst>
                                      </p:cBhvr>
                                      <p:to>
                                        <p:strVal val="visible"/>
                                      </p:to>
                                    </p:set>
                                    <p:animEffect transition="in" filter="dissolve">
                                      <p:cBhvr>
                                        <p:cTn id="130" dur="500"/>
                                        <p:tgtEl>
                                          <p:spTgt spid="91"/>
                                        </p:tgtEl>
                                      </p:cBhvr>
                                    </p:animEffect>
                                  </p:childTnLst>
                                </p:cTn>
                              </p:par>
                            </p:childTnLst>
                          </p:cTn>
                        </p:par>
                        <p:par>
                          <p:cTn id="131" fill="hold">
                            <p:stCondLst>
                              <p:cond delay="500"/>
                            </p:stCondLst>
                            <p:childTnLst>
                              <p:par>
                                <p:cTn id="132" presetID="22" presetClass="entr" presetSubtype="8" fill="hold" nodeType="afterEffect">
                                  <p:stCondLst>
                                    <p:cond delay="0"/>
                                  </p:stCondLst>
                                  <p:childTnLst>
                                    <p:set>
                                      <p:cBhvr>
                                        <p:cTn id="133" dur="1" fill="hold">
                                          <p:stCondLst>
                                            <p:cond delay="0"/>
                                          </p:stCondLst>
                                        </p:cTn>
                                        <p:tgtEl>
                                          <p:spTgt spid="29"/>
                                        </p:tgtEl>
                                        <p:attrNameLst>
                                          <p:attrName>style.visibility</p:attrName>
                                        </p:attrNameLst>
                                      </p:cBhvr>
                                      <p:to>
                                        <p:strVal val="visible"/>
                                      </p:to>
                                    </p:set>
                                    <p:animEffect transition="in" filter="wipe(left)">
                                      <p:cBhvr>
                                        <p:cTn id="134" dur="500"/>
                                        <p:tgtEl>
                                          <p:spTgt spid="29"/>
                                        </p:tgtEl>
                                      </p:cBhvr>
                                    </p:animEffect>
                                  </p:childTnLst>
                                </p:cTn>
                              </p:par>
                              <p:par>
                                <p:cTn id="135" presetID="22" presetClass="entr" presetSubtype="8" fill="hold" grpId="0" nodeType="withEffect">
                                  <p:stCondLst>
                                    <p:cond delay="0"/>
                                  </p:stCondLst>
                                  <p:childTnLst>
                                    <p:set>
                                      <p:cBhvr>
                                        <p:cTn id="136" dur="1" fill="hold">
                                          <p:stCondLst>
                                            <p:cond delay="0"/>
                                          </p:stCondLst>
                                        </p:cTn>
                                        <p:tgtEl>
                                          <p:spTgt spid="33"/>
                                        </p:tgtEl>
                                        <p:attrNameLst>
                                          <p:attrName>style.visibility</p:attrName>
                                        </p:attrNameLst>
                                      </p:cBhvr>
                                      <p:to>
                                        <p:strVal val="visible"/>
                                      </p:to>
                                    </p:set>
                                    <p:animEffect transition="in" filter="wipe(left)">
                                      <p:cBhvr>
                                        <p:cTn id="137" dur="500"/>
                                        <p:tgtEl>
                                          <p:spTgt spid="33"/>
                                        </p:tgtEl>
                                      </p:cBhvr>
                                    </p:animEffect>
                                  </p:childTnLst>
                                </p:cTn>
                              </p:par>
                              <p:par>
                                <p:cTn id="138" presetID="22" presetClass="entr" presetSubtype="8" fill="hold" grpId="0" nodeType="withEffect">
                                  <p:stCondLst>
                                    <p:cond delay="0"/>
                                  </p:stCondLst>
                                  <p:childTnLst>
                                    <p:set>
                                      <p:cBhvr>
                                        <p:cTn id="139" dur="1" fill="hold">
                                          <p:stCondLst>
                                            <p:cond delay="0"/>
                                          </p:stCondLst>
                                        </p:cTn>
                                        <p:tgtEl>
                                          <p:spTgt spid="34"/>
                                        </p:tgtEl>
                                        <p:attrNameLst>
                                          <p:attrName>style.visibility</p:attrName>
                                        </p:attrNameLst>
                                      </p:cBhvr>
                                      <p:to>
                                        <p:strVal val="visible"/>
                                      </p:to>
                                    </p:set>
                                    <p:animEffect transition="in" filter="wipe(left)">
                                      <p:cBhvr>
                                        <p:cTn id="140" dur="500"/>
                                        <p:tgtEl>
                                          <p:spTgt spid="34"/>
                                        </p:tgtEl>
                                      </p:cBhvr>
                                    </p:animEffect>
                                  </p:childTnLst>
                                </p:cTn>
                              </p:par>
                              <p:par>
                                <p:cTn id="141" presetID="22" presetClass="entr" presetSubtype="8" fill="hold" nodeType="withEffect">
                                  <p:stCondLst>
                                    <p:cond delay="0"/>
                                  </p:stCondLst>
                                  <p:childTnLst>
                                    <p:set>
                                      <p:cBhvr>
                                        <p:cTn id="142" dur="1" fill="hold">
                                          <p:stCondLst>
                                            <p:cond delay="0"/>
                                          </p:stCondLst>
                                        </p:cTn>
                                        <p:tgtEl>
                                          <p:spTgt spid="30"/>
                                        </p:tgtEl>
                                        <p:attrNameLst>
                                          <p:attrName>style.visibility</p:attrName>
                                        </p:attrNameLst>
                                      </p:cBhvr>
                                      <p:to>
                                        <p:strVal val="visible"/>
                                      </p:to>
                                    </p:set>
                                    <p:animEffect transition="in" filter="wipe(left)">
                                      <p:cBhvr>
                                        <p:cTn id="143" dur="500"/>
                                        <p:tgtEl>
                                          <p:spTgt spid="30"/>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8" fill="hold" grpId="0" nodeType="clickEffect">
                                  <p:stCondLst>
                                    <p:cond delay="0"/>
                                  </p:stCondLst>
                                  <p:childTnLst>
                                    <p:set>
                                      <p:cBhvr>
                                        <p:cTn id="147" dur="1" fill="hold">
                                          <p:stCondLst>
                                            <p:cond delay="0"/>
                                          </p:stCondLst>
                                        </p:cTn>
                                        <p:tgtEl>
                                          <p:spTgt spid="43"/>
                                        </p:tgtEl>
                                        <p:attrNameLst>
                                          <p:attrName>style.visibility</p:attrName>
                                        </p:attrNameLst>
                                      </p:cBhvr>
                                      <p:to>
                                        <p:strVal val="visible"/>
                                      </p:to>
                                    </p:set>
                                    <p:animEffect transition="in" filter="wipe(left)">
                                      <p:cBhvr>
                                        <p:cTn id="148" dur="500"/>
                                        <p:tgtEl>
                                          <p:spTgt spid="43"/>
                                        </p:tgtEl>
                                      </p:cBhvr>
                                    </p:animEffect>
                                  </p:childTnLst>
                                </p:cTn>
                              </p:par>
                              <p:par>
                                <p:cTn id="149" presetID="22" presetClass="entr" presetSubtype="8" fill="hold" grpId="0" nodeType="withEffect">
                                  <p:stCondLst>
                                    <p:cond delay="0"/>
                                  </p:stCondLst>
                                  <p:childTnLst>
                                    <p:set>
                                      <p:cBhvr>
                                        <p:cTn id="150" dur="1" fill="hold">
                                          <p:stCondLst>
                                            <p:cond delay="0"/>
                                          </p:stCondLst>
                                        </p:cTn>
                                        <p:tgtEl>
                                          <p:spTgt spid="44"/>
                                        </p:tgtEl>
                                        <p:attrNameLst>
                                          <p:attrName>style.visibility</p:attrName>
                                        </p:attrNameLst>
                                      </p:cBhvr>
                                      <p:to>
                                        <p:strVal val="visible"/>
                                      </p:to>
                                    </p:set>
                                    <p:animEffect transition="in" filter="wipe(left)">
                                      <p:cBhvr>
                                        <p:cTn id="151" dur="500"/>
                                        <p:tgtEl>
                                          <p:spTgt spid="44"/>
                                        </p:tgtEl>
                                      </p:cBhvr>
                                    </p:animEffect>
                                  </p:childTnLst>
                                </p:cTn>
                              </p:par>
                            </p:childTnLst>
                          </p:cTn>
                        </p:par>
                        <p:par>
                          <p:cTn id="152" fill="hold">
                            <p:stCondLst>
                              <p:cond delay="500"/>
                            </p:stCondLst>
                            <p:childTnLst>
                              <p:par>
                                <p:cTn id="153" presetID="2" presetClass="entr" presetSubtype="2" fill="hold" nodeType="afterEffect">
                                  <p:stCondLst>
                                    <p:cond delay="0"/>
                                  </p:stCondLst>
                                  <p:childTnLst>
                                    <p:set>
                                      <p:cBhvr>
                                        <p:cTn id="154" dur="1" fill="hold">
                                          <p:stCondLst>
                                            <p:cond delay="0"/>
                                          </p:stCondLst>
                                        </p:cTn>
                                        <p:tgtEl>
                                          <p:spTgt spid="92"/>
                                        </p:tgtEl>
                                        <p:attrNameLst>
                                          <p:attrName>style.visibility</p:attrName>
                                        </p:attrNameLst>
                                      </p:cBhvr>
                                      <p:to>
                                        <p:strVal val="visible"/>
                                      </p:to>
                                    </p:set>
                                    <p:anim calcmode="lin" valueType="num">
                                      <p:cBhvr additive="base">
                                        <p:cTn id="155" dur="500" fill="hold"/>
                                        <p:tgtEl>
                                          <p:spTgt spid="92"/>
                                        </p:tgtEl>
                                        <p:attrNameLst>
                                          <p:attrName>ppt_x</p:attrName>
                                        </p:attrNameLst>
                                      </p:cBhvr>
                                      <p:tavLst>
                                        <p:tav tm="0">
                                          <p:val>
                                            <p:strVal val="1+#ppt_w/2"/>
                                          </p:val>
                                        </p:tav>
                                        <p:tav tm="100000">
                                          <p:val>
                                            <p:strVal val="#ppt_x"/>
                                          </p:val>
                                        </p:tav>
                                      </p:tavLst>
                                    </p:anim>
                                    <p:anim calcmode="lin" valueType="num">
                                      <p:cBhvr additive="base">
                                        <p:cTn id="156" dur="500" fill="hold"/>
                                        <p:tgtEl>
                                          <p:spTgt spid="9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5" grpId="0" animBg="1"/>
      <p:bldP spid="26" grpId="0" animBg="1"/>
      <p:bldP spid="33" grpId="0" animBg="1"/>
      <p:bldP spid="34" grpId="0" animBg="1"/>
      <p:bldP spid="43" grpId="0" animBg="1"/>
      <p:bldP spid="44" grpId="0" animBg="1"/>
      <p:bldP spid="45" grpId="0" animBg="1"/>
      <p:bldP spid="49" grpId="0"/>
      <p:bldP spid="89" grpId="0"/>
      <p:bldP spid="90" grpId="0"/>
      <p:bldP spid="91" grpId="0"/>
      <p:bldP spid="98" grpId="0"/>
      <p:bldP spid="99" grpId="0" animBg="1"/>
      <p:bldP spid="100" grpId="0" animBg="1"/>
      <p:bldP spid="101" grpId="0"/>
      <p:bldP spid="102" grpId="0" animBg="1"/>
      <p:bldP spid="103" grpId="0" animBg="1"/>
      <p:bldP spid="104" grpId="0"/>
      <p:bldP spid="105" grpId="0"/>
      <p:bldP spid="12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title"/>
          </p:nvPr>
        </p:nvSpPr>
        <p:spPr>
          <a:xfrm>
            <a:off x="468313" y="333375"/>
            <a:ext cx="6858000" cy="550863"/>
          </a:xfrm>
        </p:spPr>
        <p:txBody>
          <a:bodyPr rtlCol="0"/>
          <a:lstStyle/>
          <a:p>
            <a:pPr eaLnBrk="1" fontAlgn="auto" hangingPunct="1">
              <a:spcAft>
                <a:spcPts val="0"/>
              </a:spcAft>
              <a:defRPr/>
            </a:pPr>
            <a:r>
              <a:rPr lang="en-US" altLang="zh-CHS" sz="2400" dirty="0" smtClean="0">
                <a:solidFill>
                  <a:schemeClr val="tx1"/>
                </a:solidFill>
                <a:latin typeface="Calibri" pitchFamily="34" charset="0"/>
                <a:ea typeface="+mn-ea"/>
                <a:cs typeface="Arial" pitchFamily="34" charset="0"/>
                <a:sym typeface="Calibri" pitchFamily="34" charset="0"/>
              </a:rPr>
              <a:t>Storage Schema &amp; Query Process</a:t>
            </a:r>
            <a:endParaRPr lang="zh-CHS" altLang="en-US" sz="2400" dirty="0">
              <a:solidFill>
                <a:schemeClr val="tx1"/>
              </a:solidFill>
              <a:latin typeface="Calibri" pitchFamily="34" charset="0"/>
              <a:ea typeface="+mn-ea"/>
              <a:cs typeface="Arial" pitchFamily="34" charset="0"/>
              <a:sym typeface="Calibri" pitchFamily="34" charset="0"/>
            </a:endParaRPr>
          </a:p>
        </p:txBody>
      </p:sp>
      <p:sp>
        <p:nvSpPr>
          <p:cNvPr id="4" name="日期占位符 3"/>
          <p:cNvSpPr>
            <a:spLocks noGrp="1"/>
          </p:cNvSpPr>
          <p:nvPr>
            <p:ph type="dt" sz="half" idx="10"/>
          </p:nvPr>
        </p:nvSpPr>
        <p:spPr/>
        <p:txBody>
          <a:bodyPr/>
          <a:lstStyle/>
          <a:p>
            <a:pPr>
              <a:defRPr/>
            </a:pPr>
            <a:fld id="{196D7216-A963-7241-8DB6-BB67A5BA70FE}" type="datetime1">
              <a:rPr lang="zh-CHS" altLang="en-US" smtClean="0"/>
              <a:t>15/5/6</a:t>
            </a:fld>
            <a:endParaRPr lang="en-US" altLang="zh-CHS"/>
          </a:p>
        </p:txBody>
      </p:sp>
      <p:sp>
        <p:nvSpPr>
          <p:cNvPr id="6" name="幻灯片编号占位符 5"/>
          <p:cNvSpPr>
            <a:spLocks noGrp="1"/>
          </p:cNvSpPr>
          <p:nvPr>
            <p:ph type="sldNum" sz="quarter" idx="12"/>
          </p:nvPr>
        </p:nvSpPr>
        <p:spPr/>
        <p:txBody>
          <a:bodyPr/>
          <a:lstStyle/>
          <a:p>
            <a:fld id="{C73A8C92-5225-624A-981C-988E0DFED375}" type="slidenum">
              <a:rPr lang="en-US" altLang="zh-CHS" smtClean="0"/>
              <a:pPr/>
              <a:t>32</a:t>
            </a:fld>
            <a:endParaRPr lang="en-US" altLang="zh-CHS"/>
          </a:p>
        </p:txBody>
      </p:sp>
      <p:cxnSp>
        <p:nvCxnSpPr>
          <p:cNvPr id="10" name="直接连接符 5"/>
          <p:cNvCxnSpPr/>
          <p:nvPr/>
        </p:nvCxnSpPr>
        <p:spPr>
          <a:xfrm>
            <a:off x="539750" y="908050"/>
            <a:ext cx="7993063" cy="0"/>
          </a:xfrm>
          <a:prstGeom prst="line">
            <a:avLst/>
          </a:prstGeom>
          <a:ln w="19050" cmpd="sng">
            <a:solidFill>
              <a:srgbClr val="0070C0"/>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39750" y="1124744"/>
            <a:ext cx="3234668" cy="369332"/>
          </a:xfrm>
          <a:prstGeom prst="rect">
            <a:avLst/>
          </a:prstGeom>
          <a:solidFill>
            <a:srgbClr val="996633"/>
          </a:solidFill>
          <a:ln>
            <a:solidFill>
              <a:srgbClr val="996633"/>
            </a:solidFill>
          </a:ln>
        </p:spPr>
        <p:txBody>
          <a:bodyPr wrap="none">
            <a:spAutoFit/>
          </a:bodyPr>
          <a:lstStyle/>
          <a:p>
            <a:pPr eaLnBrk="1" hangingPunct="1"/>
            <a:r>
              <a:rPr lang="en-US" altLang="zh-CHS" dirty="0">
                <a:solidFill>
                  <a:schemeClr val="bg1"/>
                </a:solidFill>
                <a:sym typeface="Calibri" charset="0"/>
              </a:rPr>
              <a:t>Storage </a:t>
            </a:r>
            <a:r>
              <a:rPr lang="en-US" altLang="zh-CHS" dirty="0" smtClean="0">
                <a:solidFill>
                  <a:schemeClr val="bg1"/>
                </a:solidFill>
                <a:sym typeface="Calibri" charset="0"/>
              </a:rPr>
              <a:t>Schema Based On </a:t>
            </a:r>
            <a:r>
              <a:rPr lang="en-US" altLang="zh-CHS" dirty="0" err="1" smtClean="0">
                <a:solidFill>
                  <a:schemeClr val="bg1"/>
                </a:solidFill>
                <a:sym typeface="Calibri" charset="0"/>
              </a:rPr>
              <a:t>HBase</a:t>
            </a:r>
            <a:endParaRPr lang="zh-CHS" altLang="en-US" dirty="0">
              <a:solidFill>
                <a:schemeClr val="bg1"/>
              </a:solidFill>
              <a:sym typeface="Calibri" charset="0"/>
            </a:endParaRPr>
          </a:p>
        </p:txBody>
      </p:sp>
      <p:sp>
        <p:nvSpPr>
          <p:cNvPr id="5" name="文本框 4"/>
          <p:cNvSpPr txBox="1"/>
          <p:nvPr/>
        </p:nvSpPr>
        <p:spPr>
          <a:xfrm>
            <a:off x="467544" y="1598820"/>
            <a:ext cx="7941444" cy="646331"/>
          </a:xfrm>
          <a:prstGeom prst="rect">
            <a:avLst/>
          </a:prstGeom>
          <a:noFill/>
        </p:spPr>
        <p:txBody>
          <a:bodyPr wrap="square" rtlCol="0">
            <a:spAutoFit/>
          </a:bodyPr>
          <a:lstStyle/>
          <a:p>
            <a:r>
              <a:rPr lang="en-US" altLang="zh-CHS" smtClean="0"/>
              <a:t>Build </a:t>
            </a:r>
            <a:r>
              <a:rPr lang="en-US" altLang="zh-CHS" dirty="0"/>
              <a:t>up six tables to store RDF triples: S_PO</a:t>
            </a:r>
            <a:r>
              <a:rPr lang="en-US" altLang="zh-CHS" dirty="0" smtClean="0"/>
              <a:t>, </a:t>
            </a:r>
            <a:r>
              <a:rPr lang="en-US" altLang="zh-CHS" dirty="0"/>
              <a:t>P_SO, </a:t>
            </a:r>
            <a:r>
              <a:rPr lang="en-US" altLang="zh-CHS" dirty="0" smtClean="0"/>
              <a:t>O_SP</a:t>
            </a:r>
            <a:r>
              <a:rPr lang="en-US" altLang="zh-CHS" dirty="0"/>
              <a:t>, </a:t>
            </a:r>
            <a:r>
              <a:rPr lang="en-US" altLang="zh-CHS" dirty="0" smtClean="0"/>
              <a:t>SP_O</a:t>
            </a:r>
            <a:r>
              <a:rPr lang="en-US" altLang="zh-CHS" dirty="0"/>
              <a:t>, </a:t>
            </a:r>
            <a:r>
              <a:rPr lang="en-US" altLang="zh-CHS" dirty="0" smtClean="0"/>
              <a:t>SO_P </a:t>
            </a:r>
            <a:r>
              <a:rPr lang="en-US" altLang="zh-CHS" dirty="0"/>
              <a:t>and PO_S</a:t>
            </a:r>
            <a:r>
              <a:rPr lang="en-US" altLang="zh-CHS" dirty="0" smtClean="0"/>
              <a:t>.</a:t>
            </a:r>
          </a:p>
          <a:p>
            <a:r>
              <a:rPr lang="en-US" altLang="zh-CHS" dirty="0" smtClean="0"/>
              <a:t>In </a:t>
            </a:r>
            <a:r>
              <a:rPr lang="en-US" altLang="zh-CHS" dirty="0"/>
              <a:t>these six tables, data are stored in row keys and column names. </a:t>
            </a:r>
            <a:r>
              <a:rPr lang="en-US" altLang="zh-CHS" dirty="0" smtClean="0"/>
              <a:t> </a:t>
            </a:r>
            <a:endParaRPr lang="en-US" altLang="zh-CHS" dirty="0"/>
          </a:p>
        </p:txBody>
      </p:sp>
      <p:sp>
        <p:nvSpPr>
          <p:cNvPr id="7" name="文本框 6"/>
          <p:cNvSpPr txBox="1"/>
          <p:nvPr/>
        </p:nvSpPr>
        <p:spPr>
          <a:xfrm>
            <a:off x="732572" y="2454662"/>
            <a:ext cx="2136775" cy="1384995"/>
          </a:xfrm>
          <a:prstGeom prst="rect">
            <a:avLst/>
          </a:prstGeom>
          <a:solidFill>
            <a:schemeClr val="accent2"/>
          </a:solidFill>
          <a:ln>
            <a:noFill/>
          </a:ln>
          <a:effectLst>
            <a:outerShdw blurRad="50800" dist="38100" dir="2700000" algn="tl" rotWithShape="0">
              <a:prstClr val="black">
                <a:alpha val="40000"/>
              </a:prstClr>
            </a:outerShdw>
          </a:effectLst>
        </p:spPr>
        <p:txBody>
          <a:bodyPr wrap="square" rtlCol="0">
            <a:spAutoFit/>
          </a:bodyPr>
          <a:lstStyle/>
          <a:p>
            <a:r>
              <a:rPr kumimoji="1" lang="en-US" altLang="zh-CHS" sz="1200" dirty="0" smtClean="0">
                <a:solidFill>
                  <a:schemeClr val="bg1"/>
                </a:solidFill>
              </a:rPr>
              <a:t>Row Key: Subject URI1{</a:t>
            </a:r>
          </a:p>
          <a:p>
            <a:r>
              <a:rPr kumimoji="1" lang="en-US" altLang="zh-CHS" sz="1200" dirty="0" smtClean="0">
                <a:solidFill>
                  <a:schemeClr val="bg1"/>
                </a:solidFill>
              </a:rPr>
              <a:t>   Column Family: VALUE{</a:t>
            </a:r>
          </a:p>
          <a:p>
            <a:r>
              <a:rPr kumimoji="1" lang="en-US" altLang="zh-CHS" sz="1200" dirty="0" smtClean="0">
                <a:solidFill>
                  <a:schemeClr val="bg1"/>
                </a:solidFill>
              </a:rPr>
              <a:t>      Column: (predict1, object1)</a:t>
            </a:r>
          </a:p>
          <a:p>
            <a:r>
              <a:rPr kumimoji="1" lang="en-US" altLang="zh-CHS" sz="1200" dirty="0" smtClean="0">
                <a:solidFill>
                  <a:schemeClr val="bg1"/>
                </a:solidFill>
              </a:rPr>
              <a:t>      Column: (predict2, object2)</a:t>
            </a:r>
          </a:p>
          <a:p>
            <a:r>
              <a:rPr kumimoji="1" lang="en-US" altLang="zh-CHS" sz="1200" dirty="0" smtClean="0">
                <a:solidFill>
                  <a:schemeClr val="bg1"/>
                </a:solidFill>
              </a:rPr>
              <a:t>      Column: (predict3, object3)</a:t>
            </a:r>
          </a:p>
          <a:p>
            <a:r>
              <a:rPr kumimoji="1" lang="en-US" altLang="zh-CHS" sz="1200" dirty="0" smtClean="0">
                <a:solidFill>
                  <a:schemeClr val="bg1"/>
                </a:solidFill>
              </a:rPr>
              <a:t>   }</a:t>
            </a:r>
          </a:p>
          <a:p>
            <a:r>
              <a:rPr kumimoji="1" lang="en-US" altLang="zh-CHS" sz="1200" dirty="0" smtClean="0">
                <a:solidFill>
                  <a:schemeClr val="bg1"/>
                </a:solidFill>
              </a:rPr>
              <a:t>}</a:t>
            </a:r>
            <a:endParaRPr kumimoji="1" lang="zh-CHS" altLang="en-US" sz="1200" dirty="0">
              <a:solidFill>
                <a:schemeClr val="bg1"/>
              </a:solidFill>
            </a:endParaRPr>
          </a:p>
        </p:txBody>
      </p:sp>
      <p:sp>
        <p:nvSpPr>
          <p:cNvPr id="11" name="文本框 10"/>
          <p:cNvSpPr txBox="1"/>
          <p:nvPr/>
        </p:nvSpPr>
        <p:spPr>
          <a:xfrm>
            <a:off x="3382688" y="2454662"/>
            <a:ext cx="2136775" cy="1384995"/>
          </a:xfrm>
          <a:prstGeom prst="rect">
            <a:avLst/>
          </a:prstGeom>
          <a:solidFill>
            <a:schemeClr val="accent2"/>
          </a:solidFill>
          <a:ln>
            <a:solidFill>
              <a:schemeClr val="accent2"/>
            </a:solidFill>
          </a:ln>
          <a:effectLst>
            <a:outerShdw blurRad="50800" dist="38100" dir="2700000" algn="tl" rotWithShape="0">
              <a:prstClr val="black">
                <a:alpha val="40000"/>
              </a:prstClr>
            </a:outerShdw>
          </a:effectLst>
        </p:spPr>
        <p:txBody>
          <a:bodyPr wrap="square" rtlCol="0">
            <a:spAutoFit/>
          </a:bodyPr>
          <a:lstStyle/>
          <a:p>
            <a:r>
              <a:rPr kumimoji="1" lang="en-US" altLang="zh-CHS" sz="1200" dirty="0" smtClean="0">
                <a:solidFill>
                  <a:schemeClr val="bg1"/>
                </a:solidFill>
              </a:rPr>
              <a:t>Row Key: Predict URI1{</a:t>
            </a:r>
          </a:p>
          <a:p>
            <a:r>
              <a:rPr kumimoji="1" lang="en-US" altLang="zh-CHS" sz="1200" dirty="0" smtClean="0">
                <a:solidFill>
                  <a:schemeClr val="bg1"/>
                </a:solidFill>
              </a:rPr>
              <a:t>   Column Family: VALUE{</a:t>
            </a:r>
          </a:p>
          <a:p>
            <a:r>
              <a:rPr kumimoji="1" lang="en-US" altLang="zh-CHS" sz="1200" dirty="0" smtClean="0">
                <a:solidFill>
                  <a:schemeClr val="bg1"/>
                </a:solidFill>
              </a:rPr>
              <a:t>      Column: (subject1, object1)</a:t>
            </a:r>
          </a:p>
          <a:p>
            <a:r>
              <a:rPr kumimoji="1" lang="en-US" altLang="zh-CHS" sz="1200" dirty="0" smtClean="0">
                <a:solidFill>
                  <a:schemeClr val="bg1"/>
                </a:solidFill>
              </a:rPr>
              <a:t>      Column: (subject2, object2)</a:t>
            </a:r>
          </a:p>
          <a:p>
            <a:r>
              <a:rPr kumimoji="1" lang="en-US" altLang="zh-CHS" sz="1200" dirty="0" smtClean="0">
                <a:solidFill>
                  <a:schemeClr val="bg1"/>
                </a:solidFill>
              </a:rPr>
              <a:t>      Column: (subject3, object3)</a:t>
            </a:r>
          </a:p>
          <a:p>
            <a:r>
              <a:rPr kumimoji="1" lang="en-US" altLang="zh-CHS" sz="1200" dirty="0" smtClean="0">
                <a:solidFill>
                  <a:schemeClr val="bg1"/>
                </a:solidFill>
              </a:rPr>
              <a:t>   }</a:t>
            </a:r>
          </a:p>
          <a:p>
            <a:r>
              <a:rPr kumimoji="1" lang="en-US" altLang="zh-CHS" sz="1200" dirty="0" smtClean="0">
                <a:solidFill>
                  <a:schemeClr val="bg1"/>
                </a:solidFill>
              </a:rPr>
              <a:t>}</a:t>
            </a:r>
            <a:endParaRPr kumimoji="1" lang="zh-CHS" altLang="en-US" sz="1200" dirty="0">
              <a:solidFill>
                <a:schemeClr val="bg1"/>
              </a:solidFill>
            </a:endParaRPr>
          </a:p>
        </p:txBody>
      </p:sp>
      <p:sp>
        <p:nvSpPr>
          <p:cNvPr id="13" name="文本框 12"/>
          <p:cNvSpPr txBox="1"/>
          <p:nvPr/>
        </p:nvSpPr>
        <p:spPr>
          <a:xfrm>
            <a:off x="6107633" y="2454662"/>
            <a:ext cx="2136775" cy="1384995"/>
          </a:xfrm>
          <a:prstGeom prst="rect">
            <a:avLst/>
          </a:prstGeom>
          <a:solidFill>
            <a:schemeClr val="accent2"/>
          </a:solidFill>
          <a:ln>
            <a:solidFill>
              <a:schemeClr val="accent2"/>
            </a:solidFill>
          </a:ln>
          <a:effectLst>
            <a:outerShdw blurRad="50800" dist="38100" dir="2700000" algn="tl" rotWithShape="0">
              <a:prstClr val="black">
                <a:alpha val="40000"/>
              </a:prstClr>
            </a:outerShdw>
          </a:effectLst>
        </p:spPr>
        <p:txBody>
          <a:bodyPr wrap="square" rtlCol="0">
            <a:spAutoFit/>
          </a:bodyPr>
          <a:lstStyle/>
          <a:p>
            <a:r>
              <a:rPr kumimoji="1" lang="en-US" altLang="zh-CHS" sz="1200" dirty="0" smtClean="0">
                <a:solidFill>
                  <a:schemeClr val="bg1"/>
                </a:solidFill>
              </a:rPr>
              <a:t>Row Key: Object URI1{</a:t>
            </a:r>
          </a:p>
          <a:p>
            <a:r>
              <a:rPr kumimoji="1" lang="en-US" altLang="zh-CHS" sz="1200" dirty="0" smtClean="0">
                <a:solidFill>
                  <a:schemeClr val="bg1"/>
                </a:solidFill>
              </a:rPr>
              <a:t>   Column Family: VALUE{</a:t>
            </a:r>
          </a:p>
          <a:p>
            <a:r>
              <a:rPr kumimoji="1" lang="en-US" altLang="zh-CHS" sz="1200" dirty="0" smtClean="0">
                <a:solidFill>
                  <a:schemeClr val="bg1"/>
                </a:solidFill>
              </a:rPr>
              <a:t>     Column: (subject1, predict1)</a:t>
            </a:r>
          </a:p>
          <a:p>
            <a:r>
              <a:rPr kumimoji="1" lang="en-US" altLang="zh-CHS" sz="1200" dirty="0" smtClean="0">
                <a:solidFill>
                  <a:schemeClr val="bg1"/>
                </a:solidFill>
              </a:rPr>
              <a:t>     Column: (subject2, predict2)</a:t>
            </a:r>
          </a:p>
          <a:p>
            <a:r>
              <a:rPr kumimoji="1" lang="en-US" altLang="zh-CHS" sz="1200" dirty="0" smtClean="0">
                <a:solidFill>
                  <a:schemeClr val="bg1"/>
                </a:solidFill>
              </a:rPr>
              <a:t>     Column: (subject3, predict3)</a:t>
            </a:r>
          </a:p>
          <a:p>
            <a:r>
              <a:rPr kumimoji="1" lang="en-US" altLang="zh-CHS" sz="1200" dirty="0" smtClean="0">
                <a:solidFill>
                  <a:schemeClr val="bg1"/>
                </a:solidFill>
              </a:rPr>
              <a:t>   }</a:t>
            </a:r>
          </a:p>
          <a:p>
            <a:r>
              <a:rPr kumimoji="1" lang="en-US" altLang="zh-CHS" sz="1200" dirty="0" smtClean="0">
                <a:solidFill>
                  <a:schemeClr val="bg1"/>
                </a:solidFill>
              </a:rPr>
              <a:t>}</a:t>
            </a:r>
            <a:endParaRPr kumimoji="1" lang="zh-CHS" altLang="en-US" sz="1200" dirty="0">
              <a:solidFill>
                <a:schemeClr val="bg1"/>
              </a:solidFill>
            </a:endParaRPr>
          </a:p>
        </p:txBody>
      </p:sp>
      <p:sp>
        <p:nvSpPr>
          <p:cNvPr id="14" name="文本框 13"/>
          <p:cNvSpPr txBox="1"/>
          <p:nvPr/>
        </p:nvSpPr>
        <p:spPr>
          <a:xfrm>
            <a:off x="683568" y="4420269"/>
            <a:ext cx="2136775" cy="1384995"/>
          </a:xfrm>
          <a:prstGeom prst="rect">
            <a:avLst/>
          </a:prstGeom>
          <a:solidFill>
            <a:schemeClr val="accent2">
              <a:lumMod val="75000"/>
            </a:schemeClr>
          </a:solidFill>
          <a:ln>
            <a:solidFill>
              <a:schemeClr val="accent2">
                <a:lumMod val="75000"/>
              </a:schemeClr>
            </a:solidFill>
          </a:ln>
          <a:effectLst>
            <a:outerShdw blurRad="50800" dist="38100" dir="2700000" algn="tl" rotWithShape="0">
              <a:prstClr val="black">
                <a:alpha val="40000"/>
              </a:prstClr>
            </a:outerShdw>
          </a:effectLst>
        </p:spPr>
        <p:txBody>
          <a:bodyPr wrap="square" rtlCol="0">
            <a:spAutoFit/>
          </a:bodyPr>
          <a:lstStyle/>
          <a:p>
            <a:r>
              <a:rPr kumimoji="1" lang="en-US" altLang="zh-CHS" sz="1200" dirty="0" smtClean="0">
                <a:solidFill>
                  <a:schemeClr val="bg1"/>
                </a:solidFill>
              </a:rPr>
              <a:t>Row Key: (Subject1, Predict1){</a:t>
            </a:r>
          </a:p>
          <a:p>
            <a:r>
              <a:rPr kumimoji="1" lang="en-US" altLang="zh-CHS" sz="1200" dirty="0" smtClean="0">
                <a:solidFill>
                  <a:schemeClr val="bg1"/>
                </a:solidFill>
              </a:rPr>
              <a:t>   Column Family: VALUE{</a:t>
            </a:r>
          </a:p>
          <a:p>
            <a:r>
              <a:rPr kumimoji="1" lang="en-US" altLang="zh-CHS" sz="1200" dirty="0" smtClean="0">
                <a:solidFill>
                  <a:schemeClr val="bg1"/>
                </a:solidFill>
              </a:rPr>
              <a:t>      Column: object1</a:t>
            </a:r>
          </a:p>
          <a:p>
            <a:r>
              <a:rPr kumimoji="1" lang="en-US" altLang="zh-CHS" sz="1200" dirty="0" smtClean="0">
                <a:solidFill>
                  <a:schemeClr val="bg1"/>
                </a:solidFill>
              </a:rPr>
              <a:t>      Column: object2</a:t>
            </a:r>
          </a:p>
          <a:p>
            <a:r>
              <a:rPr kumimoji="1" lang="en-US" altLang="zh-CHS" sz="1200" dirty="0" smtClean="0">
                <a:solidFill>
                  <a:schemeClr val="bg1"/>
                </a:solidFill>
              </a:rPr>
              <a:t>      Column: object3</a:t>
            </a:r>
          </a:p>
          <a:p>
            <a:r>
              <a:rPr kumimoji="1" lang="en-US" altLang="zh-CHS" sz="1200" dirty="0" smtClean="0">
                <a:solidFill>
                  <a:schemeClr val="bg1"/>
                </a:solidFill>
              </a:rPr>
              <a:t>   }</a:t>
            </a:r>
          </a:p>
          <a:p>
            <a:r>
              <a:rPr kumimoji="1" lang="en-US" altLang="zh-CHS" sz="1200" dirty="0" smtClean="0">
                <a:solidFill>
                  <a:schemeClr val="bg1"/>
                </a:solidFill>
              </a:rPr>
              <a:t>}</a:t>
            </a:r>
            <a:endParaRPr kumimoji="1" lang="zh-CHS" altLang="en-US" sz="1200" dirty="0">
              <a:solidFill>
                <a:schemeClr val="bg1"/>
              </a:solidFill>
            </a:endParaRPr>
          </a:p>
        </p:txBody>
      </p:sp>
      <p:sp>
        <p:nvSpPr>
          <p:cNvPr id="15" name="文本框 14"/>
          <p:cNvSpPr txBox="1"/>
          <p:nvPr/>
        </p:nvSpPr>
        <p:spPr>
          <a:xfrm>
            <a:off x="3333684" y="4420269"/>
            <a:ext cx="2136775" cy="1384995"/>
          </a:xfrm>
          <a:prstGeom prst="rect">
            <a:avLst/>
          </a:prstGeom>
          <a:solidFill>
            <a:schemeClr val="accent2">
              <a:lumMod val="75000"/>
            </a:schemeClr>
          </a:solidFill>
          <a:ln>
            <a:solidFill>
              <a:schemeClr val="accent2">
                <a:lumMod val="75000"/>
              </a:schemeClr>
            </a:solidFill>
          </a:ln>
          <a:effectLst>
            <a:outerShdw blurRad="50800" dist="38100" dir="2700000" algn="tl" rotWithShape="0">
              <a:prstClr val="black">
                <a:alpha val="40000"/>
              </a:prstClr>
            </a:outerShdw>
          </a:effectLst>
        </p:spPr>
        <p:txBody>
          <a:bodyPr wrap="square" rtlCol="0">
            <a:spAutoFit/>
          </a:bodyPr>
          <a:lstStyle/>
          <a:p>
            <a:r>
              <a:rPr kumimoji="1" lang="en-US" altLang="zh-CHS" sz="1200" dirty="0" smtClean="0">
                <a:solidFill>
                  <a:schemeClr val="bg1"/>
                </a:solidFill>
              </a:rPr>
              <a:t>Row Key: (Subject1, Object1){</a:t>
            </a:r>
          </a:p>
          <a:p>
            <a:r>
              <a:rPr kumimoji="1" lang="en-US" altLang="zh-CHS" sz="1200" dirty="0" smtClean="0">
                <a:solidFill>
                  <a:schemeClr val="bg1"/>
                </a:solidFill>
              </a:rPr>
              <a:t>   Column Family: VALUE{</a:t>
            </a:r>
          </a:p>
          <a:p>
            <a:r>
              <a:rPr kumimoji="1" lang="en-US" altLang="zh-CHS" sz="1200" dirty="0" smtClean="0">
                <a:solidFill>
                  <a:schemeClr val="bg1"/>
                </a:solidFill>
              </a:rPr>
              <a:t>      Column: predict1</a:t>
            </a:r>
          </a:p>
          <a:p>
            <a:r>
              <a:rPr kumimoji="1" lang="en-US" altLang="zh-CHS" sz="1200" dirty="0" smtClean="0">
                <a:solidFill>
                  <a:schemeClr val="bg1"/>
                </a:solidFill>
              </a:rPr>
              <a:t>      Column: predict2</a:t>
            </a:r>
          </a:p>
          <a:p>
            <a:r>
              <a:rPr kumimoji="1" lang="en-US" altLang="zh-CHS" sz="1200" dirty="0" smtClean="0">
                <a:solidFill>
                  <a:schemeClr val="bg1"/>
                </a:solidFill>
              </a:rPr>
              <a:t>      Column: predict3   </a:t>
            </a:r>
          </a:p>
          <a:p>
            <a:r>
              <a:rPr kumimoji="1" lang="en-US" altLang="zh-CHS" sz="1200" dirty="0">
                <a:solidFill>
                  <a:schemeClr val="bg1"/>
                </a:solidFill>
              </a:rPr>
              <a:t> </a:t>
            </a:r>
            <a:r>
              <a:rPr kumimoji="1" lang="en-US" altLang="zh-CHS" sz="1200" dirty="0" smtClean="0">
                <a:solidFill>
                  <a:schemeClr val="bg1"/>
                </a:solidFill>
              </a:rPr>
              <a:t> }</a:t>
            </a:r>
          </a:p>
          <a:p>
            <a:r>
              <a:rPr kumimoji="1" lang="en-US" altLang="zh-CHS" sz="1200" dirty="0" smtClean="0">
                <a:solidFill>
                  <a:schemeClr val="bg1"/>
                </a:solidFill>
              </a:rPr>
              <a:t>}</a:t>
            </a:r>
            <a:endParaRPr kumimoji="1" lang="zh-CHS" altLang="en-US" sz="1200" dirty="0">
              <a:solidFill>
                <a:schemeClr val="bg1"/>
              </a:solidFill>
            </a:endParaRPr>
          </a:p>
        </p:txBody>
      </p:sp>
      <p:sp>
        <p:nvSpPr>
          <p:cNvPr id="16" name="文本框 15"/>
          <p:cNvSpPr txBox="1"/>
          <p:nvPr/>
        </p:nvSpPr>
        <p:spPr>
          <a:xfrm>
            <a:off x="6058629" y="4420269"/>
            <a:ext cx="2136775" cy="1384995"/>
          </a:xfrm>
          <a:prstGeom prst="rect">
            <a:avLst/>
          </a:prstGeom>
          <a:solidFill>
            <a:schemeClr val="accent2">
              <a:lumMod val="75000"/>
            </a:schemeClr>
          </a:solidFill>
          <a:ln>
            <a:solidFill>
              <a:schemeClr val="accent2">
                <a:lumMod val="75000"/>
              </a:schemeClr>
            </a:solidFill>
          </a:ln>
          <a:effectLst>
            <a:outerShdw blurRad="50800" dist="38100" dir="2700000" algn="tl" rotWithShape="0">
              <a:prstClr val="black">
                <a:alpha val="40000"/>
              </a:prstClr>
            </a:outerShdw>
          </a:effectLst>
        </p:spPr>
        <p:txBody>
          <a:bodyPr wrap="square" rtlCol="0">
            <a:spAutoFit/>
          </a:bodyPr>
          <a:lstStyle/>
          <a:p>
            <a:r>
              <a:rPr kumimoji="1" lang="en-US" altLang="zh-CHS" sz="1200" dirty="0" smtClean="0">
                <a:solidFill>
                  <a:schemeClr val="bg1"/>
                </a:solidFill>
              </a:rPr>
              <a:t>Row Key: (Predict1, Object1){</a:t>
            </a:r>
          </a:p>
          <a:p>
            <a:r>
              <a:rPr kumimoji="1" lang="en-US" altLang="zh-CHS" sz="1200" dirty="0" smtClean="0">
                <a:solidFill>
                  <a:schemeClr val="bg1"/>
                </a:solidFill>
              </a:rPr>
              <a:t>   Column Family: VALUE{</a:t>
            </a:r>
          </a:p>
          <a:p>
            <a:r>
              <a:rPr kumimoji="1" lang="en-US" altLang="zh-CHS" sz="1200" dirty="0" smtClean="0">
                <a:solidFill>
                  <a:schemeClr val="bg1"/>
                </a:solidFill>
              </a:rPr>
              <a:t>      Column: Subject1</a:t>
            </a:r>
          </a:p>
          <a:p>
            <a:r>
              <a:rPr kumimoji="1" lang="en-US" altLang="zh-CHS" sz="1200" dirty="0" smtClean="0">
                <a:solidFill>
                  <a:schemeClr val="bg1"/>
                </a:solidFill>
              </a:rPr>
              <a:t>      Column: Subject2</a:t>
            </a:r>
          </a:p>
          <a:p>
            <a:r>
              <a:rPr kumimoji="1" lang="en-US" altLang="zh-CHS" sz="1200" dirty="0" smtClean="0">
                <a:solidFill>
                  <a:schemeClr val="bg1"/>
                </a:solidFill>
              </a:rPr>
              <a:t>      Column: Subject3</a:t>
            </a:r>
          </a:p>
          <a:p>
            <a:r>
              <a:rPr kumimoji="1" lang="en-US" altLang="zh-CHS" sz="1200" dirty="0" smtClean="0">
                <a:solidFill>
                  <a:schemeClr val="bg1"/>
                </a:solidFill>
              </a:rPr>
              <a:t>   }</a:t>
            </a:r>
          </a:p>
          <a:p>
            <a:r>
              <a:rPr kumimoji="1" lang="en-US" altLang="zh-CHS" sz="1200" dirty="0" smtClean="0">
                <a:solidFill>
                  <a:schemeClr val="bg1"/>
                </a:solidFill>
              </a:rPr>
              <a:t>}</a:t>
            </a:r>
            <a:endParaRPr kumimoji="1" lang="zh-CHS" altLang="en-US" sz="1200" dirty="0">
              <a:solidFill>
                <a:schemeClr val="bg1"/>
              </a:solidFill>
            </a:endParaRPr>
          </a:p>
        </p:txBody>
      </p:sp>
      <p:sp>
        <p:nvSpPr>
          <p:cNvPr id="17" name="矩形 16"/>
          <p:cNvSpPr/>
          <p:nvPr/>
        </p:nvSpPr>
        <p:spPr>
          <a:xfrm>
            <a:off x="1446940" y="3779748"/>
            <a:ext cx="676788" cy="369332"/>
          </a:xfrm>
          <a:prstGeom prst="rect">
            <a:avLst/>
          </a:prstGeom>
        </p:spPr>
        <p:txBody>
          <a:bodyPr wrap="none">
            <a:spAutoFit/>
          </a:bodyPr>
          <a:lstStyle/>
          <a:p>
            <a:r>
              <a:rPr lang="en-US" altLang="zh-CHS" dirty="0"/>
              <a:t>S_PO</a:t>
            </a:r>
            <a:endParaRPr lang="zh-CHS" altLang="en-US" dirty="0"/>
          </a:p>
        </p:txBody>
      </p:sp>
      <p:sp>
        <p:nvSpPr>
          <p:cNvPr id="18" name="矩形 17"/>
          <p:cNvSpPr/>
          <p:nvPr/>
        </p:nvSpPr>
        <p:spPr>
          <a:xfrm>
            <a:off x="4139952" y="3789040"/>
            <a:ext cx="676788" cy="369332"/>
          </a:xfrm>
          <a:prstGeom prst="rect">
            <a:avLst/>
          </a:prstGeom>
        </p:spPr>
        <p:txBody>
          <a:bodyPr wrap="none">
            <a:spAutoFit/>
          </a:bodyPr>
          <a:lstStyle/>
          <a:p>
            <a:r>
              <a:rPr lang="en-US" altLang="zh-CHS" dirty="0" smtClean="0"/>
              <a:t>P_SO</a:t>
            </a:r>
            <a:endParaRPr lang="zh-CHS" altLang="en-US" dirty="0"/>
          </a:p>
        </p:txBody>
      </p:sp>
      <p:sp>
        <p:nvSpPr>
          <p:cNvPr id="19" name="矩形 18"/>
          <p:cNvSpPr/>
          <p:nvPr/>
        </p:nvSpPr>
        <p:spPr>
          <a:xfrm>
            <a:off x="6876256" y="3789040"/>
            <a:ext cx="676788" cy="369332"/>
          </a:xfrm>
          <a:prstGeom prst="rect">
            <a:avLst/>
          </a:prstGeom>
        </p:spPr>
        <p:txBody>
          <a:bodyPr wrap="none">
            <a:spAutoFit/>
          </a:bodyPr>
          <a:lstStyle/>
          <a:p>
            <a:r>
              <a:rPr lang="en-US" altLang="zh-CHS" dirty="0" smtClean="0"/>
              <a:t>O_SP</a:t>
            </a:r>
            <a:endParaRPr lang="zh-CHS" altLang="en-US" dirty="0"/>
          </a:p>
        </p:txBody>
      </p:sp>
      <p:sp>
        <p:nvSpPr>
          <p:cNvPr id="20" name="矩形 19"/>
          <p:cNvSpPr/>
          <p:nvPr/>
        </p:nvSpPr>
        <p:spPr>
          <a:xfrm>
            <a:off x="1446940" y="5795972"/>
            <a:ext cx="676788" cy="369332"/>
          </a:xfrm>
          <a:prstGeom prst="rect">
            <a:avLst/>
          </a:prstGeom>
        </p:spPr>
        <p:txBody>
          <a:bodyPr wrap="none">
            <a:spAutoFit/>
          </a:bodyPr>
          <a:lstStyle/>
          <a:p>
            <a:r>
              <a:rPr lang="en-US" altLang="zh-CHS" dirty="0" smtClean="0"/>
              <a:t>SP_O</a:t>
            </a:r>
            <a:endParaRPr lang="zh-CHS" altLang="en-US" dirty="0"/>
          </a:p>
        </p:txBody>
      </p:sp>
      <p:sp>
        <p:nvSpPr>
          <p:cNvPr id="21" name="矩形 20"/>
          <p:cNvSpPr/>
          <p:nvPr/>
        </p:nvSpPr>
        <p:spPr>
          <a:xfrm>
            <a:off x="4111236" y="5795972"/>
            <a:ext cx="676788" cy="369332"/>
          </a:xfrm>
          <a:prstGeom prst="rect">
            <a:avLst/>
          </a:prstGeom>
        </p:spPr>
        <p:txBody>
          <a:bodyPr wrap="none">
            <a:spAutoFit/>
          </a:bodyPr>
          <a:lstStyle/>
          <a:p>
            <a:r>
              <a:rPr lang="en-US" altLang="zh-CHS" dirty="0" smtClean="0"/>
              <a:t>SO_P</a:t>
            </a:r>
            <a:endParaRPr lang="zh-CHS" altLang="en-US" dirty="0"/>
          </a:p>
        </p:txBody>
      </p:sp>
      <p:sp>
        <p:nvSpPr>
          <p:cNvPr id="22" name="矩形 21"/>
          <p:cNvSpPr/>
          <p:nvPr/>
        </p:nvSpPr>
        <p:spPr>
          <a:xfrm>
            <a:off x="6919548" y="5795972"/>
            <a:ext cx="676788" cy="369332"/>
          </a:xfrm>
          <a:prstGeom prst="rect">
            <a:avLst/>
          </a:prstGeom>
        </p:spPr>
        <p:txBody>
          <a:bodyPr wrap="none">
            <a:spAutoFit/>
          </a:bodyPr>
          <a:lstStyle/>
          <a:p>
            <a:r>
              <a:rPr lang="en-US" altLang="zh-CHS" dirty="0" smtClean="0"/>
              <a:t>PO_S</a:t>
            </a:r>
            <a:endParaRPr lang="zh-CHS" altLang="en-US" dirty="0"/>
          </a:p>
        </p:txBody>
      </p:sp>
    </p:spTree>
    <p:extLst>
      <p:ext uri="{BB962C8B-B14F-4D97-AF65-F5344CB8AC3E}">
        <p14:creationId xmlns:p14="http://schemas.microsoft.com/office/powerpoint/2010/main" val="933110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5"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000" fill="hold"/>
                                        <p:tgtEl>
                                          <p:spTgt spid="7"/>
                                        </p:tgtEl>
                                        <p:attrNameLst>
                                          <p:attrName>ppt_w</p:attrName>
                                        </p:attrNameLst>
                                      </p:cBhvr>
                                      <p:tavLst>
                                        <p:tav tm="0">
                                          <p:val>
                                            <p:fltVal val="0"/>
                                          </p:val>
                                        </p:tav>
                                        <p:tav tm="100000">
                                          <p:val>
                                            <p:strVal val="#ppt_w"/>
                                          </p:val>
                                        </p:tav>
                                      </p:tavLst>
                                    </p:anim>
                                    <p:anim calcmode="lin" valueType="num">
                                      <p:cBhvr>
                                        <p:cTn id="13" dur="1000" fill="hold"/>
                                        <p:tgtEl>
                                          <p:spTgt spid="7"/>
                                        </p:tgtEl>
                                        <p:attrNameLst>
                                          <p:attrName>ppt_h</p:attrName>
                                        </p:attrNameLst>
                                      </p:cBhvr>
                                      <p:tavLst>
                                        <p:tav tm="0">
                                          <p:val>
                                            <p:fltVal val="0"/>
                                          </p:val>
                                        </p:tav>
                                        <p:tav tm="100000">
                                          <p:val>
                                            <p:strVal val="#ppt_h"/>
                                          </p:val>
                                        </p:tav>
                                      </p:tavLst>
                                    </p:anim>
                                    <p:anim calcmode="lin" valueType="num">
                                      <p:cBhvr>
                                        <p:cTn id="14"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7"/>
                                        </p:tgtEl>
                                        <p:attrNameLst>
                                          <p:attrName>ppt_y</p:attrName>
                                        </p:attrNameLst>
                                      </p:cBhvr>
                                      <p:tavLst>
                                        <p:tav tm="0" fmla="#ppt_y+(sin(-2*pi*(1-$))*-#ppt_x+cos(-2*pi*(1-$))*(1-#ppt_y))*(1-$)">
                                          <p:val>
                                            <p:fltVal val="0"/>
                                          </p:val>
                                        </p:tav>
                                        <p:tav tm="100000">
                                          <p:val>
                                            <p:fltVal val="1"/>
                                          </p:val>
                                        </p:tav>
                                      </p:tavLst>
                                    </p:anim>
                                  </p:childTnLst>
                                </p:cTn>
                              </p:par>
                              <p:par>
                                <p:cTn id="16" presetID="15"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p:cTn id="18" dur="1000" fill="hold"/>
                                        <p:tgtEl>
                                          <p:spTgt spid="17"/>
                                        </p:tgtEl>
                                        <p:attrNameLst>
                                          <p:attrName>ppt_w</p:attrName>
                                        </p:attrNameLst>
                                      </p:cBhvr>
                                      <p:tavLst>
                                        <p:tav tm="0">
                                          <p:val>
                                            <p:fltVal val="0"/>
                                          </p:val>
                                        </p:tav>
                                        <p:tav tm="100000">
                                          <p:val>
                                            <p:strVal val="#ppt_w"/>
                                          </p:val>
                                        </p:tav>
                                      </p:tavLst>
                                    </p:anim>
                                    <p:anim calcmode="lin" valueType="num">
                                      <p:cBhvr>
                                        <p:cTn id="19" dur="1000" fill="hold"/>
                                        <p:tgtEl>
                                          <p:spTgt spid="17"/>
                                        </p:tgtEl>
                                        <p:attrNameLst>
                                          <p:attrName>ppt_h</p:attrName>
                                        </p:attrNameLst>
                                      </p:cBhvr>
                                      <p:tavLst>
                                        <p:tav tm="0">
                                          <p:val>
                                            <p:fltVal val="0"/>
                                          </p:val>
                                        </p:tav>
                                        <p:tav tm="100000">
                                          <p:val>
                                            <p:strVal val="#ppt_h"/>
                                          </p:val>
                                        </p:tav>
                                      </p:tavLst>
                                    </p:anim>
                                    <p:anim calcmode="lin" valueType="num">
                                      <p:cBhvr>
                                        <p:cTn id="20" dur="1000" fill="hold"/>
                                        <p:tgtEl>
                                          <p:spTgt spid="17"/>
                                        </p:tgtEl>
                                        <p:attrNameLst>
                                          <p:attrName>ppt_x</p:attrName>
                                        </p:attrNameLst>
                                      </p:cBhvr>
                                      <p:tavLst>
                                        <p:tav tm="0" fmla="#ppt_x+(cos(-2*pi*(1-$))*-#ppt_x-sin(-2*pi*(1-$))*(1-#ppt_y))*(1-$)">
                                          <p:val>
                                            <p:fltVal val="0"/>
                                          </p:val>
                                        </p:tav>
                                        <p:tav tm="100000">
                                          <p:val>
                                            <p:fltVal val="1"/>
                                          </p:val>
                                        </p:tav>
                                      </p:tavLst>
                                    </p:anim>
                                    <p:anim calcmode="lin" valueType="num">
                                      <p:cBhvr>
                                        <p:cTn id="21" dur="1000" fill="hold"/>
                                        <p:tgtEl>
                                          <p:spTgt spid="17"/>
                                        </p:tgtEl>
                                        <p:attrNameLst>
                                          <p:attrName>ppt_y</p:attrName>
                                        </p:attrNameLst>
                                      </p:cBhvr>
                                      <p:tavLst>
                                        <p:tav tm="0" fmla="#ppt_y+(sin(-2*pi*(1-$))*-#ppt_x+cos(-2*pi*(1-$))*(1-#ppt_y))*(1-$)">
                                          <p:val>
                                            <p:fltVal val="0"/>
                                          </p:val>
                                        </p:tav>
                                        <p:tav tm="100000">
                                          <p:val>
                                            <p:fltVal val="1"/>
                                          </p:val>
                                        </p:tav>
                                      </p:tavLst>
                                    </p:anim>
                                  </p:childTnLst>
                                </p:cTn>
                              </p:par>
                              <p:par>
                                <p:cTn id="22" presetID="15"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1000" fill="hold"/>
                                        <p:tgtEl>
                                          <p:spTgt spid="11"/>
                                        </p:tgtEl>
                                        <p:attrNameLst>
                                          <p:attrName>ppt_w</p:attrName>
                                        </p:attrNameLst>
                                      </p:cBhvr>
                                      <p:tavLst>
                                        <p:tav tm="0">
                                          <p:val>
                                            <p:fltVal val="0"/>
                                          </p:val>
                                        </p:tav>
                                        <p:tav tm="100000">
                                          <p:val>
                                            <p:strVal val="#ppt_w"/>
                                          </p:val>
                                        </p:tav>
                                      </p:tavLst>
                                    </p:anim>
                                    <p:anim calcmode="lin" valueType="num">
                                      <p:cBhvr>
                                        <p:cTn id="25" dur="1000" fill="hold"/>
                                        <p:tgtEl>
                                          <p:spTgt spid="11"/>
                                        </p:tgtEl>
                                        <p:attrNameLst>
                                          <p:attrName>ppt_h</p:attrName>
                                        </p:attrNameLst>
                                      </p:cBhvr>
                                      <p:tavLst>
                                        <p:tav tm="0">
                                          <p:val>
                                            <p:fltVal val="0"/>
                                          </p:val>
                                        </p:tav>
                                        <p:tav tm="100000">
                                          <p:val>
                                            <p:strVal val="#ppt_h"/>
                                          </p:val>
                                        </p:tav>
                                      </p:tavLst>
                                    </p:anim>
                                    <p:anim calcmode="lin" valueType="num">
                                      <p:cBhvr>
                                        <p:cTn id="26" dur="1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11"/>
                                        </p:tgtEl>
                                        <p:attrNameLst>
                                          <p:attrName>ppt_y</p:attrName>
                                        </p:attrNameLst>
                                      </p:cBhvr>
                                      <p:tavLst>
                                        <p:tav tm="0" fmla="#ppt_y+(sin(-2*pi*(1-$))*-#ppt_x+cos(-2*pi*(1-$))*(1-#ppt_y))*(1-$)">
                                          <p:val>
                                            <p:fltVal val="0"/>
                                          </p:val>
                                        </p:tav>
                                        <p:tav tm="100000">
                                          <p:val>
                                            <p:fltVal val="1"/>
                                          </p:val>
                                        </p:tav>
                                      </p:tavLst>
                                    </p:anim>
                                  </p:childTnLst>
                                </p:cTn>
                              </p:par>
                              <p:par>
                                <p:cTn id="28" presetID="15"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p:cTn id="30" dur="1000" fill="hold"/>
                                        <p:tgtEl>
                                          <p:spTgt spid="18"/>
                                        </p:tgtEl>
                                        <p:attrNameLst>
                                          <p:attrName>ppt_w</p:attrName>
                                        </p:attrNameLst>
                                      </p:cBhvr>
                                      <p:tavLst>
                                        <p:tav tm="0">
                                          <p:val>
                                            <p:fltVal val="0"/>
                                          </p:val>
                                        </p:tav>
                                        <p:tav tm="100000">
                                          <p:val>
                                            <p:strVal val="#ppt_w"/>
                                          </p:val>
                                        </p:tav>
                                      </p:tavLst>
                                    </p:anim>
                                    <p:anim calcmode="lin" valueType="num">
                                      <p:cBhvr>
                                        <p:cTn id="31" dur="1000" fill="hold"/>
                                        <p:tgtEl>
                                          <p:spTgt spid="18"/>
                                        </p:tgtEl>
                                        <p:attrNameLst>
                                          <p:attrName>ppt_h</p:attrName>
                                        </p:attrNameLst>
                                      </p:cBhvr>
                                      <p:tavLst>
                                        <p:tav tm="0">
                                          <p:val>
                                            <p:fltVal val="0"/>
                                          </p:val>
                                        </p:tav>
                                        <p:tav tm="100000">
                                          <p:val>
                                            <p:strVal val="#ppt_h"/>
                                          </p:val>
                                        </p:tav>
                                      </p:tavLst>
                                    </p:anim>
                                    <p:anim calcmode="lin" valueType="num">
                                      <p:cBhvr>
                                        <p:cTn id="32" dur="1000" fill="hold"/>
                                        <p:tgtEl>
                                          <p:spTgt spid="18"/>
                                        </p:tgtEl>
                                        <p:attrNameLst>
                                          <p:attrName>ppt_x</p:attrName>
                                        </p:attrNameLst>
                                      </p:cBhvr>
                                      <p:tavLst>
                                        <p:tav tm="0" fmla="#ppt_x+(cos(-2*pi*(1-$))*-#ppt_x-sin(-2*pi*(1-$))*(1-#ppt_y))*(1-$)">
                                          <p:val>
                                            <p:fltVal val="0"/>
                                          </p:val>
                                        </p:tav>
                                        <p:tav tm="100000">
                                          <p:val>
                                            <p:fltVal val="1"/>
                                          </p:val>
                                        </p:tav>
                                      </p:tavLst>
                                    </p:anim>
                                    <p:anim calcmode="lin" valueType="num">
                                      <p:cBhvr>
                                        <p:cTn id="33" dur="1000" fill="hold"/>
                                        <p:tgtEl>
                                          <p:spTgt spid="18"/>
                                        </p:tgtEl>
                                        <p:attrNameLst>
                                          <p:attrName>ppt_y</p:attrName>
                                        </p:attrNameLst>
                                      </p:cBhvr>
                                      <p:tavLst>
                                        <p:tav tm="0" fmla="#ppt_y+(sin(-2*pi*(1-$))*-#ppt_x+cos(-2*pi*(1-$))*(1-#ppt_y))*(1-$)">
                                          <p:val>
                                            <p:fltVal val="0"/>
                                          </p:val>
                                        </p:tav>
                                        <p:tav tm="100000">
                                          <p:val>
                                            <p:fltVal val="1"/>
                                          </p:val>
                                        </p:tav>
                                      </p:tavLst>
                                    </p:anim>
                                  </p:childTnLst>
                                </p:cTn>
                              </p:par>
                              <p:par>
                                <p:cTn id="34" presetID="15"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1000" fill="hold"/>
                                        <p:tgtEl>
                                          <p:spTgt spid="13"/>
                                        </p:tgtEl>
                                        <p:attrNameLst>
                                          <p:attrName>ppt_w</p:attrName>
                                        </p:attrNameLst>
                                      </p:cBhvr>
                                      <p:tavLst>
                                        <p:tav tm="0">
                                          <p:val>
                                            <p:fltVal val="0"/>
                                          </p:val>
                                        </p:tav>
                                        <p:tav tm="100000">
                                          <p:val>
                                            <p:strVal val="#ppt_w"/>
                                          </p:val>
                                        </p:tav>
                                      </p:tavLst>
                                    </p:anim>
                                    <p:anim calcmode="lin" valueType="num">
                                      <p:cBhvr>
                                        <p:cTn id="37" dur="1000" fill="hold"/>
                                        <p:tgtEl>
                                          <p:spTgt spid="13"/>
                                        </p:tgtEl>
                                        <p:attrNameLst>
                                          <p:attrName>ppt_h</p:attrName>
                                        </p:attrNameLst>
                                      </p:cBhvr>
                                      <p:tavLst>
                                        <p:tav tm="0">
                                          <p:val>
                                            <p:fltVal val="0"/>
                                          </p:val>
                                        </p:tav>
                                        <p:tav tm="100000">
                                          <p:val>
                                            <p:strVal val="#ppt_h"/>
                                          </p:val>
                                        </p:tav>
                                      </p:tavLst>
                                    </p:anim>
                                    <p:anim calcmode="lin" valueType="num">
                                      <p:cBhvr>
                                        <p:cTn id="38" dur="1000" fill="hold"/>
                                        <p:tgtEl>
                                          <p:spTgt spid="13"/>
                                        </p:tgtEl>
                                        <p:attrNameLst>
                                          <p:attrName>ppt_x</p:attrName>
                                        </p:attrNameLst>
                                      </p:cBhvr>
                                      <p:tavLst>
                                        <p:tav tm="0" fmla="#ppt_x+(cos(-2*pi*(1-$))*-#ppt_x-sin(-2*pi*(1-$))*(1-#ppt_y))*(1-$)">
                                          <p:val>
                                            <p:fltVal val="0"/>
                                          </p:val>
                                        </p:tav>
                                        <p:tav tm="100000">
                                          <p:val>
                                            <p:fltVal val="1"/>
                                          </p:val>
                                        </p:tav>
                                      </p:tavLst>
                                    </p:anim>
                                    <p:anim calcmode="lin" valueType="num">
                                      <p:cBhvr>
                                        <p:cTn id="39" dur="1000" fill="hold"/>
                                        <p:tgtEl>
                                          <p:spTgt spid="13"/>
                                        </p:tgtEl>
                                        <p:attrNameLst>
                                          <p:attrName>ppt_y</p:attrName>
                                        </p:attrNameLst>
                                      </p:cBhvr>
                                      <p:tavLst>
                                        <p:tav tm="0" fmla="#ppt_y+(sin(-2*pi*(1-$))*-#ppt_x+cos(-2*pi*(1-$))*(1-#ppt_y))*(1-$)">
                                          <p:val>
                                            <p:fltVal val="0"/>
                                          </p:val>
                                        </p:tav>
                                        <p:tav tm="100000">
                                          <p:val>
                                            <p:fltVal val="1"/>
                                          </p:val>
                                        </p:tav>
                                      </p:tavLst>
                                    </p:anim>
                                  </p:childTnLst>
                                </p:cTn>
                              </p:par>
                              <p:par>
                                <p:cTn id="40" presetID="15"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p:cTn id="42" dur="1000" fill="hold"/>
                                        <p:tgtEl>
                                          <p:spTgt spid="19"/>
                                        </p:tgtEl>
                                        <p:attrNameLst>
                                          <p:attrName>ppt_w</p:attrName>
                                        </p:attrNameLst>
                                      </p:cBhvr>
                                      <p:tavLst>
                                        <p:tav tm="0">
                                          <p:val>
                                            <p:fltVal val="0"/>
                                          </p:val>
                                        </p:tav>
                                        <p:tav tm="100000">
                                          <p:val>
                                            <p:strVal val="#ppt_w"/>
                                          </p:val>
                                        </p:tav>
                                      </p:tavLst>
                                    </p:anim>
                                    <p:anim calcmode="lin" valueType="num">
                                      <p:cBhvr>
                                        <p:cTn id="43" dur="1000" fill="hold"/>
                                        <p:tgtEl>
                                          <p:spTgt spid="19"/>
                                        </p:tgtEl>
                                        <p:attrNameLst>
                                          <p:attrName>ppt_h</p:attrName>
                                        </p:attrNameLst>
                                      </p:cBhvr>
                                      <p:tavLst>
                                        <p:tav tm="0">
                                          <p:val>
                                            <p:fltVal val="0"/>
                                          </p:val>
                                        </p:tav>
                                        <p:tav tm="100000">
                                          <p:val>
                                            <p:strVal val="#ppt_h"/>
                                          </p:val>
                                        </p:tav>
                                      </p:tavLst>
                                    </p:anim>
                                    <p:anim calcmode="lin" valueType="num">
                                      <p:cBhvr>
                                        <p:cTn id="44" dur="1000" fill="hold"/>
                                        <p:tgtEl>
                                          <p:spTgt spid="19"/>
                                        </p:tgtEl>
                                        <p:attrNameLst>
                                          <p:attrName>ppt_x</p:attrName>
                                        </p:attrNameLst>
                                      </p:cBhvr>
                                      <p:tavLst>
                                        <p:tav tm="0" fmla="#ppt_x+(cos(-2*pi*(1-$))*-#ppt_x-sin(-2*pi*(1-$))*(1-#ppt_y))*(1-$)">
                                          <p:val>
                                            <p:fltVal val="0"/>
                                          </p:val>
                                        </p:tav>
                                        <p:tav tm="100000">
                                          <p:val>
                                            <p:fltVal val="1"/>
                                          </p:val>
                                        </p:tav>
                                      </p:tavLst>
                                    </p:anim>
                                    <p:anim calcmode="lin" valueType="num">
                                      <p:cBhvr>
                                        <p:cTn id="45" dur="1000" fill="hold"/>
                                        <p:tgtEl>
                                          <p:spTgt spid="19"/>
                                        </p:tgtEl>
                                        <p:attrNameLst>
                                          <p:attrName>ppt_y</p:attrName>
                                        </p:attrNameLst>
                                      </p:cBhvr>
                                      <p:tavLst>
                                        <p:tav tm="0" fmla="#ppt_y+(sin(-2*pi*(1-$))*-#ppt_x+cos(-2*pi*(1-$))*(1-#ppt_y))*(1-$)">
                                          <p:val>
                                            <p:fltVal val="0"/>
                                          </p:val>
                                        </p:tav>
                                        <p:tav tm="100000">
                                          <p:val>
                                            <p:fltVal val="1"/>
                                          </p:val>
                                        </p:tav>
                                      </p:tavLst>
                                    </p:anim>
                                  </p:childTnLst>
                                </p:cTn>
                              </p:par>
                              <p:par>
                                <p:cTn id="46" presetID="15" presetClass="entr" presetSubtype="0"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 calcmode="lin" valueType="num">
                                      <p:cBhvr>
                                        <p:cTn id="48" dur="1000" fill="hold"/>
                                        <p:tgtEl>
                                          <p:spTgt spid="14"/>
                                        </p:tgtEl>
                                        <p:attrNameLst>
                                          <p:attrName>ppt_w</p:attrName>
                                        </p:attrNameLst>
                                      </p:cBhvr>
                                      <p:tavLst>
                                        <p:tav tm="0">
                                          <p:val>
                                            <p:fltVal val="0"/>
                                          </p:val>
                                        </p:tav>
                                        <p:tav tm="100000">
                                          <p:val>
                                            <p:strVal val="#ppt_w"/>
                                          </p:val>
                                        </p:tav>
                                      </p:tavLst>
                                    </p:anim>
                                    <p:anim calcmode="lin" valueType="num">
                                      <p:cBhvr>
                                        <p:cTn id="49" dur="1000" fill="hold"/>
                                        <p:tgtEl>
                                          <p:spTgt spid="14"/>
                                        </p:tgtEl>
                                        <p:attrNameLst>
                                          <p:attrName>ppt_h</p:attrName>
                                        </p:attrNameLst>
                                      </p:cBhvr>
                                      <p:tavLst>
                                        <p:tav tm="0">
                                          <p:val>
                                            <p:fltVal val="0"/>
                                          </p:val>
                                        </p:tav>
                                        <p:tav tm="100000">
                                          <p:val>
                                            <p:strVal val="#ppt_h"/>
                                          </p:val>
                                        </p:tav>
                                      </p:tavLst>
                                    </p:anim>
                                    <p:anim calcmode="lin" valueType="num">
                                      <p:cBhvr>
                                        <p:cTn id="50" dur="1000" fill="hold"/>
                                        <p:tgtEl>
                                          <p:spTgt spid="14"/>
                                        </p:tgtEl>
                                        <p:attrNameLst>
                                          <p:attrName>ppt_x</p:attrName>
                                        </p:attrNameLst>
                                      </p:cBhvr>
                                      <p:tavLst>
                                        <p:tav tm="0" fmla="#ppt_x+(cos(-2*pi*(1-$))*-#ppt_x-sin(-2*pi*(1-$))*(1-#ppt_y))*(1-$)">
                                          <p:val>
                                            <p:fltVal val="0"/>
                                          </p:val>
                                        </p:tav>
                                        <p:tav tm="100000">
                                          <p:val>
                                            <p:fltVal val="1"/>
                                          </p:val>
                                        </p:tav>
                                      </p:tavLst>
                                    </p:anim>
                                    <p:anim calcmode="lin" valueType="num">
                                      <p:cBhvr>
                                        <p:cTn id="51" dur="1000" fill="hold"/>
                                        <p:tgtEl>
                                          <p:spTgt spid="14"/>
                                        </p:tgtEl>
                                        <p:attrNameLst>
                                          <p:attrName>ppt_y</p:attrName>
                                        </p:attrNameLst>
                                      </p:cBhvr>
                                      <p:tavLst>
                                        <p:tav tm="0" fmla="#ppt_y+(sin(-2*pi*(1-$))*-#ppt_x+cos(-2*pi*(1-$))*(1-#ppt_y))*(1-$)">
                                          <p:val>
                                            <p:fltVal val="0"/>
                                          </p:val>
                                        </p:tav>
                                        <p:tav tm="100000">
                                          <p:val>
                                            <p:fltVal val="1"/>
                                          </p:val>
                                        </p:tav>
                                      </p:tavLst>
                                    </p:anim>
                                  </p:childTnLst>
                                </p:cTn>
                              </p:par>
                              <p:par>
                                <p:cTn id="52" presetID="15" presetClass="entr" presetSubtype="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p:cTn id="54" dur="1000" fill="hold"/>
                                        <p:tgtEl>
                                          <p:spTgt spid="20"/>
                                        </p:tgtEl>
                                        <p:attrNameLst>
                                          <p:attrName>ppt_w</p:attrName>
                                        </p:attrNameLst>
                                      </p:cBhvr>
                                      <p:tavLst>
                                        <p:tav tm="0">
                                          <p:val>
                                            <p:fltVal val="0"/>
                                          </p:val>
                                        </p:tav>
                                        <p:tav tm="100000">
                                          <p:val>
                                            <p:strVal val="#ppt_w"/>
                                          </p:val>
                                        </p:tav>
                                      </p:tavLst>
                                    </p:anim>
                                    <p:anim calcmode="lin" valueType="num">
                                      <p:cBhvr>
                                        <p:cTn id="55" dur="1000" fill="hold"/>
                                        <p:tgtEl>
                                          <p:spTgt spid="20"/>
                                        </p:tgtEl>
                                        <p:attrNameLst>
                                          <p:attrName>ppt_h</p:attrName>
                                        </p:attrNameLst>
                                      </p:cBhvr>
                                      <p:tavLst>
                                        <p:tav tm="0">
                                          <p:val>
                                            <p:fltVal val="0"/>
                                          </p:val>
                                        </p:tav>
                                        <p:tav tm="100000">
                                          <p:val>
                                            <p:strVal val="#ppt_h"/>
                                          </p:val>
                                        </p:tav>
                                      </p:tavLst>
                                    </p:anim>
                                    <p:anim calcmode="lin" valueType="num">
                                      <p:cBhvr>
                                        <p:cTn id="56" dur="1000" fill="hold"/>
                                        <p:tgtEl>
                                          <p:spTgt spid="20"/>
                                        </p:tgtEl>
                                        <p:attrNameLst>
                                          <p:attrName>ppt_x</p:attrName>
                                        </p:attrNameLst>
                                      </p:cBhvr>
                                      <p:tavLst>
                                        <p:tav tm="0" fmla="#ppt_x+(cos(-2*pi*(1-$))*-#ppt_x-sin(-2*pi*(1-$))*(1-#ppt_y))*(1-$)">
                                          <p:val>
                                            <p:fltVal val="0"/>
                                          </p:val>
                                        </p:tav>
                                        <p:tav tm="100000">
                                          <p:val>
                                            <p:fltVal val="1"/>
                                          </p:val>
                                        </p:tav>
                                      </p:tavLst>
                                    </p:anim>
                                    <p:anim calcmode="lin" valueType="num">
                                      <p:cBhvr>
                                        <p:cTn id="57" dur="1000" fill="hold"/>
                                        <p:tgtEl>
                                          <p:spTgt spid="20"/>
                                        </p:tgtEl>
                                        <p:attrNameLst>
                                          <p:attrName>ppt_y</p:attrName>
                                        </p:attrNameLst>
                                      </p:cBhvr>
                                      <p:tavLst>
                                        <p:tav tm="0" fmla="#ppt_y+(sin(-2*pi*(1-$))*-#ppt_x+cos(-2*pi*(1-$))*(1-#ppt_y))*(1-$)">
                                          <p:val>
                                            <p:fltVal val="0"/>
                                          </p:val>
                                        </p:tav>
                                        <p:tav tm="100000">
                                          <p:val>
                                            <p:fltVal val="1"/>
                                          </p:val>
                                        </p:tav>
                                      </p:tavLst>
                                    </p:anim>
                                  </p:childTnLst>
                                </p:cTn>
                              </p:par>
                              <p:par>
                                <p:cTn id="58" presetID="15" presetClass="entr" presetSubtype="0" fill="hold" grpId="0" nodeType="withEffect">
                                  <p:stCondLst>
                                    <p:cond delay="0"/>
                                  </p:stCondLst>
                                  <p:childTnLst>
                                    <p:set>
                                      <p:cBhvr>
                                        <p:cTn id="59" dur="1" fill="hold">
                                          <p:stCondLst>
                                            <p:cond delay="0"/>
                                          </p:stCondLst>
                                        </p:cTn>
                                        <p:tgtEl>
                                          <p:spTgt spid="15"/>
                                        </p:tgtEl>
                                        <p:attrNameLst>
                                          <p:attrName>style.visibility</p:attrName>
                                        </p:attrNameLst>
                                      </p:cBhvr>
                                      <p:to>
                                        <p:strVal val="visible"/>
                                      </p:to>
                                    </p:set>
                                    <p:anim calcmode="lin" valueType="num">
                                      <p:cBhvr>
                                        <p:cTn id="60" dur="1000" fill="hold"/>
                                        <p:tgtEl>
                                          <p:spTgt spid="15"/>
                                        </p:tgtEl>
                                        <p:attrNameLst>
                                          <p:attrName>ppt_w</p:attrName>
                                        </p:attrNameLst>
                                      </p:cBhvr>
                                      <p:tavLst>
                                        <p:tav tm="0">
                                          <p:val>
                                            <p:fltVal val="0"/>
                                          </p:val>
                                        </p:tav>
                                        <p:tav tm="100000">
                                          <p:val>
                                            <p:strVal val="#ppt_w"/>
                                          </p:val>
                                        </p:tav>
                                      </p:tavLst>
                                    </p:anim>
                                    <p:anim calcmode="lin" valueType="num">
                                      <p:cBhvr>
                                        <p:cTn id="61" dur="1000" fill="hold"/>
                                        <p:tgtEl>
                                          <p:spTgt spid="15"/>
                                        </p:tgtEl>
                                        <p:attrNameLst>
                                          <p:attrName>ppt_h</p:attrName>
                                        </p:attrNameLst>
                                      </p:cBhvr>
                                      <p:tavLst>
                                        <p:tav tm="0">
                                          <p:val>
                                            <p:fltVal val="0"/>
                                          </p:val>
                                        </p:tav>
                                        <p:tav tm="100000">
                                          <p:val>
                                            <p:strVal val="#ppt_h"/>
                                          </p:val>
                                        </p:tav>
                                      </p:tavLst>
                                    </p:anim>
                                    <p:anim calcmode="lin" valueType="num">
                                      <p:cBhvr>
                                        <p:cTn id="62" dur="1000" fill="hold"/>
                                        <p:tgtEl>
                                          <p:spTgt spid="15"/>
                                        </p:tgtEl>
                                        <p:attrNameLst>
                                          <p:attrName>ppt_x</p:attrName>
                                        </p:attrNameLst>
                                      </p:cBhvr>
                                      <p:tavLst>
                                        <p:tav tm="0" fmla="#ppt_x+(cos(-2*pi*(1-$))*-#ppt_x-sin(-2*pi*(1-$))*(1-#ppt_y))*(1-$)">
                                          <p:val>
                                            <p:fltVal val="0"/>
                                          </p:val>
                                        </p:tav>
                                        <p:tav tm="100000">
                                          <p:val>
                                            <p:fltVal val="1"/>
                                          </p:val>
                                        </p:tav>
                                      </p:tavLst>
                                    </p:anim>
                                    <p:anim calcmode="lin" valueType="num">
                                      <p:cBhvr>
                                        <p:cTn id="63" dur="1000" fill="hold"/>
                                        <p:tgtEl>
                                          <p:spTgt spid="15"/>
                                        </p:tgtEl>
                                        <p:attrNameLst>
                                          <p:attrName>ppt_y</p:attrName>
                                        </p:attrNameLst>
                                      </p:cBhvr>
                                      <p:tavLst>
                                        <p:tav tm="0" fmla="#ppt_y+(sin(-2*pi*(1-$))*-#ppt_x+cos(-2*pi*(1-$))*(1-#ppt_y))*(1-$)">
                                          <p:val>
                                            <p:fltVal val="0"/>
                                          </p:val>
                                        </p:tav>
                                        <p:tav tm="100000">
                                          <p:val>
                                            <p:fltVal val="1"/>
                                          </p:val>
                                        </p:tav>
                                      </p:tavLst>
                                    </p:anim>
                                  </p:childTnLst>
                                </p:cTn>
                              </p:par>
                              <p:par>
                                <p:cTn id="64" presetID="15" presetClass="entr" presetSubtype="0"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 calcmode="lin" valueType="num">
                                      <p:cBhvr>
                                        <p:cTn id="66" dur="1000" fill="hold"/>
                                        <p:tgtEl>
                                          <p:spTgt spid="21"/>
                                        </p:tgtEl>
                                        <p:attrNameLst>
                                          <p:attrName>ppt_w</p:attrName>
                                        </p:attrNameLst>
                                      </p:cBhvr>
                                      <p:tavLst>
                                        <p:tav tm="0">
                                          <p:val>
                                            <p:fltVal val="0"/>
                                          </p:val>
                                        </p:tav>
                                        <p:tav tm="100000">
                                          <p:val>
                                            <p:strVal val="#ppt_w"/>
                                          </p:val>
                                        </p:tav>
                                      </p:tavLst>
                                    </p:anim>
                                    <p:anim calcmode="lin" valueType="num">
                                      <p:cBhvr>
                                        <p:cTn id="67" dur="1000" fill="hold"/>
                                        <p:tgtEl>
                                          <p:spTgt spid="21"/>
                                        </p:tgtEl>
                                        <p:attrNameLst>
                                          <p:attrName>ppt_h</p:attrName>
                                        </p:attrNameLst>
                                      </p:cBhvr>
                                      <p:tavLst>
                                        <p:tav tm="0">
                                          <p:val>
                                            <p:fltVal val="0"/>
                                          </p:val>
                                        </p:tav>
                                        <p:tav tm="100000">
                                          <p:val>
                                            <p:strVal val="#ppt_h"/>
                                          </p:val>
                                        </p:tav>
                                      </p:tavLst>
                                    </p:anim>
                                    <p:anim calcmode="lin" valueType="num">
                                      <p:cBhvr>
                                        <p:cTn id="68" dur="1000" fill="hold"/>
                                        <p:tgtEl>
                                          <p:spTgt spid="21"/>
                                        </p:tgtEl>
                                        <p:attrNameLst>
                                          <p:attrName>ppt_x</p:attrName>
                                        </p:attrNameLst>
                                      </p:cBhvr>
                                      <p:tavLst>
                                        <p:tav tm="0" fmla="#ppt_x+(cos(-2*pi*(1-$))*-#ppt_x-sin(-2*pi*(1-$))*(1-#ppt_y))*(1-$)">
                                          <p:val>
                                            <p:fltVal val="0"/>
                                          </p:val>
                                        </p:tav>
                                        <p:tav tm="100000">
                                          <p:val>
                                            <p:fltVal val="1"/>
                                          </p:val>
                                        </p:tav>
                                      </p:tavLst>
                                    </p:anim>
                                    <p:anim calcmode="lin" valueType="num">
                                      <p:cBhvr>
                                        <p:cTn id="69" dur="1000" fill="hold"/>
                                        <p:tgtEl>
                                          <p:spTgt spid="21"/>
                                        </p:tgtEl>
                                        <p:attrNameLst>
                                          <p:attrName>ppt_y</p:attrName>
                                        </p:attrNameLst>
                                      </p:cBhvr>
                                      <p:tavLst>
                                        <p:tav tm="0" fmla="#ppt_y+(sin(-2*pi*(1-$))*-#ppt_x+cos(-2*pi*(1-$))*(1-#ppt_y))*(1-$)">
                                          <p:val>
                                            <p:fltVal val="0"/>
                                          </p:val>
                                        </p:tav>
                                        <p:tav tm="100000">
                                          <p:val>
                                            <p:fltVal val="1"/>
                                          </p:val>
                                        </p:tav>
                                      </p:tavLst>
                                    </p:anim>
                                  </p:childTnLst>
                                </p:cTn>
                              </p:par>
                              <p:par>
                                <p:cTn id="70" presetID="15" presetClass="entr" presetSubtype="0" fill="hold" grpId="0" nodeType="withEffect">
                                  <p:stCondLst>
                                    <p:cond delay="0"/>
                                  </p:stCondLst>
                                  <p:childTnLst>
                                    <p:set>
                                      <p:cBhvr>
                                        <p:cTn id="71" dur="1" fill="hold">
                                          <p:stCondLst>
                                            <p:cond delay="0"/>
                                          </p:stCondLst>
                                        </p:cTn>
                                        <p:tgtEl>
                                          <p:spTgt spid="16"/>
                                        </p:tgtEl>
                                        <p:attrNameLst>
                                          <p:attrName>style.visibility</p:attrName>
                                        </p:attrNameLst>
                                      </p:cBhvr>
                                      <p:to>
                                        <p:strVal val="visible"/>
                                      </p:to>
                                    </p:set>
                                    <p:anim calcmode="lin" valueType="num">
                                      <p:cBhvr>
                                        <p:cTn id="72" dur="1000" fill="hold"/>
                                        <p:tgtEl>
                                          <p:spTgt spid="16"/>
                                        </p:tgtEl>
                                        <p:attrNameLst>
                                          <p:attrName>ppt_w</p:attrName>
                                        </p:attrNameLst>
                                      </p:cBhvr>
                                      <p:tavLst>
                                        <p:tav tm="0">
                                          <p:val>
                                            <p:fltVal val="0"/>
                                          </p:val>
                                        </p:tav>
                                        <p:tav tm="100000">
                                          <p:val>
                                            <p:strVal val="#ppt_w"/>
                                          </p:val>
                                        </p:tav>
                                      </p:tavLst>
                                    </p:anim>
                                    <p:anim calcmode="lin" valueType="num">
                                      <p:cBhvr>
                                        <p:cTn id="73" dur="1000" fill="hold"/>
                                        <p:tgtEl>
                                          <p:spTgt spid="16"/>
                                        </p:tgtEl>
                                        <p:attrNameLst>
                                          <p:attrName>ppt_h</p:attrName>
                                        </p:attrNameLst>
                                      </p:cBhvr>
                                      <p:tavLst>
                                        <p:tav tm="0">
                                          <p:val>
                                            <p:fltVal val="0"/>
                                          </p:val>
                                        </p:tav>
                                        <p:tav tm="100000">
                                          <p:val>
                                            <p:strVal val="#ppt_h"/>
                                          </p:val>
                                        </p:tav>
                                      </p:tavLst>
                                    </p:anim>
                                    <p:anim calcmode="lin" valueType="num">
                                      <p:cBhvr>
                                        <p:cTn id="74" dur="1000" fill="hold"/>
                                        <p:tgtEl>
                                          <p:spTgt spid="16"/>
                                        </p:tgtEl>
                                        <p:attrNameLst>
                                          <p:attrName>ppt_x</p:attrName>
                                        </p:attrNameLst>
                                      </p:cBhvr>
                                      <p:tavLst>
                                        <p:tav tm="0" fmla="#ppt_x+(cos(-2*pi*(1-$))*-#ppt_x-sin(-2*pi*(1-$))*(1-#ppt_y))*(1-$)">
                                          <p:val>
                                            <p:fltVal val="0"/>
                                          </p:val>
                                        </p:tav>
                                        <p:tav tm="100000">
                                          <p:val>
                                            <p:fltVal val="1"/>
                                          </p:val>
                                        </p:tav>
                                      </p:tavLst>
                                    </p:anim>
                                    <p:anim calcmode="lin" valueType="num">
                                      <p:cBhvr>
                                        <p:cTn id="75" dur="1000" fill="hold"/>
                                        <p:tgtEl>
                                          <p:spTgt spid="16"/>
                                        </p:tgtEl>
                                        <p:attrNameLst>
                                          <p:attrName>ppt_y</p:attrName>
                                        </p:attrNameLst>
                                      </p:cBhvr>
                                      <p:tavLst>
                                        <p:tav tm="0" fmla="#ppt_y+(sin(-2*pi*(1-$))*-#ppt_x+cos(-2*pi*(1-$))*(1-#ppt_y))*(1-$)">
                                          <p:val>
                                            <p:fltVal val="0"/>
                                          </p:val>
                                        </p:tav>
                                        <p:tav tm="100000">
                                          <p:val>
                                            <p:fltVal val="1"/>
                                          </p:val>
                                        </p:tav>
                                      </p:tavLst>
                                    </p:anim>
                                  </p:childTnLst>
                                </p:cTn>
                              </p:par>
                              <p:par>
                                <p:cTn id="76" presetID="15" presetClass="entr" presetSubtype="0" fill="hold" grpId="0" nodeType="withEffect">
                                  <p:stCondLst>
                                    <p:cond delay="0"/>
                                  </p:stCondLst>
                                  <p:childTnLst>
                                    <p:set>
                                      <p:cBhvr>
                                        <p:cTn id="77" dur="1" fill="hold">
                                          <p:stCondLst>
                                            <p:cond delay="0"/>
                                          </p:stCondLst>
                                        </p:cTn>
                                        <p:tgtEl>
                                          <p:spTgt spid="22"/>
                                        </p:tgtEl>
                                        <p:attrNameLst>
                                          <p:attrName>style.visibility</p:attrName>
                                        </p:attrNameLst>
                                      </p:cBhvr>
                                      <p:to>
                                        <p:strVal val="visible"/>
                                      </p:to>
                                    </p:set>
                                    <p:anim calcmode="lin" valueType="num">
                                      <p:cBhvr>
                                        <p:cTn id="78" dur="1000" fill="hold"/>
                                        <p:tgtEl>
                                          <p:spTgt spid="22"/>
                                        </p:tgtEl>
                                        <p:attrNameLst>
                                          <p:attrName>ppt_w</p:attrName>
                                        </p:attrNameLst>
                                      </p:cBhvr>
                                      <p:tavLst>
                                        <p:tav tm="0">
                                          <p:val>
                                            <p:fltVal val="0"/>
                                          </p:val>
                                        </p:tav>
                                        <p:tav tm="100000">
                                          <p:val>
                                            <p:strVal val="#ppt_w"/>
                                          </p:val>
                                        </p:tav>
                                      </p:tavLst>
                                    </p:anim>
                                    <p:anim calcmode="lin" valueType="num">
                                      <p:cBhvr>
                                        <p:cTn id="79" dur="1000" fill="hold"/>
                                        <p:tgtEl>
                                          <p:spTgt spid="22"/>
                                        </p:tgtEl>
                                        <p:attrNameLst>
                                          <p:attrName>ppt_h</p:attrName>
                                        </p:attrNameLst>
                                      </p:cBhvr>
                                      <p:tavLst>
                                        <p:tav tm="0">
                                          <p:val>
                                            <p:fltVal val="0"/>
                                          </p:val>
                                        </p:tav>
                                        <p:tav tm="100000">
                                          <p:val>
                                            <p:strVal val="#ppt_h"/>
                                          </p:val>
                                        </p:tav>
                                      </p:tavLst>
                                    </p:anim>
                                    <p:anim calcmode="lin" valueType="num">
                                      <p:cBhvr>
                                        <p:cTn id="80" dur="1000" fill="hold"/>
                                        <p:tgtEl>
                                          <p:spTgt spid="22"/>
                                        </p:tgtEl>
                                        <p:attrNameLst>
                                          <p:attrName>ppt_x</p:attrName>
                                        </p:attrNameLst>
                                      </p:cBhvr>
                                      <p:tavLst>
                                        <p:tav tm="0" fmla="#ppt_x+(cos(-2*pi*(1-$))*-#ppt_x-sin(-2*pi*(1-$))*(1-#ppt_y))*(1-$)">
                                          <p:val>
                                            <p:fltVal val="0"/>
                                          </p:val>
                                        </p:tav>
                                        <p:tav tm="100000">
                                          <p:val>
                                            <p:fltVal val="1"/>
                                          </p:val>
                                        </p:tav>
                                      </p:tavLst>
                                    </p:anim>
                                    <p:anim calcmode="lin" valueType="num">
                                      <p:cBhvr>
                                        <p:cTn id="81" dur="1000" fill="hold"/>
                                        <p:tgtEl>
                                          <p:spTgt spid="2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1" grpId="0" animBg="1"/>
      <p:bldP spid="13" grpId="0" animBg="1"/>
      <p:bldP spid="14" grpId="0" animBg="1"/>
      <p:bldP spid="15" grpId="0" animBg="1"/>
      <p:bldP spid="16" grpId="0" animBg="1"/>
      <p:bldP spid="17" grpId="0"/>
      <p:bldP spid="18" grpId="0"/>
      <p:bldP spid="19" grpId="0"/>
      <p:bldP spid="20" grpId="0"/>
      <p:bldP spid="21" grpId="0"/>
      <p:bldP spid="2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title"/>
          </p:nvPr>
        </p:nvSpPr>
        <p:spPr>
          <a:xfrm>
            <a:off x="468313" y="333375"/>
            <a:ext cx="6858000" cy="550863"/>
          </a:xfrm>
        </p:spPr>
        <p:txBody>
          <a:bodyPr rtlCol="0"/>
          <a:lstStyle/>
          <a:p>
            <a:pPr eaLnBrk="1" fontAlgn="auto" hangingPunct="1">
              <a:spcAft>
                <a:spcPts val="0"/>
              </a:spcAft>
              <a:defRPr/>
            </a:pPr>
            <a:r>
              <a:rPr lang="en-US" altLang="zh-CHS" sz="2400" dirty="0" smtClean="0">
                <a:solidFill>
                  <a:schemeClr val="tx1"/>
                </a:solidFill>
                <a:latin typeface="Calibri" pitchFamily="34" charset="0"/>
                <a:ea typeface="+mn-ea"/>
                <a:cs typeface="Arial" pitchFamily="34" charset="0"/>
                <a:sym typeface="Calibri" pitchFamily="34" charset="0"/>
              </a:rPr>
              <a:t>Storage Schema &amp; Query Process</a:t>
            </a:r>
            <a:endParaRPr lang="zh-CHS" altLang="en-US" sz="2400" dirty="0">
              <a:solidFill>
                <a:schemeClr val="tx1"/>
              </a:solidFill>
              <a:latin typeface="Calibri" pitchFamily="34" charset="0"/>
              <a:ea typeface="+mn-ea"/>
              <a:cs typeface="Arial" pitchFamily="34" charset="0"/>
              <a:sym typeface="Calibri" pitchFamily="34" charset="0"/>
            </a:endParaRPr>
          </a:p>
        </p:txBody>
      </p:sp>
      <p:sp>
        <p:nvSpPr>
          <p:cNvPr id="4" name="日期占位符 3"/>
          <p:cNvSpPr>
            <a:spLocks noGrp="1"/>
          </p:cNvSpPr>
          <p:nvPr>
            <p:ph type="dt" sz="half" idx="10"/>
          </p:nvPr>
        </p:nvSpPr>
        <p:spPr/>
        <p:txBody>
          <a:bodyPr/>
          <a:lstStyle/>
          <a:p>
            <a:pPr>
              <a:defRPr/>
            </a:pPr>
            <a:fld id="{163D815E-1950-BA46-8930-0AED6744428C}" type="datetime1">
              <a:rPr lang="zh-CHS" altLang="en-US" smtClean="0"/>
              <a:t>15/5/6</a:t>
            </a:fld>
            <a:endParaRPr lang="en-US" altLang="zh-CHS"/>
          </a:p>
        </p:txBody>
      </p:sp>
      <p:sp>
        <p:nvSpPr>
          <p:cNvPr id="6" name="幻灯片编号占位符 5"/>
          <p:cNvSpPr>
            <a:spLocks noGrp="1"/>
          </p:cNvSpPr>
          <p:nvPr>
            <p:ph type="sldNum" sz="quarter" idx="12"/>
          </p:nvPr>
        </p:nvSpPr>
        <p:spPr/>
        <p:txBody>
          <a:bodyPr/>
          <a:lstStyle/>
          <a:p>
            <a:fld id="{C73A8C92-5225-624A-981C-988E0DFED375}" type="slidenum">
              <a:rPr lang="en-US" altLang="zh-CHS" smtClean="0"/>
              <a:pPr/>
              <a:t>33</a:t>
            </a:fld>
            <a:endParaRPr lang="en-US" altLang="zh-CHS"/>
          </a:p>
        </p:txBody>
      </p:sp>
      <p:cxnSp>
        <p:nvCxnSpPr>
          <p:cNvPr id="10" name="直接连接符 5"/>
          <p:cNvCxnSpPr/>
          <p:nvPr/>
        </p:nvCxnSpPr>
        <p:spPr>
          <a:xfrm>
            <a:off x="539750" y="908050"/>
            <a:ext cx="7993063" cy="0"/>
          </a:xfrm>
          <a:prstGeom prst="line">
            <a:avLst/>
          </a:prstGeom>
          <a:ln w="19050" cmpd="sng">
            <a:solidFill>
              <a:srgbClr val="0070C0"/>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39750" y="1124744"/>
            <a:ext cx="3265125" cy="369332"/>
          </a:xfrm>
          <a:prstGeom prst="rect">
            <a:avLst/>
          </a:prstGeom>
          <a:solidFill>
            <a:srgbClr val="996633"/>
          </a:solidFill>
          <a:ln>
            <a:solidFill>
              <a:srgbClr val="996633"/>
            </a:solidFill>
          </a:ln>
        </p:spPr>
        <p:txBody>
          <a:bodyPr wrap="none">
            <a:spAutoFit/>
          </a:bodyPr>
          <a:lstStyle/>
          <a:p>
            <a:pPr eaLnBrk="1" hangingPunct="1"/>
            <a:r>
              <a:rPr lang="en-US" altLang="zh-CHS" dirty="0">
                <a:solidFill>
                  <a:schemeClr val="bg1"/>
                </a:solidFill>
                <a:sym typeface="Calibri" charset="0"/>
              </a:rPr>
              <a:t>Storage </a:t>
            </a:r>
            <a:r>
              <a:rPr lang="en-US" altLang="zh-CHS" dirty="0" smtClean="0">
                <a:solidFill>
                  <a:schemeClr val="bg1"/>
                </a:solidFill>
                <a:sym typeface="Calibri" charset="0"/>
              </a:rPr>
              <a:t>Schema Based On </a:t>
            </a:r>
            <a:r>
              <a:rPr lang="en-US" altLang="zh-CHS" dirty="0" err="1" smtClean="0">
                <a:solidFill>
                  <a:schemeClr val="bg1"/>
                </a:solidFill>
                <a:sym typeface="Calibri" charset="0"/>
              </a:rPr>
              <a:t>HBase</a:t>
            </a:r>
            <a:endParaRPr lang="zh-CHS" altLang="en-US" dirty="0">
              <a:solidFill>
                <a:schemeClr val="bg1"/>
              </a:solidFill>
              <a:sym typeface="Calibri" charset="0"/>
            </a:endParaRPr>
          </a:p>
        </p:txBody>
      </p:sp>
      <p:sp>
        <p:nvSpPr>
          <p:cNvPr id="5" name="文本框 4"/>
          <p:cNvSpPr txBox="1"/>
          <p:nvPr/>
        </p:nvSpPr>
        <p:spPr>
          <a:xfrm>
            <a:off x="467544" y="1526812"/>
            <a:ext cx="8208913" cy="830997"/>
          </a:xfrm>
          <a:prstGeom prst="rect">
            <a:avLst/>
          </a:prstGeom>
          <a:noFill/>
        </p:spPr>
        <p:txBody>
          <a:bodyPr wrap="square" rtlCol="0">
            <a:spAutoFit/>
          </a:bodyPr>
          <a:lstStyle/>
          <a:p>
            <a:r>
              <a:rPr lang="en-US" altLang="zh-CHS" sz="1600" dirty="0"/>
              <a:t>Different table can be used to answer different triple pattern. For PI and P8, they can be handled by any table. PI only needs to verify whether the triple exists. P8 requires loading the entire data from the table. </a:t>
            </a:r>
          </a:p>
        </p:txBody>
      </p:sp>
      <p:cxnSp>
        <p:nvCxnSpPr>
          <p:cNvPr id="41" name="直线箭头连接符 40"/>
          <p:cNvCxnSpPr>
            <a:stCxn id="34" idx="1"/>
            <a:endCxn id="23" idx="3"/>
          </p:cNvCxnSpPr>
          <p:nvPr/>
        </p:nvCxnSpPr>
        <p:spPr>
          <a:xfrm flipH="1" flipV="1">
            <a:off x="3403318" y="2987080"/>
            <a:ext cx="2536834" cy="2466275"/>
          </a:xfrm>
          <a:prstGeom prst="straightConnector1">
            <a:avLst/>
          </a:prstGeom>
          <a:solidFill>
            <a:srgbClr val="007E39"/>
          </a:solidFill>
          <a:ln w="19050">
            <a:solidFill>
              <a:schemeClr val="accent1"/>
            </a:solidFill>
            <a:prstDash val="sysDot"/>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44" name="直线箭头连接符 43"/>
          <p:cNvCxnSpPr>
            <a:stCxn id="33" idx="1"/>
            <a:endCxn id="24" idx="3"/>
          </p:cNvCxnSpPr>
          <p:nvPr/>
        </p:nvCxnSpPr>
        <p:spPr>
          <a:xfrm flipH="1" flipV="1">
            <a:off x="3403318" y="3434118"/>
            <a:ext cx="2536834" cy="1500191"/>
          </a:xfrm>
          <a:prstGeom prst="straightConnector1">
            <a:avLst/>
          </a:prstGeom>
          <a:solidFill>
            <a:srgbClr val="007E39"/>
          </a:solidFill>
          <a:ln w="19050">
            <a:solidFill>
              <a:schemeClr val="accent1"/>
            </a:solidFill>
            <a:prstDash val="sysDot"/>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46" name="直线箭头连接符 45"/>
          <p:cNvCxnSpPr>
            <a:stCxn id="32" idx="1"/>
            <a:endCxn id="25" idx="3"/>
          </p:cNvCxnSpPr>
          <p:nvPr/>
        </p:nvCxnSpPr>
        <p:spPr>
          <a:xfrm flipH="1" flipV="1">
            <a:off x="3403318" y="3881156"/>
            <a:ext cx="2536834" cy="492079"/>
          </a:xfrm>
          <a:prstGeom prst="straightConnector1">
            <a:avLst/>
          </a:prstGeom>
          <a:solidFill>
            <a:srgbClr val="007E39"/>
          </a:solidFill>
          <a:ln w="19050">
            <a:solidFill>
              <a:schemeClr val="accent1"/>
            </a:solidFill>
            <a:prstDash val="sysDot"/>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48" name="直线箭头连接符 47"/>
          <p:cNvCxnSpPr>
            <a:stCxn id="31" idx="1"/>
            <a:endCxn id="26" idx="3"/>
          </p:cNvCxnSpPr>
          <p:nvPr/>
        </p:nvCxnSpPr>
        <p:spPr>
          <a:xfrm flipH="1">
            <a:off x="3403318" y="3782181"/>
            <a:ext cx="2536834" cy="553306"/>
          </a:xfrm>
          <a:prstGeom prst="straightConnector1">
            <a:avLst/>
          </a:prstGeom>
          <a:solidFill>
            <a:srgbClr val="007E39"/>
          </a:solidFill>
          <a:ln w="19050">
            <a:solidFill>
              <a:schemeClr val="accent1"/>
            </a:solidFill>
            <a:prstDash val="sysDot"/>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50" name="直线箭头连接符 49"/>
          <p:cNvCxnSpPr>
            <a:stCxn id="30" idx="1"/>
            <a:endCxn id="28" idx="3"/>
          </p:cNvCxnSpPr>
          <p:nvPr/>
        </p:nvCxnSpPr>
        <p:spPr>
          <a:xfrm flipH="1">
            <a:off x="3396605" y="3221107"/>
            <a:ext cx="2543547" cy="1983231"/>
          </a:xfrm>
          <a:prstGeom prst="straightConnector1">
            <a:avLst/>
          </a:prstGeom>
          <a:solidFill>
            <a:srgbClr val="007E39"/>
          </a:solidFill>
          <a:ln w="19050">
            <a:solidFill>
              <a:schemeClr val="accent1"/>
            </a:solidFill>
            <a:prstDash val="sysDot"/>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53" name="直线箭头连接符 52"/>
          <p:cNvCxnSpPr>
            <a:stCxn id="8" idx="1"/>
            <a:endCxn id="27" idx="3"/>
          </p:cNvCxnSpPr>
          <p:nvPr/>
        </p:nvCxnSpPr>
        <p:spPr>
          <a:xfrm flipH="1">
            <a:off x="3403318" y="2632269"/>
            <a:ext cx="2536834" cy="2135266"/>
          </a:xfrm>
          <a:prstGeom prst="straightConnector1">
            <a:avLst/>
          </a:prstGeom>
          <a:solidFill>
            <a:srgbClr val="007E39"/>
          </a:solidFill>
          <a:ln w="19050">
            <a:solidFill>
              <a:schemeClr val="accent1"/>
            </a:solidFill>
            <a:prstDash val="sysDot"/>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grpSp>
        <p:nvGrpSpPr>
          <p:cNvPr id="13" name="组 12"/>
          <p:cNvGrpSpPr/>
          <p:nvPr/>
        </p:nvGrpSpPr>
        <p:grpSpPr>
          <a:xfrm>
            <a:off x="1475656" y="2276872"/>
            <a:ext cx="2304256" cy="4010962"/>
            <a:chOff x="1475656" y="2276872"/>
            <a:chExt cx="2304256" cy="4010962"/>
          </a:xfrm>
        </p:grpSpPr>
        <p:sp>
          <p:nvSpPr>
            <p:cNvPr id="12" name="文本框 11"/>
            <p:cNvSpPr txBox="1"/>
            <p:nvPr/>
          </p:nvSpPr>
          <p:spPr>
            <a:xfrm>
              <a:off x="1475656" y="5949280"/>
              <a:ext cx="2304256" cy="338554"/>
            </a:xfrm>
            <a:prstGeom prst="rect">
              <a:avLst/>
            </a:prstGeom>
            <a:noFill/>
          </p:spPr>
          <p:txBody>
            <a:bodyPr wrap="square" rtlCol="0">
              <a:spAutoFit/>
            </a:bodyPr>
            <a:lstStyle/>
            <a:p>
              <a:pPr algn="ctr"/>
              <a:r>
                <a:rPr kumimoji="1" lang="en-US" altLang="zh-CHS" sz="1600" dirty="0" smtClean="0"/>
                <a:t>Triple patterns of SPARQL</a:t>
              </a:r>
              <a:endParaRPr kumimoji="1" lang="zh-CHS" altLang="en-US" sz="1600" dirty="0"/>
            </a:p>
          </p:txBody>
        </p:sp>
        <p:grpSp>
          <p:nvGrpSpPr>
            <p:cNvPr id="7" name="组 6"/>
            <p:cNvGrpSpPr/>
            <p:nvPr/>
          </p:nvGrpSpPr>
          <p:grpSpPr>
            <a:xfrm>
              <a:off x="1691680" y="2276872"/>
              <a:ext cx="1872208" cy="3672408"/>
              <a:chOff x="1691680" y="2276872"/>
              <a:chExt cx="1872208" cy="3672408"/>
            </a:xfrm>
          </p:grpSpPr>
          <p:sp>
            <p:nvSpPr>
              <p:cNvPr id="3" name="文本框 2"/>
              <p:cNvSpPr txBox="1"/>
              <p:nvPr/>
            </p:nvSpPr>
            <p:spPr>
              <a:xfrm>
                <a:off x="1842409" y="2388369"/>
                <a:ext cx="1560909" cy="307777"/>
              </a:xfrm>
              <a:prstGeom prst="rect">
                <a:avLst/>
              </a:prstGeom>
              <a:solidFill>
                <a:schemeClr val="accent2"/>
              </a:solidFill>
              <a:ln>
                <a:solidFill>
                  <a:schemeClr val="accent2"/>
                </a:solidFill>
              </a:ln>
            </p:spPr>
            <p:txBody>
              <a:bodyPr wrap="square" rtlCol="0">
                <a:spAutoFit/>
              </a:bodyPr>
              <a:lstStyle/>
              <a:p>
                <a:pPr algn="ctr"/>
                <a:r>
                  <a:rPr kumimoji="1" lang="en-US" altLang="zh-CHS" sz="1400" dirty="0" smtClean="0">
                    <a:solidFill>
                      <a:schemeClr val="bg1"/>
                    </a:solidFill>
                  </a:rPr>
                  <a:t>P1: (s, p, o)</a:t>
                </a:r>
                <a:endParaRPr kumimoji="1" lang="zh-CHS" altLang="en-US" sz="1400" dirty="0">
                  <a:solidFill>
                    <a:schemeClr val="bg1"/>
                  </a:solidFill>
                </a:endParaRPr>
              </a:p>
            </p:txBody>
          </p:sp>
          <p:sp>
            <p:nvSpPr>
              <p:cNvPr id="23" name="文本框 22"/>
              <p:cNvSpPr txBox="1"/>
              <p:nvPr/>
            </p:nvSpPr>
            <p:spPr>
              <a:xfrm>
                <a:off x="1842409" y="2833191"/>
                <a:ext cx="1560909" cy="307777"/>
              </a:xfrm>
              <a:prstGeom prst="rect">
                <a:avLst/>
              </a:prstGeom>
              <a:solidFill>
                <a:schemeClr val="accent2"/>
              </a:solidFill>
              <a:ln>
                <a:solidFill>
                  <a:schemeClr val="accent2"/>
                </a:solidFill>
              </a:ln>
            </p:spPr>
            <p:txBody>
              <a:bodyPr wrap="square" rtlCol="0">
                <a:spAutoFit/>
              </a:bodyPr>
              <a:lstStyle/>
              <a:p>
                <a:pPr algn="ctr"/>
                <a:r>
                  <a:rPr kumimoji="1" lang="en-US" altLang="zh-CHS" sz="1400" dirty="0" smtClean="0">
                    <a:solidFill>
                      <a:schemeClr val="bg1"/>
                    </a:solidFill>
                  </a:rPr>
                  <a:t>P2: (</a:t>
                </a:r>
                <a:r>
                  <a:rPr kumimoji="1" lang="en-US" altLang="zh-CHS" sz="1400" dirty="0">
                    <a:solidFill>
                      <a:schemeClr val="bg1"/>
                    </a:solidFill>
                  </a:rPr>
                  <a:t>?</a:t>
                </a:r>
                <a:r>
                  <a:rPr kumimoji="1" lang="en-US" altLang="zh-CHS" sz="1400" dirty="0" smtClean="0">
                    <a:solidFill>
                      <a:schemeClr val="bg1"/>
                    </a:solidFill>
                  </a:rPr>
                  <a:t>s, p, o)</a:t>
                </a:r>
                <a:endParaRPr kumimoji="1" lang="zh-CHS" altLang="en-US" sz="1400" dirty="0">
                  <a:solidFill>
                    <a:schemeClr val="bg1"/>
                  </a:solidFill>
                </a:endParaRPr>
              </a:p>
            </p:txBody>
          </p:sp>
          <p:sp>
            <p:nvSpPr>
              <p:cNvPr id="24" name="文本框 23"/>
              <p:cNvSpPr txBox="1"/>
              <p:nvPr/>
            </p:nvSpPr>
            <p:spPr>
              <a:xfrm>
                <a:off x="1842409" y="3280229"/>
                <a:ext cx="1560909" cy="307777"/>
              </a:xfrm>
              <a:prstGeom prst="rect">
                <a:avLst/>
              </a:prstGeom>
              <a:solidFill>
                <a:schemeClr val="accent2"/>
              </a:solidFill>
              <a:ln>
                <a:solidFill>
                  <a:schemeClr val="accent2"/>
                </a:solidFill>
              </a:ln>
            </p:spPr>
            <p:txBody>
              <a:bodyPr wrap="square" rtlCol="0">
                <a:spAutoFit/>
              </a:bodyPr>
              <a:lstStyle/>
              <a:p>
                <a:pPr algn="ctr"/>
                <a:r>
                  <a:rPr kumimoji="1" lang="en-US" altLang="zh-CHS" sz="1400" dirty="0" smtClean="0">
                    <a:solidFill>
                      <a:schemeClr val="bg1"/>
                    </a:solidFill>
                  </a:rPr>
                  <a:t>P3: (s, ?p, o)</a:t>
                </a:r>
                <a:endParaRPr kumimoji="1" lang="zh-CHS" altLang="en-US" sz="1400" dirty="0">
                  <a:solidFill>
                    <a:schemeClr val="bg1"/>
                  </a:solidFill>
                </a:endParaRPr>
              </a:p>
            </p:txBody>
          </p:sp>
          <p:sp>
            <p:nvSpPr>
              <p:cNvPr id="25" name="文本框 24"/>
              <p:cNvSpPr txBox="1"/>
              <p:nvPr/>
            </p:nvSpPr>
            <p:spPr>
              <a:xfrm>
                <a:off x="1842409" y="3727267"/>
                <a:ext cx="1560909" cy="307777"/>
              </a:xfrm>
              <a:prstGeom prst="rect">
                <a:avLst/>
              </a:prstGeom>
              <a:solidFill>
                <a:schemeClr val="accent2"/>
              </a:solidFill>
              <a:ln>
                <a:solidFill>
                  <a:schemeClr val="accent2"/>
                </a:solidFill>
              </a:ln>
            </p:spPr>
            <p:txBody>
              <a:bodyPr wrap="square" rtlCol="0">
                <a:spAutoFit/>
              </a:bodyPr>
              <a:lstStyle/>
              <a:p>
                <a:pPr algn="ctr"/>
                <a:r>
                  <a:rPr kumimoji="1" lang="en-US" altLang="zh-CHS" sz="1400" dirty="0" smtClean="0">
                    <a:solidFill>
                      <a:schemeClr val="bg1"/>
                    </a:solidFill>
                  </a:rPr>
                  <a:t>P4: (s, p, ?o)</a:t>
                </a:r>
                <a:endParaRPr kumimoji="1" lang="zh-CHS" altLang="en-US" sz="1400" dirty="0">
                  <a:solidFill>
                    <a:schemeClr val="bg1"/>
                  </a:solidFill>
                </a:endParaRPr>
              </a:p>
            </p:txBody>
          </p:sp>
          <p:sp>
            <p:nvSpPr>
              <p:cNvPr id="26" name="文本框 25"/>
              <p:cNvSpPr txBox="1"/>
              <p:nvPr/>
            </p:nvSpPr>
            <p:spPr>
              <a:xfrm>
                <a:off x="1842409" y="4181598"/>
                <a:ext cx="1560909" cy="307777"/>
              </a:xfrm>
              <a:prstGeom prst="rect">
                <a:avLst/>
              </a:prstGeom>
              <a:solidFill>
                <a:schemeClr val="accent2"/>
              </a:solidFill>
              <a:ln>
                <a:solidFill>
                  <a:schemeClr val="accent2"/>
                </a:solidFill>
              </a:ln>
            </p:spPr>
            <p:txBody>
              <a:bodyPr wrap="square" rtlCol="0">
                <a:spAutoFit/>
              </a:bodyPr>
              <a:lstStyle/>
              <a:p>
                <a:pPr algn="ctr"/>
                <a:r>
                  <a:rPr kumimoji="1" lang="en-US" altLang="zh-CHS" sz="1400" dirty="0" smtClean="0">
                    <a:solidFill>
                      <a:schemeClr val="bg1"/>
                    </a:solidFill>
                  </a:rPr>
                  <a:t>P5: (?s, ?p, o)</a:t>
                </a:r>
                <a:endParaRPr kumimoji="1" lang="zh-CHS" altLang="en-US" sz="1400" dirty="0">
                  <a:solidFill>
                    <a:schemeClr val="bg1"/>
                  </a:solidFill>
                </a:endParaRPr>
              </a:p>
            </p:txBody>
          </p:sp>
          <p:sp>
            <p:nvSpPr>
              <p:cNvPr id="27" name="文本框 26"/>
              <p:cNvSpPr txBox="1"/>
              <p:nvPr/>
            </p:nvSpPr>
            <p:spPr>
              <a:xfrm>
                <a:off x="1842409" y="4613646"/>
                <a:ext cx="1560909" cy="307777"/>
              </a:xfrm>
              <a:prstGeom prst="rect">
                <a:avLst/>
              </a:prstGeom>
              <a:solidFill>
                <a:schemeClr val="accent2"/>
              </a:solidFill>
              <a:ln>
                <a:solidFill>
                  <a:schemeClr val="accent2"/>
                </a:solidFill>
              </a:ln>
            </p:spPr>
            <p:txBody>
              <a:bodyPr wrap="square" rtlCol="0">
                <a:spAutoFit/>
              </a:bodyPr>
              <a:lstStyle/>
              <a:p>
                <a:pPr algn="ctr"/>
                <a:r>
                  <a:rPr kumimoji="1" lang="en-US" altLang="zh-CHS" sz="1400" dirty="0" smtClean="0">
                    <a:solidFill>
                      <a:schemeClr val="bg1"/>
                    </a:solidFill>
                  </a:rPr>
                  <a:t>P6: (s, ?p, ?o)</a:t>
                </a:r>
                <a:endParaRPr kumimoji="1" lang="zh-CHS" altLang="en-US" sz="1400" dirty="0">
                  <a:solidFill>
                    <a:schemeClr val="bg1"/>
                  </a:solidFill>
                </a:endParaRPr>
              </a:p>
            </p:txBody>
          </p:sp>
          <p:sp>
            <p:nvSpPr>
              <p:cNvPr id="28" name="文本框 27"/>
              <p:cNvSpPr txBox="1"/>
              <p:nvPr/>
            </p:nvSpPr>
            <p:spPr>
              <a:xfrm>
                <a:off x="1835696" y="5050449"/>
                <a:ext cx="1560909" cy="307777"/>
              </a:xfrm>
              <a:prstGeom prst="rect">
                <a:avLst/>
              </a:prstGeom>
              <a:solidFill>
                <a:schemeClr val="accent2"/>
              </a:solidFill>
              <a:ln>
                <a:solidFill>
                  <a:schemeClr val="accent2"/>
                </a:solidFill>
              </a:ln>
            </p:spPr>
            <p:txBody>
              <a:bodyPr wrap="square" rtlCol="0">
                <a:spAutoFit/>
              </a:bodyPr>
              <a:lstStyle/>
              <a:p>
                <a:pPr algn="ctr"/>
                <a:r>
                  <a:rPr kumimoji="1" lang="en-US" altLang="zh-CHS" sz="1400" dirty="0" smtClean="0">
                    <a:solidFill>
                      <a:schemeClr val="bg1"/>
                    </a:solidFill>
                  </a:rPr>
                  <a:t>P7: (?s, p, ?o)</a:t>
                </a:r>
                <a:endParaRPr kumimoji="1" lang="zh-CHS" altLang="en-US" sz="1400" dirty="0">
                  <a:solidFill>
                    <a:schemeClr val="bg1"/>
                  </a:solidFill>
                </a:endParaRPr>
              </a:p>
            </p:txBody>
          </p:sp>
          <p:sp>
            <p:nvSpPr>
              <p:cNvPr id="29" name="文本框 28"/>
              <p:cNvSpPr txBox="1"/>
              <p:nvPr/>
            </p:nvSpPr>
            <p:spPr>
              <a:xfrm>
                <a:off x="1835696" y="5497487"/>
                <a:ext cx="1560909" cy="307777"/>
              </a:xfrm>
              <a:prstGeom prst="rect">
                <a:avLst/>
              </a:prstGeom>
              <a:solidFill>
                <a:schemeClr val="accent2"/>
              </a:solidFill>
              <a:ln>
                <a:solidFill>
                  <a:schemeClr val="accent2"/>
                </a:solidFill>
              </a:ln>
            </p:spPr>
            <p:txBody>
              <a:bodyPr wrap="square" rtlCol="0">
                <a:spAutoFit/>
              </a:bodyPr>
              <a:lstStyle/>
              <a:p>
                <a:pPr algn="ctr"/>
                <a:r>
                  <a:rPr kumimoji="1" lang="en-US" altLang="zh-CHS" sz="1400" dirty="0" smtClean="0">
                    <a:solidFill>
                      <a:schemeClr val="bg1"/>
                    </a:solidFill>
                  </a:rPr>
                  <a:t>P8: (?s, ?p, ?o)</a:t>
                </a:r>
                <a:endParaRPr kumimoji="1" lang="zh-CHS" altLang="en-US" sz="1400" dirty="0">
                  <a:solidFill>
                    <a:schemeClr val="bg1"/>
                  </a:solidFill>
                </a:endParaRPr>
              </a:p>
            </p:txBody>
          </p:sp>
          <p:sp>
            <p:nvSpPr>
              <p:cNvPr id="66" name="矩形 65"/>
              <p:cNvSpPr/>
              <p:nvPr/>
            </p:nvSpPr>
            <p:spPr>
              <a:xfrm>
                <a:off x="1691680" y="2276872"/>
                <a:ext cx="1872208" cy="3672408"/>
              </a:xfrm>
              <a:prstGeom prst="rect">
                <a:avLst/>
              </a:prstGeom>
              <a:noFill/>
              <a:ln w="19050">
                <a:solidFill>
                  <a:schemeClr val="accent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grpSp>
      </p:grpSp>
      <p:grpSp>
        <p:nvGrpSpPr>
          <p:cNvPr id="14" name="组 13"/>
          <p:cNvGrpSpPr/>
          <p:nvPr/>
        </p:nvGrpSpPr>
        <p:grpSpPr>
          <a:xfrm>
            <a:off x="5565122" y="2348880"/>
            <a:ext cx="1440160" cy="3888432"/>
            <a:chOff x="5565122" y="2348880"/>
            <a:chExt cx="1440160" cy="3888432"/>
          </a:xfrm>
        </p:grpSpPr>
        <p:sp>
          <p:nvSpPr>
            <p:cNvPr id="35" name="文本框 34"/>
            <p:cNvSpPr txBox="1"/>
            <p:nvPr/>
          </p:nvSpPr>
          <p:spPr>
            <a:xfrm>
              <a:off x="5565122" y="5898758"/>
              <a:ext cx="1440160" cy="338554"/>
            </a:xfrm>
            <a:prstGeom prst="rect">
              <a:avLst/>
            </a:prstGeom>
            <a:noFill/>
          </p:spPr>
          <p:txBody>
            <a:bodyPr wrap="square" rtlCol="0">
              <a:spAutoFit/>
            </a:bodyPr>
            <a:lstStyle/>
            <a:p>
              <a:pPr algn="ctr"/>
              <a:r>
                <a:rPr kumimoji="1" lang="en-US" altLang="zh-CHS" sz="1600" dirty="0" smtClean="0"/>
                <a:t>Tables of RDF</a:t>
              </a:r>
              <a:endParaRPr kumimoji="1" lang="zh-CHS" altLang="en-US" sz="1600" dirty="0"/>
            </a:p>
          </p:txBody>
        </p:sp>
        <p:grpSp>
          <p:nvGrpSpPr>
            <p:cNvPr id="11" name="组 10"/>
            <p:cNvGrpSpPr/>
            <p:nvPr/>
          </p:nvGrpSpPr>
          <p:grpSpPr>
            <a:xfrm>
              <a:off x="5652120" y="2348880"/>
              <a:ext cx="1224136" cy="3377363"/>
              <a:chOff x="5652120" y="2348880"/>
              <a:chExt cx="1224136" cy="3377363"/>
            </a:xfrm>
          </p:grpSpPr>
          <p:sp>
            <p:nvSpPr>
              <p:cNvPr id="8" name="文本框 7"/>
              <p:cNvSpPr txBox="1"/>
              <p:nvPr/>
            </p:nvSpPr>
            <p:spPr>
              <a:xfrm>
                <a:off x="5940152" y="2447603"/>
                <a:ext cx="720080" cy="369332"/>
              </a:xfrm>
              <a:prstGeom prst="rect">
                <a:avLst/>
              </a:prstGeom>
              <a:solidFill>
                <a:schemeClr val="accent2">
                  <a:lumMod val="60000"/>
                  <a:lumOff val="40000"/>
                </a:schemeClr>
              </a:solidFill>
              <a:ln>
                <a:solidFill>
                  <a:schemeClr val="accent2">
                    <a:lumMod val="60000"/>
                    <a:lumOff val="40000"/>
                  </a:schemeClr>
                </a:solidFill>
              </a:ln>
            </p:spPr>
            <p:txBody>
              <a:bodyPr wrap="square" rtlCol="0">
                <a:spAutoFit/>
              </a:bodyPr>
              <a:lstStyle/>
              <a:p>
                <a:pPr algn="ctr"/>
                <a:r>
                  <a:rPr kumimoji="1" lang="en-US" altLang="zh-CHS" dirty="0" smtClean="0">
                    <a:solidFill>
                      <a:schemeClr val="bg1"/>
                    </a:solidFill>
                  </a:rPr>
                  <a:t>S_PO</a:t>
                </a:r>
                <a:endParaRPr kumimoji="1" lang="zh-CHS" altLang="en-US" dirty="0">
                  <a:solidFill>
                    <a:schemeClr val="bg1"/>
                  </a:solidFill>
                </a:endParaRPr>
              </a:p>
            </p:txBody>
          </p:sp>
          <p:sp>
            <p:nvSpPr>
              <p:cNvPr id="30" name="文本框 29"/>
              <p:cNvSpPr txBox="1"/>
              <p:nvPr/>
            </p:nvSpPr>
            <p:spPr>
              <a:xfrm>
                <a:off x="5940152" y="3036441"/>
                <a:ext cx="720080" cy="369332"/>
              </a:xfrm>
              <a:prstGeom prst="rect">
                <a:avLst/>
              </a:prstGeom>
              <a:solidFill>
                <a:schemeClr val="accent2">
                  <a:lumMod val="60000"/>
                  <a:lumOff val="40000"/>
                </a:schemeClr>
              </a:solidFill>
              <a:ln>
                <a:solidFill>
                  <a:schemeClr val="accent2">
                    <a:lumMod val="60000"/>
                    <a:lumOff val="40000"/>
                  </a:schemeClr>
                </a:solidFill>
              </a:ln>
            </p:spPr>
            <p:txBody>
              <a:bodyPr wrap="square" rtlCol="0">
                <a:spAutoFit/>
              </a:bodyPr>
              <a:lstStyle/>
              <a:p>
                <a:pPr algn="ctr"/>
                <a:r>
                  <a:rPr kumimoji="1" lang="en-US" altLang="zh-CHS" dirty="0" smtClean="0">
                    <a:solidFill>
                      <a:schemeClr val="bg1"/>
                    </a:solidFill>
                  </a:rPr>
                  <a:t>P_SO</a:t>
                </a:r>
                <a:endParaRPr kumimoji="1" lang="zh-CHS" altLang="en-US" dirty="0">
                  <a:solidFill>
                    <a:schemeClr val="bg1"/>
                  </a:solidFill>
                </a:endParaRPr>
              </a:p>
            </p:txBody>
          </p:sp>
          <p:sp>
            <p:nvSpPr>
              <p:cNvPr id="31" name="文本框 30"/>
              <p:cNvSpPr txBox="1"/>
              <p:nvPr/>
            </p:nvSpPr>
            <p:spPr>
              <a:xfrm>
                <a:off x="5940152" y="3597515"/>
                <a:ext cx="720080" cy="369332"/>
              </a:xfrm>
              <a:prstGeom prst="rect">
                <a:avLst/>
              </a:prstGeom>
              <a:solidFill>
                <a:schemeClr val="accent2">
                  <a:lumMod val="60000"/>
                  <a:lumOff val="40000"/>
                </a:schemeClr>
              </a:solidFill>
              <a:ln>
                <a:solidFill>
                  <a:schemeClr val="accent2">
                    <a:lumMod val="60000"/>
                    <a:lumOff val="40000"/>
                  </a:schemeClr>
                </a:solidFill>
              </a:ln>
            </p:spPr>
            <p:txBody>
              <a:bodyPr wrap="square" rtlCol="0">
                <a:spAutoFit/>
              </a:bodyPr>
              <a:lstStyle/>
              <a:p>
                <a:pPr algn="ctr"/>
                <a:r>
                  <a:rPr kumimoji="1" lang="en-US" altLang="zh-CHS" dirty="0" smtClean="0">
                    <a:solidFill>
                      <a:schemeClr val="bg1"/>
                    </a:solidFill>
                  </a:rPr>
                  <a:t>O_SP</a:t>
                </a:r>
                <a:endParaRPr kumimoji="1" lang="zh-CHS" altLang="en-US" dirty="0">
                  <a:solidFill>
                    <a:schemeClr val="bg1"/>
                  </a:solidFill>
                </a:endParaRPr>
              </a:p>
            </p:txBody>
          </p:sp>
          <p:sp>
            <p:nvSpPr>
              <p:cNvPr id="32" name="文本框 31"/>
              <p:cNvSpPr txBox="1"/>
              <p:nvPr/>
            </p:nvSpPr>
            <p:spPr>
              <a:xfrm>
                <a:off x="5940152" y="4188569"/>
                <a:ext cx="720080" cy="369332"/>
              </a:xfrm>
              <a:prstGeom prst="rect">
                <a:avLst/>
              </a:prstGeom>
              <a:solidFill>
                <a:schemeClr val="accent2">
                  <a:lumMod val="60000"/>
                  <a:lumOff val="40000"/>
                </a:schemeClr>
              </a:solidFill>
              <a:ln>
                <a:solidFill>
                  <a:schemeClr val="accent2">
                    <a:lumMod val="60000"/>
                    <a:lumOff val="40000"/>
                  </a:schemeClr>
                </a:solidFill>
              </a:ln>
            </p:spPr>
            <p:txBody>
              <a:bodyPr wrap="square" rtlCol="0">
                <a:spAutoFit/>
              </a:bodyPr>
              <a:lstStyle/>
              <a:p>
                <a:pPr algn="ctr"/>
                <a:r>
                  <a:rPr kumimoji="1" lang="en-US" altLang="zh-CHS" dirty="0" smtClean="0">
                    <a:solidFill>
                      <a:schemeClr val="bg1"/>
                    </a:solidFill>
                  </a:rPr>
                  <a:t>SP_O</a:t>
                </a:r>
                <a:endParaRPr kumimoji="1" lang="zh-CHS" altLang="en-US" dirty="0">
                  <a:solidFill>
                    <a:schemeClr val="bg1"/>
                  </a:solidFill>
                </a:endParaRPr>
              </a:p>
            </p:txBody>
          </p:sp>
          <p:sp>
            <p:nvSpPr>
              <p:cNvPr id="33" name="文本框 32"/>
              <p:cNvSpPr txBox="1"/>
              <p:nvPr/>
            </p:nvSpPr>
            <p:spPr>
              <a:xfrm>
                <a:off x="5940152" y="4749643"/>
                <a:ext cx="720080" cy="369332"/>
              </a:xfrm>
              <a:prstGeom prst="rect">
                <a:avLst/>
              </a:prstGeom>
              <a:solidFill>
                <a:schemeClr val="accent2">
                  <a:lumMod val="60000"/>
                  <a:lumOff val="40000"/>
                </a:schemeClr>
              </a:solidFill>
              <a:ln>
                <a:solidFill>
                  <a:schemeClr val="accent2">
                    <a:lumMod val="60000"/>
                    <a:lumOff val="40000"/>
                  </a:schemeClr>
                </a:solidFill>
              </a:ln>
            </p:spPr>
            <p:txBody>
              <a:bodyPr wrap="square" rtlCol="0">
                <a:spAutoFit/>
              </a:bodyPr>
              <a:lstStyle/>
              <a:p>
                <a:pPr algn="ctr"/>
                <a:r>
                  <a:rPr kumimoji="1" lang="en-US" altLang="zh-CHS" dirty="0" smtClean="0">
                    <a:solidFill>
                      <a:schemeClr val="bg1"/>
                    </a:solidFill>
                  </a:rPr>
                  <a:t>SO_P</a:t>
                </a:r>
                <a:endParaRPr kumimoji="1" lang="zh-CHS" altLang="en-US" dirty="0">
                  <a:solidFill>
                    <a:schemeClr val="bg1"/>
                  </a:solidFill>
                </a:endParaRPr>
              </a:p>
            </p:txBody>
          </p:sp>
          <p:sp>
            <p:nvSpPr>
              <p:cNvPr id="34" name="文本框 33"/>
              <p:cNvSpPr txBox="1"/>
              <p:nvPr/>
            </p:nvSpPr>
            <p:spPr>
              <a:xfrm>
                <a:off x="5940152" y="5268689"/>
                <a:ext cx="720080" cy="369332"/>
              </a:xfrm>
              <a:prstGeom prst="rect">
                <a:avLst/>
              </a:prstGeom>
              <a:solidFill>
                <a:schemeClr val="accent2">
                  <a:lumMod val="60000"/>
                  <a:lumOff val="40000"/>
                </a:schemeClr>
              </a:solidFill>
              <a:ln>
                <a:solidFill>
                  <a:schemeClr val="accent2">
                    <a:lumMod val="60000"/>
                    <a:lumOff val="40000"/>
                  </a:schemeClr>
                </a:solidFill>
              </a:ln>
            </p:spPr>
            <p:txBody>
              <a:bodyPr wrap="square" rtlCol="0">
                <a:spAutoFit/>
              </a:bodyPr>
              <a:lstStyle/>
              <a:p>
                <a:pPr algn="ctr"/>
                <a:r>
                  <a:rPr kumimoji="1" lang="en-US" altLang="zh-CHS" dirty="0" smtClean="0">
                    <a:solidFill>
                      <a:schemeClr val="bg1"/>
                    </a:solidFill>
                  </a:rPr>
                  <a:t>PO_S</a:t>
                </a:r>
                <a:endParaRPr kumimoji="1" lang="zh-CHS" altLang="en-US" dirty="0">
                  <a:solidFill>
                    <a:schemeClr val="bg1"/>
                  </a:solidFill>
                </a:endParaRPr>
              </a:p>
            </p:txBody>
          </p:sp>
          <p:sp>
            <p:nvSpPr>
              <p:cNvPr id="67" name="矩形 66"/>
              <p:cNvSpPr/>
              <p:nvPr/>
            </p:nvSpPr>
            <p:spPr>
              <a:xfrm>
                <a:off x="5652120" y="2348880"/>
                <a:ext cx="1224136" cy="3377363"/>
              </a:xfrm>
              <a:prstGeom prst="rect">
                <a:avLst/>
              </a:prstGeom>
              <a:noFill/>
              <a:ln w="19050">
                <a:solidFill>
                  <a:schemeClr val="accent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grpSp>
      </p:grpSp>
    </p:spTree>
    <p:extLst>
      <p:ext uri="{BB962C8B-B14F-4D97-AF65-F5344CB8AC3E}">
        <p14:creationId xmlns:p14="http://schemas.microsoft.com/office/powerpoint/2010/main" val="822514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1+#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wipe(down)">
                                      <p:cBhvr>
                                        <p:cTn id="21" dur="500"/>
                                        <p:tgtEl>
                                          <p:spTgt spid="5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wipe(down)">
                                      <p:cBhvr>
                                        <p:cTn id="26" dur="500"/>
                                        <p:tgtEl>
                                          <p:spTgt spid="5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wipe(down)">
                                      <p:cBhvr>
                                        <p:cTn id="31" dur="5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wipe(down)">
                                      <p:cBhvr>
                                        <p:cTn id="36" dur="500"/>
                                        <p:tgtEl>
                                          <p:spTgt spid="4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wipe(down)">
                                      <p:cBhvr>
                                        <p:cTn id="41" dur="500"/>
                                        <p:tgtEl>
                                          <p:spTgt spid="4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wipe(down)">
                                      <p:cBhvr>
                                        <p:cTn id="4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title"/>
          </p:nvPr>
        </p:nvSpPr>
        <p:spPr>
          <a:xfrm>
            <a:off x="468313" y="333375"/>
            <a:ext cx="6858000" cy="550863"/>
          </a:xfrm>
        </p:spPr>
        <p:txBody>
          <a:bodyPr rtlCol="0"/>
          <a:lstStyle/>
          <a:p>
            <a:pPr eaLnBrk="1" fontAlgn="auto" hangingPunct="1">
              <a:spcAft>
                <a:spcPts val="0"/>
              </a:spcAft>
              <a:defRPr/>
            </a:pPr>
            <a:r>
              <a:rPr lang="en-US" altLang="zh-CHS" sz="2400" dirty="0" smtClean="0">
                <a:solidFill>
                  <a:schemeClr val="tx1"/>
                </a:solidFill>
                <a:latin typeface="Calibri" pitchFamily="34" charset="0"/>
                <a:ea typeface="+mn-ea"/>
                <a:cs typeface="Arial" pitchFamily="34" charset="0"/>
                <a:sym typeface="Calibri" pitchFamily="34" charset="0"/>
              </a:rPr>
              <a:t>Storage Schema &amp; Query Process</a:t>
            </a:r>
            <a:endParaRPr lang="zh-CHS" altLang="en-US" sz="2400" dirty="0">
              <a:solidFill>
                <a:schemeClr val="tx1"/>
              </a:solidFill>
              <a:latin typeface="Calibri" pitchFamily="34" charset="0"/>
              <a:ea typeface="+mn-ea"/>
              <a:cs typeface="Arial" pitchFamily="34" charset="0"/>
              <a:sym typeface="Calibri" pitchFamily="34" charset="0"/>
            </a:endParaRPr>
          </a:p>
        </p:txBody>
      </p:sp>
      <p:sp>
        <p:nvSpPr>
          <p:cNvPr id="4" name="日期占位符 3"/>
          <p:cNvSpPr>
            <a:spLocks noGrp="1"/>
          </p:cNvSpPr>
          <p:nvPr>
            <p:ph type="dt" sz="half" idx="10"/>
          </p:nvPr>
        </p:nvSpPr>
        <p:spPr/>
        <p:txBody>
          <a:bodyPr/>
          <a:lstStyle/>
          <a:p>
            <a:pPr>
              <a:defRPr/>
            </a:pPr>
            <a:fld id="{212B9DAB-B609-6447-9913-46A10A0430A9}" type="datetime1">
              <a:rPr lang="zh-CHS" altLang="en-US" smtClean="0"/>
              <a:t>15/5/6</a:t>
            </a:fld>
            <a:endParaRPr lang="en-US" altLang="zh-CHS"/>
          </a:p>
        </p:txBody>
      </p:sp>
      <p:sp>
        <p:nvSpPr>
          <p:cNvPr id="6" name="幻灯片编号占位符 5"/>
          <p:cNvSpPr>
            <a:spLocks noGrp="1"/>
          </p:cNvSpPr>
          <p:nvPr>
            <p:ph type="sldNum" sz="quarter" idx="12"/>
          </p:nvPr>
        </p:nvSpPr>
        <p:spPr/>
        <p:txBody>
          <a:bodyPr/>
          <a:lstStyle/>
          <a:p>
            <a:fld id="{C73A8C92-5225-624A-981C-988E0DFED375}" type="slidenum">
              <a:rPr lang="en-US" altLang="zh-CHS" smtClean="0"/>
              <a:pPr/>
              <a:t>34</a:t>
            </a:fld>
            <a:endParaRPr lang="en-US" altLang="zh-CHS"/>
          </a:p>
        </p:txBody>
      </p:sp>
      <p:cxnSp>
        <p:nvCxnSpPr>
          <p:cNvPr id="10" name="直接连接符 5"/>
          <p:cNvCxnSpPr/>
          <p:nvPr/>
        </p:nvCxnSpPr>
        <p:spPr>
          <a:xfrm>
            <a:off x="539750" y="908050"/>
            <a:ext cx="7993063" cy="0"/>
          </a:xfrm>
          <a:prstGeom prst="line">
            <a:avLst/>
          </a:prstGeom>
          <a:ln w="19050" cmpd="sng">
            <a:solidFill>
              <a:srgbClr val="0070C0"/>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39750" y="1124744"/>
            <a:ext cx="3265125" cy="369332"/>
          </a:xfrm>
          <a:prstGeom prst="rect">
            <a:avLst/>
          </a:prstGeom>
          <a:solidFill>
            <a:srgbClr val="996633"/>
          </a:solidFill>
          <a:ln>
            <a:solidFill>
              <a:srgbClr val="996633"/>
            </a:solidFill>
          </a:ln>
        </p:spPr>
        <p:txBody>
          <a:bodyPr wrap="none">
            <a:spAutoFit/>
          </a:bodyPr>
          <a:lstStyle/>
          <a:p>
            <a:pPr eaLnBrk="1" hangingPunct="1"/>
            <a:r>
              <a:rPr lang="en-US" altLang="zh-CHS" dirty="0">
                <a:solidFill>
                  <a:schemeClr val="bg1"/>
                </a:solidFill>
                <a:sym typeface="Calibri" charset="0"/>
              </a:rPr>
              <a:t>Storage </a:t>
            </a:r>
            <a:r>
              <a:rPr lang="en-US" altLang="zh-CHS" dirty="0" smtClean="0">
                <a:solidFill>
                  <a:schemeClr val="bg1"/>
                </a:solidFill>
                <a:sym typeface="Calibri" charset="0"/>
              </a:rPr>
              <a:t>Schema Based On </a:t>
            </a:r>
            <a:r>
              <a:rPr lang="en-US" altLang="zh-CHS" dirty="0" err="1" smtClean="0">
                <a:solidFill>
                  <a:schemeClr val="bg1"/>
                </a:solidFill>
                <a:sym typeface="Calibri" charset="0"/>
              </a:rPr>
              <a:t>HBase</a:t>
            </a:r>
            <a:endParaRPr lang="zh-CHS" altLang="en-US" dirty="0">
              <a:solidFill>
                <a:schemeClr val="bg1"/>
              </a:solidFill>
              <a:sym typeface="Calibri" charset="0"/>
            </a:endParaRPr>
          </a:p>
        </p:txBody>
      </p:sp>
      <p:sp>
        <p:nvSpPr>
          <p:cNvPr id="38" name="矩形 37"/>
          <p:cNvSpPr/>
          <p:nvPr/>
        </p:nvSpPr>
        <p:spPr>
          <a:xfrm>
            <a:off x="3831540" y="1125783"/>
            <a:ext cx="4727938" cy="368293"/>
          </a:xfrm>
          <a:prstGeom prst="rect">
            <a:avLst/>
          </a:prstGeom>
          <a:solidFill>
            <a:schemeClr val="bg2">
              <a:lumMod val="50000"/>
            </a:schemeClr>
          </a:solidFill>
          <a:ln w="12700">
            <a:gradFill>
              <a:gsLst>
                <a:gs pos="89000">
                  <a:schemeClr val="bg1">
                    <a:lumMod val="85000"/>
                  </a:schemeClr>
                </a:gs>
                <a:gs pos="0">
                  <a:schemeClr val="bg1"/>
                </a:gs>
              </a:gsLst>
              <a:lin ang="7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HS" i="1" dirty="0" smtClean="0"/>
              <a:t>The advantages of Storage Schema</a:t>
            </a:r>
            <a:endParaRPr lang="zh-CHS" altLang="en-US" i="1" dirty="0"/>
          </a:p>
        </p:txBody>
      </p:sp>
      <p:sp>
        <p:nvSpPr>
          <p:cNvPr id="20" name="右箭头 19"/>
          <p:cNvSpPr/>
          <p:nvPr/>
        </p:nvSpPr>
        <p:spPr>
          <a:xfrm>
            <a:off x="801761" y="3056100"/>
            <a:ext cx="7586663" cy="180000"/>
          </a:xfrm>
          <a:prstGeom prst="rightArrow">
            <a:avLst/>
          </a:prstGeom>
          <a:solidFill>
            <a:schemeClr val="accent2"/>
          </a:solidFill>
          <a:ln w="19050">
            <a:solidFill>
              <a:schemeClr val="accent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grpSp>
        <p:nvGrpSpPr>
          <p:cNvPr id="3" name="组 2"/>
          <p:cNvGrpSpPr/>
          <p:nvPr/>
        </p:nvGrpSpPr>
        <p:grpSpPr>
          <a:xfrm>
            <a:off x="1047415" y="1658430"/>
            <a:ext cx="1188000" cy="1188000"/>
            <a:chOff x="1047415" y="1658430"/>
            <a:chExt cx="1188000" cy="1188000"/>
          </a:xfrm>
        </p:grpSpPr>
        <p:sp>
          <p:nvSpPr>
            <p:cNvPr id="21" name="泪珠形 20"/>
            <p:cNvSpPr/>
            <p:nvPr/>
          </p:nvSpPr>
          <p:spPr>
            <a:xfrm rot="7995378">
              <a:off x="1047415" y="1658430"/>
              <a:ext cx="1188000" cy="1188000"/>
            </a:xfrm>
            <a:prstGeom prst="teardrop">
              <a:avLst/>
            </a:prstGeom>
            <a:solidFill>
              <a:schemeClr val="bg2">
                <a:lumMod val="50000"/>
              </a:schemeClr>
            </a:solidFill>
            <a:ln w="19050">
              <a:solidFill>
                <a:schemeClr val="bg2">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22" name="矩形 21"/>
            <p:cNvSpPr/>
            <p:nvPr/>
          </p:nvSpPr>
          <p:spPr>
            <a:xfrm>
              <a:off x="1176381" y="1939956"/>
              <a:ext cx="1003608" cy="646331"/>
            </a:xfrm>
            <a:prstGeom prst="rect">
              <a:avLst/>
            </a:prstGeom>
          </p:spPr>
          <p:txBody>
            <a:bodyPr wrap="none">
              <a:spAutoFit/>
            </a:bodyPr>
            <a:lstStyle/>
            <a:p>
              <a:pPr algn="ctr"/>
              <a:r>
                <a:rPr lang="en-US" altLang="zh-CHS" sz="1200" i="1" dirty="0">
                  <a:solidFill>
                    <a:schemeClr val="bg1"/>
                  </a:solidFill>
                  <a:latin typeface="+mn-lt"/>
                </a:rPr>
                <a:t>Support for </a:t>
              </a:r>
              <a:endParaRPr lang="en-US" altLang="zh-CHS" sz="1200" i="1" dirty="0" smtClean="0">
                <a:solidFill>
                  <a:schemeClr val="bg1"/>
                </a:solidFill>
                <a:latin typeface="+mn-lt"/>
              </a:endParaRPr>
            </a:p>
            <a:p>
              <a:pPr algn="ctr"/>
              <a:r>
                <a:rPr lang="en-US" altLang="zh-CHS" sz="1200" i="1" dirty="0" smtClean="0">
                  <a:solidFill>
                    <a:schemeClr val="bg1"/>
                  </a:solidFill>
                  <a:latin typeface="+mn-lt"/>
                </a:rPr>
                <a:t>multi-valued </a:t>
              </a:r>
            </a:p>
            <a:p>
              <a:pPr algn="ctr"/>
              <a:r>
                <a:rPr lang="en-US" altLang="zh-CHS" sz="1200" i="1" dirty="0" smtClean="0">
                  <a:solidFill>
                    <a:schemeClr val="bg1"/>
                  </a:solidFill>
                  <a:latin typeface="+mn-lt"/>
                </a:rPr>
                <a:t>properties </a:t>
              </a:r>
              <a:endParaRPr lang="en-US" altLang="zh-CHS" sz="3600" i="1" dirty="0">
                <a:solidFill>
                  <a:schemeClr val="bg1"/>
                </a:solidFill>
                <a:latin typeface="+mn-lt"/>
              </a:endParaRPr>
            </a:p>
          </p:txBody>
        </p:sp>
      </p:grpSp>
      <p:grpSp>
        <p:nvGrpSpPr>
          <p:cNvPr id="5" name="组 4"/>
          <p:cNvGrpSpPr/>
          <p:nvPr/>
        </p:nvGrpSpPr>
        <p:grpSpPr>
          <a:xfrm>
            <a:off x="2697093" y="1658430"/>
            <a:ext cx="1376595" cy="1188000"/>
            <a:chOff x="2697093" y="1658430"/>
            <a:chExt cx="1376595" cy="1188000"/>
          </a:xfrm>
        </p:grpSpPr>
        <p:sp>
          <p:nvSpPr>
            <p:cNvPr id="51" name="泪珠形 50"/>
            <p:cNvSpPr/>
            <p:nvPr/>
          </p:nvSpPr>
          <p:spPr>
            <a:xfrm rot="7995378">
              <a:off x="2775607" y="1658430"/>
              <a:ext cx="1188000" cy="1188000"/>
            </a:xfrm>
            <a:prstGeom prst="teardrop">
              <a:avLst/>
            </a:prstGeom>
            <a:solidFill>
              <a:schemeClr val="bg2">
                <a:lumMod val="50000"/>
              </a:schemeClr>
            </a:solidFill>
            <a:ln w="19050">
              <a:solidFill>
                <a:schemeClr val="bg2">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56" name="矩形 55"/>
            <p:cNvSpPr/>
            <p:nvPr/>
          </p:nvSpPr>
          <p:spPr>
            <a:xfrm>
              <a:off x="2697093" y="2054355"/>
              <a:ext cx="1376595" cy="461665"/>
            </a:xfrm>
            <a:prstGeom prst="rect">
              <a:avLst/>
            </a:prstGeom>
          </p:spPr>
          <p:txBody>
            <a:bodyPr wrap="none">
              <a:spAutoFit/>
            </a:bodyPr>
            <a:lstStyle/>
            <a:p>
              <a:pPr algn="ctr"/>
              <a:r>
                <a:rPr lang="en-US" altLang="zh-CHS" sz="1200" i="1" dirty="0">
                  <a:solidFill>
                    <a:schemeClr val="bg1"/>
                  </a:solidFill>
                  <a:latin typeface="+mn-lt"/>
                </a:rPr>
                <a:t>Support for </a:t>
              </a:r>
              <a:endParaRPr lang="en-US" altLang="zh-CHS" sz="1200" i="1" dirty="0" smtClean="0">
                <a:solidFill>
                  <a:schemeClr val="bg1"/>
                </a:solidFill>
                <a:latin typeface="+mn-lt"/>
              </a:endParaRPr>
            </a:p>
            <a:p>
              <a:pPr algn="ctr"/>
              <a:r>
                <a:rPr lang="en-US" altLang="zh-CHS" sz="1200" i="1" dirty="0" smtClean="0">
                  <a:solidFill>
                    <a:schemeClr val="bg1"/>
                  </a:solidFill>
                  <a:latin typeface="+mn-lt"/>
                </a:rPr>
                <a:t>Parallel processing </a:t>
              </a:r>
              <a:endParaRPr lang="en-US" altLang="zh-CHS" sz="3600" i="1" dirty="0">
                <a:solidFill>
                  <a:schemeClr val="bg1"/>
                </a:solidFill>
                <a:latin typeface="+mn-lt"/>
              </a:endParaRPr>
            </a:p>
          </p:txBody>
        </p:sp>
      </p:grpSp>
      <p:grpSp>
        <p:nvGrpSpPr>
          <p:cNvPr id="7" name="组 6"/>
          <p:cNvGrpSpPr/>
          <p:nvPr/>
        </p:nvGrpSpPr>
        <p:grpSpPr>
          <a:xfrm>
            <a:off x="4624691" y="1658430"/>
            <a:ext cx="1188000" cy="1188000"/>
            <a:chOff x="4624691" y="1658430"/>
            <a:chExt cx="1188000" cy="1188000"/>
          </a:xfrm>
        </p:grpSpPr>
        <p:sp>
          <p:nvSpPr>
            <p:cNvPr id="52" name="泪珠形 51"/>
            <p:cNvSpPr/>
            <p:nvPr/>
          </p:nvSpPr>
          <p:spPr>
            <a:xfrm rot="7995378">
              <a:off x="4624691" y="1658430"/>
              <a:ext cx="1188000" cy="1188000"/>
            </a:xfrm>
            <a:prstGeom prst="teardrop">
              <a:avLst/>
            </a:prstGeom>
            <a:solidFill>
              <a:schemeClr val="bg2">
                <a:lumMod val="50000"/>
              </a:schemeClr>
            </a:solidFill>
            <a:ln w="19050">
              <a:solidFill>
                <a:schemeClr val="bg2">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58" name="矩形 57"/>
            <p:cNvSpPr/>
            <p:nvPr/>
          </p:nvSpPr>
          <p:spPr>
            <a:xfrm>
              <a:off x="4898932" y="2054355"/>
              <a:ext cx="712375" cy="461665"/>
            </a:xfrm>
            <a:prstGeom prst="rect">
              <a:avLst/>
            </a:prstGeom>
          </p:spPr>
          <p:txBody>
            <a:bodyPr wrap="none">
              <a:spAutoFit/>
            </a:bodyPr>
            <a:lstStyle/>
            <a:p>
              <a:pPr algn="ctr"/>
              <a:r>
                <a:rPr lang="en-US" altLang="zh-CHS" sz="1200" i="1" dirty="0" smtClean="0">
                  <a:solidFill>
                    <a:schemeClr val="bg1"/>
                  </a:solidFill>
                  <a:latin typeface="+mn-lt"/>
                </a:rPr>
                <a:t>Reduce </a:t>
              </a:r>
            </a:p>
            <a:p>
              <a:pPr algn="ctr"/>
              <a:r>
                <a:rPr lang="en-US" altLang="zh-CHS" sz="1200" i="1" dirty="0" smtClean="0">
                  <a:solidFill>
                    <a:schemeClr val="bg1"/>
                  </a:solidFill>
                  <a:latin typeface="+mn-lt"/>
                </a:rPr>
                <a:t>I/O cost </a:t>
              </a:r>
              <a:endParaRPr lang="en-US" altLang="zh-CHS" sz="3600" i="1" dirty="0">
                <a:solidFill>
                  <a:schemeClr val="bg1"/>
                </a:solidFill>
                <a:latin typeface="+mn-lt"/>
              </a:endParaRPr>
            </a:p>
          </p:txBody>
        </p:sp>
      </p:grpSp>
      <p:grpSp>
        <p:nvGrpSpPr>
          <p:cNvPr id="8" name="组 7"/>
          <p:cNvGrpSpPr/>
          <p:nvPr/>
        </p:nvGrpSpPr>
        <p:grpSpPr>
          <a:xfrm>
            <a:off x="6424891" y="1658430"/>
            <a:ext cx="1188000" cy="1188000"/>
            <a:chOff x="6424891" y="1658430"/>
            <a:chExt cx="1188000" cy="1188000"/>
          </a:xfrm>
        </p:grpSpPr>
        <p:sp>
          <p:nvSpPr>
            <p:cNvPr id="54" name="泪珠形 53"/>
            <p:cNvSpPr/>
            <p:nvPr/>
          </p:nvSpPr>
          <p:spPr>
            <a:xfrm rot="7995378">
              <a:off x="6424891" y="1658430"/>
              <a:ext cx="1188000" cy="1188000"/>
            </a:xfrm>
            <a:prstGeom prst="teardrop">
              <a:avLst/>
            </a:prstGeom>
            <a:solidFill>
              <a:schemeClr val="bg2">
                <a:lumMod val="50000"/>
              </a:schemeClr>
            </a:solidFill>
            <a:ln w="19050">
              <a:solidFill>
                <a:schemeClr val="bg2">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60" name="矩形 59"/>
            <p:cNvSpPr/>
            <p:nvPr/>
          </p:nvSpPr>
          <p:spPr>
            <a:xfrm>
              <a:off x="6637842" y="2054355"/>
              <a:ext cx="849528" cy="461665"/>
            </a:xfrm>
            <a:prstGeom prst="rect">
              <a:avLst/>
            </a:prstGeom>
          </p:spPr>
          <p:txBody>
            <a:bodyPr wrap="none">
              <a:spAutoFit/>
            </a:bodyPr>
            <a:lstStyle/>
            <a:p>
              <a:pPr algn="ctr"/>
              <a:r>
                <a:rPr lang="en-US" altLang="zh-CHS" sz="1200" i="1" dirty="0" smtClean="0">
                  <a:solidFill>
                    <a:schemeClr val="bg1"/>
                  </a:solidFill>
                  <a:latin typeface="+mn-lt"/>
                </a:rPr>
                <a:t>Suitable</a:t>
              </a:r>
            </a:p>
            <a:p>
              <a:pPr algn="ctr"/>
              <a:r>
                <a:rPr lang="en-US" altLang="zh-CHS" sz="1200" i="1" dirty="0" smtClean="0">
                  <a:solidFill>
                    <a:schemeClr val="bg1"/>
                  </a:solidFill>
                  <a:latin typeface="+mn-lt"/>
                </a:rPr>
                <a:t>For </a:t>
              </a:r>
              <a:r>
                <a:rPr lang="en-US" altLang="zh-CHS" sz="1200" i="1" dirty="0" err="1" smtClean="0">
                  <a:solidFill>
                    <a:schemeClr val="bg1"/>
                  </a:solidFill>
                  <a:latin typeface="+mn-lt"/>
                </a:rPr>
                <a:t>HBase</a:t>
              </a:r>
              <a:r>
                <a:rPr lang="en-US" altLang="zh-CHS" sz="1200" i="1" dirty="0" smtClean="0">
                  <a:solidFill>
                    <a:schemeClr val="bg1"/>
                  </a:solidFill>
                  <a:latin typeface="+mn-lt"/>
                </a:rPr>
                <a:t> </a:t>
              </a:r>
              <a:endParaRPr lang="en-US" altLang="zh-CHS" sz="3600" i="1" dirty="0">
                <a:solidFill>
                  <a:schemeClr val="bg1"/>
                </a:solidFill>
                <a:latin typeface="+mn-lt"/>
              </a:endParaRPr>
            </a:p>
          </p:txBody>
        </p:sp>
      </p:grpSp>
      <p:sp>
        <p:nvSpPr>
          <p:cNvPr id="36" name="文本框 35"/>
          <p:cNvSpPr txBox="1"/>
          <p:nvPr/>
        </p:nvSpPr>
        <p:spPr>
          <a:xfrm>
            <a:off x="801761" y="3151163"/>
            <a:ext cx="1877467" cy="954107"/>
          </a:xfrm>
          <a:prstGeom prst="rect">
            <a:avLst/>
          </a:prstGeom>
          <a:noFill/>
        </p:spPr>
        <p:txBody>
          <a:bodyPr wrap="square" rtlCol="0">
            <a:spAutoFit/>
          </a:bodyPr>
          <a:lstStyle/>
          <a:p>
            <a:r>
              <a:rPr lang="en-US" altLang="zh-CHS" sz="1400" dirty="0" smtClean="0"/>
              <a:t>There's </a:t>
            </a:r>
            <a:r>
              <a:rPr lang="en-US" altLang="zh-CHS" sz="1400" dirty="0"/>
              <a:t>no difference between multi-valued property and single­ valued property. </a:t>
            </a:r>
          </a:p>
        </p:txBody>
      </p:sp>
      <p:sp>
        <p:nvSpPr>
          <p:cNvPr id="62" name="文本框 61"/>
          <p:cNvSpPr txBox="1"/>
          <p:nvPr/>
        </p:nvSpPr>
        <p:spPr>
          <a:xfrm>
            <a:off x="2596702" y="3147824"/>
            <a:ext cx="1877467" cy="738664"/>
          </a:xfrm>
          <a:prstGeom prst="rect">
            <a:avLst/>
          </a:prstGeom>
          <a:noFill/>
        </p:spPr>
        <p:txBody>
          <a:bodyPr wrap="square" rtlCol="0">
            <a:spAutoFit/>
          </a:bodyPr>
          <a:lstStyle/>
          <a:p>
            <a:r>
              <a:rPr lang="en-US" altLang="zh-CHS" sz="1400" dirty="0"/>
              <a:t>data can be loaded in parallel simply as a </a:t>
            </a:r>
            <a:r>
              <a:rPr lang="en-US" altLang="zh-CHS" sz="1400" dirty="0" err="1"/>
              <a:t>MapReduce</a:t>
            </a:r>
            <a:r>
              <a:rPr lang="en-US" altLang="zh-CHS" sz="1400" dirty="0"/>
              <a:t> </a:t>
            </a:r>
            <a:r>
              <a:rPr lang="en-US" altLang="zh-CHS" sz="1400" dirty="0" smtClean="0"/>
              <a:t>Job.</a:t>
            </a:r>
            <a:endParaRPr lang="en-US" altLang="zh-CHS" sz="1400" dirty="0"/>
          </a:p>
        </p:txBody>
      </p:sp>
      <p:sp>
        <p:nvSpPr>
          <p:cNvPr id="64" name="文本框 63"/>
          <p:cNvSpPr txBox="1"/>
          <p:nvPr/>
        </p:nvSpPr>
        <p:spPr>
          <a:xfrm>
            <a:off x="4307029" y="3140968"/>
            <a:ext cx="2034089" cy="1169551"/>
          </a:xfrm>
          <a:prstGeom prst="rect">
            <a:avLst/>
          </a:prstGeom>
          <a:noFill/>
        </p:spPr>
        <p:txBody>
          <a:bodyPr wrap="square" rtlCol="0">
            <a:spAutoFit/>
          </a:bodyPr>
          <a:lstStyle/>
          <a:p>
            <a:r>
              <a:rPr lang="en-US" altLang="zh-CHS" sz="1400" dirty="0" err="1"/>
              <a:t>HBase</a:t>
            </a:r>
            <a:r>
              <a:rPr lang="en-US" altLang="zh-CHS" sz="1400" dirty="0"/>
              <a:t> stores data of the same column family </a:t>
            </a:r>
            <a:r>
              <a:rPr lang="en-US" altLang="zh-CHS" sz="1400" dirty="0" smtClean="0"/>
              <a:t>physically together</a:t>
            </a:r>
            <a:r>
              <a:rPr lang="en-US" altLang="zh-CHS" sz="1400" dirty="0"/>
              <a:t>, thus data can be </a:t>
            </a:r>
            <a:r>
              <a:rPr lang="en-US" altLang="zh-CHS" sz="1400" dirty="0" smtClean="0"/>
              <a:t>read </a:t>
            </a:r>
            <a:r>
              <a:rPr lang="en-US" altLang="zh-CHS" sz="1400" dirty="0"/>
              <a:t>in sequence</a:t>
            </a:r>
            <a:r>
              <a:rPr lang="en-US" altLang="zh-CHS" sz="1400" dirty="0" smtClean="0"/>
              <a:t>.</a:t>
            </a:r>
            <a:endParaRPr lang="en-US" altLang="zh-CHS" sz="1400" dirty="0"/>
          </a:p>
        </p:txBody>
      </p:sp>
      <p:sp>
        <p:nvSpPr>
          <p:cNvPr id="68" name="文本框 67"/>
          <p:cNvSpPr txBox="1"/>
          <p:nvPr/>
        </p:nvSpPr>
        <p:spPr>
          <a:xfrm>
            <a:off x="6341118" y="3140968"/>
            <a:ext cx="1877467" cy="1169551"/>
          </a:xfrm>
          <a:prstGeom prst="rect">
            <a:avLst/>
          </a:prstGeom>
          <a:noFill/>
        </p:spPr>
        <p:txBody>
          <a:bodyPr wrap="square" rtlCol="0">
            <a:spAutoFit/>
          </a:bodyPr>
          <a:lstStyle/>
          <a:p>
            <a:r>
              <a:rPr lang="en-US" altLang="zh-CHS" sz="1400" dirty="0"/>
              <a:t>General RDF storage schema like triple store, property table don't seem to work well on </a:t>
            </a:r>
            <a:r>
              <a:rPr lang="en-US" altLang="zh-CHS" sz="1400" dirty="0" err="1"/>
              <a:t>HBase</a:t>
            </a:r>
            <a:r>
              <a:rPr lang="en-US" altLang="zh-CHS" sz="1400" dirty="0"/>
              <a:t>. </a:t>
            </a:r>
          </a:p>
        </p:txBody>
      </p:sp>
      <p:sp>
        <p:nvSpPr>
          <p:cNvPr id="69" name="矩形 68"/>
          <p:cNvSpPr/>
          <p:nvPr/>
        </p:nvSpPr>
        <p:spPr>
          <a:xfrm>
            <a:off x="539552" y="4437112"/>
            <a:ext cx="3265125" cy="369332"/>
          </a:xfrm>
          <a:prstGeom prst="rect">
            <a:avLst/>
          </a:prstGeom>
          <a:solidFill>
            <a:srgbClr val="996633"/>
          </a:solidFill>
          <a:ln>
            <a:solidFill>
              <a:srgbClr val="996633"/>
            </a:solidFill>
          </a:ln>
        </p:spPr>
        <p:txBody>
          <a:bodyPr wrap="none">
            <a:spAutoFit/>
          </a:bodyPr>
          <a:lstStyle/>
          <a:p>
            <a:pPr eaLnBrk="1" hangingPunct="1"/>
            <a:r>
              <a:rPr lang="en-US" altLang="zh-CHS" dirty="0">
                <a:solidFill>
                  <a:schemeClr val="bg1"/>
                </a:solidFill>
                <a:sym typeface="Calibri" charset="0"/>
              </a:rPr>
              <a:t>Storage </a:t>
            </a:r>
            <a:r>
              <a:rPr lang="en-US" altLang="zh-CHS" dirty="0" smtClean="0">
                <a:solidFill>
                  <a:schemeClr val="bg1"/>
                </a:solidFill>
                <a:sym typeface="Calibri" charset="0"/>
              </a:rPr>
              <a:t>Schema Based On </a:t>
            </a:r>
            <a:r>
              <a:rPr lang="en-US" altLang="zh-CHS" dirty="0" err="1" smtClean="0">
                <a:solidFill>
                  <a:schemeClr val="bg1"/>
                </a:solidFill>
                <a:sym typeface="Calibri" charset="0"/>
              </a:rPr>
              <a:t>HBase</a:t>
            </a:r>
            <a:endParaRPr lang="zh-CHS" altLang="en-US" dirty="0">
              <a:solidFill>
                <a:schemeClr val="bg1"/>
              </a:solidFill>
              <a:sym typeface="Calibri" charset="0"/>
            </a:endParaRPr>
          </a:p>
        </p:txBody>
      </p:sp>
      <p:sp>
        <p:nvSpPr>
          <p:cNvPr id="70" name="矩形 69"/>
          <p:cNvSpPr/>
          <p:nvPr/>
        </p:nvSpPr>
        <p:spPr>
          <a:xfrm>
            <a:off x="3831342" y="4438151"/>
            <a:ext cx="4727938" cy="368293"/>
          </a:xfrm>
          <a:prstGeom prst="rect">
            <a:avLst/>
          </a:prstGeom>
          <a:solidFill>
            <a:schemeClr val="bg2">
              <a:lumMod val="50000"/>
            </a:schemeClr>
          </a:solidFill>
          <a:ln w="12700">
            <a:gradFill>
              <a:gsLst>
                <a:gs pos="89000">
                  <a:schemeClr val="bg1">
                    <a:lumMod val="85000"/>
                  </a:schemeClr>
                </a:gs>
                <a:gs pos="0">
                  <a:schemeClr val="bg1"/>
                </a:gs>
              </a:gsLst>
              <a:lin ang="7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HS" i="1" dirty="0" smtClean="0"/>
              <a:t>The disadvantages of Storage Schema</a:t>
            </a:r>
            <a:endParaRPr lang="zh-CHS" altLang="en-US" i="1" dirty="0"/>
          </a:p>
        </p:txBody>
      </p:sp>
      <p:sp>
        <p:nvSpPr>
          <p:cNvPr id="71" name="文本框 70"/>
          <p:cNvSpPr txBox="1"/>
          <p:nvPr/>
        </p:nvSpPr>
        <p:spPr>
          <a:xfrm>
            <a:off x="2117080" y="5292497"/>
            <a:ext cx="6442200" cy="584775"/>
          </a:xfrm>
          <a:prstGeom prst="rect">
            <a:avLst/>
          </a:prstGeom>
          <a:noFill/>
        </p:spPr>
        <p:txBody>
          <a:bodyPr wrap="square">
            <a:spAutoFit/>
          </a:bodyPr>
          <a:lstStyle/>
          <a:p>
            <a:r>
              <a:rPr lang="en-US" altLang="zh-CHS" sz="1600" dirty="0"/>
              <a:t>There are several copies of data which locate in different tables. As a result, there are five more copies than original data. </a:t>
            </a:r>
          </a:p>
        </p:txBody>
      </p:sp>
      <p:cxnSp>
        <p:nvCxnSpPr>
          <p:cNvPr id="72" name="直接连接符 38"/>
          <p:cNvCxnSpPr/>
          <p:nvPr/>
        </p:nvCxnSpPr>
        <p:spPr>
          <a:xfrm>
            <a:off x="2031355" y="5091113"/>
            <a:ext cx="0" cy="1001712"/>
          </a:xfrm>
          <a:prstGeom prst="line">
            <a:avLst/>
          </a:prstGeom>
          <a:solidFill>
            <a:srgbClr val="007E39"/>
          </a:solidFill>
          <a:ln w="19050">
            <a:solidFill>
              <a:schemeClr val="accent1"/>
            </a:solidFill>
            <a:prstDash val="sysDot"/>
          </a:ln>
          <a:effectLst/>
        </p:spPr>
        <p:style>
          <a:lnRef idx="2">
            <a:schemeClr val="accent1">
              <a:shade val="50000"/>
            </a:schemeClr>
          </a:lnRef>
          <a:fillRef idx="1">
            <a:schemeClr val="accent1"/>
          </a:fillRef>
          <a:effectRef idx="0">
            <a:schemeClr val="accent1"/>
          </a:effectRef>
          <a:fontRef idx="minor">
            <a:schemeClr val="lt1"/>
          </a:fontRef>
        </p:style>
      </p:cxnSp>
      <p:sp>
        <p:nvSpPr>
          <p:cNvPr id="73" name="椭圆 72"/>
          <p:cNvSpPr/>
          <p:nvPr/>
        </p:nvSpPr>
        <p:spPr>
          <a:xfrm>
            <a:off x="782734" y="5058146"/>
            <a:ext cx="1080000" cy="1080000"/>
          </a:xfrm>
          <a:prstGeom prst="ellipse">
            <a:avLst/>
          </a:prstGeom>
          <a:solidFill>
            <a:srgbClr val="0070C0"/>
          </a:solidFill>
          <a:ln w="12700">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HS" altLang="en-US" sz="16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74" name="文本框 41"/>
          <p:cNvSpPr txBox="1">
            <a:spLocks noChangeArrowheads="1"/>
          </p:cNvSpPr>
          <p:nvPr/>
        </p:nvSpPr>
        <p:spPr bwMode="auto">
          <a:xfrm>
            <a:off x="755576" y="5267054"/>
            <a:ext cx="11909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lgn="ctr" eaLnBrk="1" hangingPunct="1"/>
            <a:r>
              <a:rPr lang="en-US" altLang="zh-CHS" sz="1400" i="1" dirty="0" smtClean="0">
                <a:solidFill>
                  <a:schemeClr val="bg1"/>
                </a:solidFill>
              </a:rPr>
              <a:t>More </a:t>
            </a:r>
          </a:p>
          <a:p>
            <a:pPr algn="ctr" eaLnBrk="1" hangingPunct="1"/>
            <a:r>
              <a:rPr lang="en-US" altLang="zh-CHS" sz="1400" i="1" dirty="0" smtClean="0">
                <a:solidFill>
                  <a:schemeClr val="bg1"/>
                </a:solidFill>
              </a:rPr>
              <a:t>storage space</a:t>
            </a:r>
            <a:endParaRPr lang="en-US" altLang="zh-CHS" sz="1400" i="1" dirty="0">
              <a:solidFill>
                <a:schemeClr val="bg1"/>
              </a:solidFill>
            </a:endParaRPr>
          </a:p>
        </p:txBody>
      </p:sp>
    </p:spTree>
    <p:extLst>
      <p:ext uri="{BB962C8B-B14F-4D97-AF65-F5344CB8AC3E}">
        <p14:creationId xmlns:p14="http://schemas.microsoft.com/office/powerpoint/2010/main" val="1286598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1000"/>
                                        <p:tgtEl>
                                          <p:spTgt spid="38"/>
                                        </p:tgtEl>
                                      </p:cBhvr>
                                    </p:animEffect>
                                    <p:anim calcmode="lin" valueType="num">
                                      <p:cBhvr>
                                        <p:cTn id="14" dur="1000" fill="hold"/>
                                        <p:tgtEl>
                                          <p:spTgt spid="38"/>
                                        </p:tgtEl>
                                        <p:attrNameLst>
                                          <p:attrName>ppt_x</p:attrName>
                                        </p:attrNameLst>
                                      </p:cBhvr>
                                      <p:tavLst>
                                        <p:tav tm="0">
                                          <p:val>
                                            <p:strVal val="#ppt_x"/>
                                          </p:val>
                                        </p:tav>
                                        <p:tav tm="100000">
                                          <p:val>
                                            <p:strVal val="#ppt_x"/>
                                          </p:val>
                                        </p:tav>
                                      </p:tavLst>
                                    </p:anim>
                                    <p:anim calcmode="lin" valueType="num">
                                      <p:cBhvr>
                                        <p:cTn id="15" dur="900" decel="100000" fill="hold"/>
                                        <p:tgtEl>
                                          <p:spTgt spid="38"/>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par>
                          <p:cTn id="17" fill="hold">
                            <p:stCondLst>
                              <p:cond delay="1000"/>
                            </p:stCondLst>
                            <p:childTnLst>
                              <p:par>
                                <p:cTn id="18" presetID="37" presetClass="entr" presetSubtype="0" fill="hold" grpId="0" nodeType="afterEffect">
                                  <p:stCondLst>
                                    <p:cond delay="0"/>
                                  </p:stCondLst>
                                  <p:childTnLst>
                                    <p:set>
                                      <p:cBhvr>
                                        <p:cTn id="19" dur="1" fill="hold">
                                          <p:stCondLst>
                                            <p:cond delay="0"/>
                                          </p:stCondLst>
                                        </p:cTn>
                                        <p:tgtEl>
                                          <p:spTgt spid="69"/>
                                        </p:tgtEl>
                                        <p:attrNameLst>
                                          <p:attrName>style.visibility</p:attrName>
                                        </p:attrNameLst>
                                      </p:cBhvr>
                                      <p:to>
                                        <p:strVal val="visible"/>
                                      </p:to>
                                    </p:set>
                                    <p:animEffect transition="in" filter="fade">
                                      <p:cBhvr>
                                        <p:cTn id="20" dur="1000"/>
                                        <p:tgtEl>
                                          <p:spTgt spid="69"/>
                                        </p:tgtEl>
                                      </p:cBhvr>
                                    </p:animEffect>
                                    <p:anim calcmode="lin" valueType="num">
                                      <p:cBhvr>
                                        <p:cTn id="21" dur="1000" fill="hold"/>
                                        <p:tgtEl>
                                          <p:spTgt spid="69"/>
                                        </p:tgtEl>
                                        <p:attrNameLst>
                                          <p:attrName>ppt_x</p:attrName>
                                        </p:attrNameLst>
                                      </p:cBhvr>
                                      <p:tavLst>
                                        <p:tav tm="0">
                                          <p:val>
                                            <p:strVal val="#ppt_x"/>
                                          </p:val>
                                        </p:tav>
                                        <p:tav tm="100000">
                                          <p:val>
                                            <p:strVal val="#ppt_x"/>
                                          </p:val>
                                        </p:tav>
                                      </p:tavLst>
                                    </p:anim>
                                    <p:anim calcmode="lin" valueType="num">
                                      <p:cBhvr>
                                        <p:cTn id="22" dur="900" decel="100000" fill="hold"/>
                                        <p:tgtEl>
                                          <p:spTgt spid="69"/>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69"/>
                                        </p:tgtEl>
                                        <p:attrNameLst>
                                          <p:attrName>ppt_y</p:attrName>
                                        </p:attrNameLst>
                                      </p:cBhvr>
                                      <p:tavLst>
                                        <p:tav tm="0">
                                          <p:val>
                                            <p:strVal val="#ppt_y-.03"/>
                                          </p:val>
                                        </p:tav>
                                        <p:tav tm="100000">
                                          <p:val>
                                            <p:strVal val="#ppt_y"/>
                                          </p:val>
                                        </p:tav>
                                      </p:tavLst>
                                    </p:anim>
                                  </p:childTnLst>
                                </p:cTn>
                              </p:par>
                              <p:par>
                                <p:cTn id="24" presetID="37" presetClass="entr" presetSubtype="0" fill="hold" grpId="0" nodeType="with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fade">
                                      <p:cBhvr>
                                        <p:cTn id="26" dur="1000"/>
                                        <p:tgtEl>
                                          <p:spTgt spid="70"/>
                                        </p:tgtEl>
                                      </p:cBhvr>
                                    </p:animEffect>
                                    <p:anim calcmode="lin" valueType="num">
                                      <p:cBhvr>
                                        <p:cTn id="27" dur="1000" fill="hold"/>
                                        <p:tgtEl>
                                          <p:spTgt spid="70"/>
                                        </p:tgtEl>
                                        <p:attrNameLst>
                                          <p:attrName>ppt_x</p:attrName>
                                        </p:attrNameLst>
                                      </p:cBhvr>
                                      <p:tavLst>
                                        <p:tav tm="0">
                                          <p:val>
                                            <p:strVal val="#ppt_x"/>
                                          </p:val>
                                        </p:tav>
                                        <p:tav tm="100000">
                                          <p:val>
                                            <p:strVal val="#ppt_x"/>
                                          </p:val>
                                        </p:tav>
                                      </p:tavLst>
                                    </p:anim>
                                    <p:anim calcmode="lin" valueType="num">
                                      <p:cBhvr>
                                        <p:cTn id="28" dur="900" decel="100000" fill="hold"/>
                                        <p:tgtEl>
                                          <p:spTgt spid="70"/>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70"/>
                                        </p:tgtEl>
                                        <p:attrNameLst>
                                          <p:attrName>ppt_y</p:attrName>
                                        </p:attrNameLst>
                                      </p:cBhvr>
                                      <p:tavLst>
                                        <p:tav tm="0">
                                          <p:val>
                                            <p:strVal val="#ppt_y-.03"/>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2" presetClass="entr" presetSubtype="8" fill="hold" grpId="0" nodeType="clickEffect">
                                  <p:stCondLst>
                                    <p:cond delay="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p:tgtEl>
                                          <p:spTgt spid="20"/>
                                        </p:tgtEl>
                                        <p:attrNameLst>
                                          <p:attrName>ppt_x</p:attrName>
                                        </p:attrNameLst>
                                      </p:cBhvr>
                                      <p:tavLst>
                                        <p:tav tm="0">
                                          <p:val>
                                            <p:strVal val="#ppt_x-#ppt_w*1.125000"/>
                                          </p:val>
                                        </p:tav>
                                        <p:tav tm="100000">
                                          <p:val>
                                            <p:strVal val="#ppt_x"/>
                                          </p:val>
                                        </p:tav>
                                      </p:tavLst>
                                    </p:anim>
                                    <p:animEffect transition="in" filter="wipe(right)">
                                      <p:cBhvr>
                                        <p:cTn id="35" dur="500"/>
                                        <p:tgtEl>
                                          <p:spTgt spid="20"/>
                                        </p:tgtEl>
                                      </p:cBhvr>
                                    </p:animEffect>
                                  </p:childTnLst>
                                </p:cTn>
                              </p:par>
                            </p:childTnLst>
                          </p:cTn>
                        </p:par>
                        <p:par>
                          <p:cTn id="36" fill="hold">
                            <p:stCondLst>
                              <p:cond delay="500"/>
                            </p:stCondLst>
                            <p:childTnLst>
                              <p:par>
                                <p:cTn id="37" presetID="37" presetClass="entr" presetSubtype="0" fill="hold"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anim calcmode="lin" valueType="num">
                                      <p:cBhvr>
                                        <p:cTn id="40" dur="500" fill="hold"/>
                                        <p:tgtEl>
                                          <p:spTgt spid="3"/>
                                        </p:tgtEl>
                                        <p:attrNameLst>
                                          <p:attrName>ppt_x</p:attrName>
                                        </p:attrNameLst>
                                      </p:cBhvr>
                                      <p:tavLst>
                                        <p:tav tm="0">
                                          <p:val>
                                            <p:strVal val="#ppt_x"/>
                                          </p:val>
                                        </p:tav>
                                        <p:tav tm="100000">
                                          <p:val>
                                            <p:strVal val="#ppt_x"/>
                                          </p:val>
                                        </p:tav>
                                      </p:tavLst>
                                    </p:anim>
                                    <p:anim calcmode="lin" valueType="num">
                                      <p:cBhvr>
                                        <p:cTn id="41" dur="450" decel="100000" fill="hold"/>
                                        <p:tgtEl>
                                          <p:spTgt spid="3"/>
                                        </p:tgtEl>
                                        <p:attrNameLst>
                                          <p:attrName>ppt_y</p:attrName>
                                        </p:attrNameLst>
                                      </p:cBhvr>
                                      <p:tavLst>
                                        <p:tav tm="0">
                                          <p:val>
                                            <p:strVal val="#ppt_y+1"/>
                                          </p:val>
                                        </p:tav>
                                        <p:tav tm="100000">
                                          <p:val>
                                            <p:strVal val="#ppt_y-.03"/>
                                          </p:val>
                                        </p:tav>
                                      </p:tavLst>
                                    </p:anim>
                                    <p:anim calcmode="lin" valueType="num">
                                      <p:cBhvr>
                                        <p:cTn id="42" dur="50" accel="100000" fill="hold">
                                          <p:stCondLst>
                                            <p:cond delay="450"/>
                                          </p:stCondLst>
                                        </p:cTn>
                                        <p:tgtEl>
                                          <p:spTgt spid="3"/>
                                        </p:tgtEl>
                                        <p:attrNameLst>
                                          <p:attrName>ppt_y</p:attrName>
                                        </p:attrNameLst>
                                      </p:cBhvr>
                                      <p:tavLst>
                                        <p:tav tm="0">
                                          <p:val>
                                            <p:strVal val="#ppt_y-.03"/>
                                          </p:val>
                                        </p:tav>
                                        <p:tav tm="100000">
                                          <p:val>
                                            <p:strVal val="#ppt_y"/>
                                          </p:val>
                                        </p:tav>
                                      </p:tavLst>
                                    </p:anim>
                                  </p:childTnLst>
                                </p:cTn>
                              </p:par>
                            </p:childTnLst>
                          </p:cTn>
                        </p:par>
                        <p:par>
                          <p:cTn id="43" fill="hold">
                            <p:stCondLst>
                              <p:cond delay="1000"/>
                            </p:stCondLst>
                            <p:childTnLst>
                              <p:par>
                                <p:cTn id="44" presetID="37" presetClass="entr" presetSubtype="0" fill="hold" nodeType="after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500"/>
                                        <p:tgtEl>
                                          <p:spTgt spid="5"/>
                                        </p:tgtEl>
                                      </p:cBhvr>
                                    </p:animEffect>
                                    <p:anim calcmode="lin" valueType="num">
                                      <p:cBhvr>
                                        <p:cTn id="47" dur="500" fill="hold"/>
                                        <p:tgtEl>
                                          <p:spTgt spid="5"/>
                                        </p:tgtEl>
                                        <p:attrNameLst>
                                          <p:attrName>ppt_x</p:attrName>
                                        </p:attrNameLst>
                                      </p:cBhvr>
                                      <p:tavLst>
                                        <p:tav tm="0">
                                          <p:val>
                                            <p:strVal val="#ppt_x"/>
                                          </p:val>
                                        </p:tav>
                                        <p:tav tm="100000">
                                          <p:val>
                                            <p:strVal val="#ppt_x"/>
                                          </p:val>
                                        </p:tav>
                                      </p:tavLst>
                                    </p:anim>
                                    <p:anim calcmode="lin" valueType="num">
                                      <p:cBhvr>
                                        <p:cTn id="48" dur="450" decel="100000" fill="hold"/>
                                        <p:tgtEl>
                                          <p:spTgt spid="5"/>
                                        </p:tgtEl>
                                        <p:attrNameLst>
                                          <p:attrName>ppt_y</p:attrName>
                                        </p:attrNameLst>
                                      </p:cBhvr>
                                      <p:tavLst>
                                        <p:tav tm="0">
                                          <p:val>
                                            <p:strVal val="#ppt_y+1"/>
                                          </p:val>
                                        </p:tav>
                                        <p:tav tm="100000">
                                          <p:val>
                                            <p:strVal val="#ppt_y-.03"/>
                                          </p:val>
                                        </p:tav>
                                      </p:tavLst>
                                    </p:anim>
                                    <p:anim calcmode="lin" valueType="num">
                                      <p:cBhvr>
                                        <p:cTn id="49" dur="50" accel="100000" fill="hold">
                                          <p:stCondLst>
                                            <p:cond delay="450"/>
                                          </p:stCondLst>
                                        </p:cTn>
                                        <p:tgtEl>
                                          <p:spTgt spid="5"/>
                                        </p:tgtEl>
                                        <p:attrNameLst>
                                          <p:attrName>ppt_y</p:attrName>
                                        </p:attrNameLst>
                                      </p:cBhvr>
                                      <p:tavLst>
                                        <p:tav tm="0">
                                          <p:val>
                                            <p:strVal val="#ppt_y-.03"/>
                                          </p:val>
                                        </p:tav>
                                        <p:tav tm="100000">
                                          <p:val>
                                            <p:strVal val="#ppt_y"/>
                                          </p:val>
                                        </p:tav>
                                      </p:tavLst>
                                    </p:anim>
                                  </p:childTnLst>
                                </p:cTn>
                              </p:par>
                            </p:childTnLst>
                          </p:cTn>
                        </p:par>
                        <p:par>
                          <p:cTn id="50" fill="hold">
                            <p:stCondLst>
                              <p:cond delay="1500"/>
                            </p:stCondLst>
                            <p:childTnLst>
                              <p:par>
                                <p:cTn id="51" presetID="37" presetClass="entr" presetSubtype="0" fill="hold" nodeType="after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500"/>
                                        <p:tgtEl>
                                          <p:spTgt spid="7"/>
                                        </p:tgtEl>
                                      </p:cBhvr>
                                    </p:animEffect>
                                    <p:anim calcmode="lin" valueType="num">
                                      <p:cBhvr>
                                        <p:cTn id="54" dur="500" fill="hold"/>
                                        <p:tgtEl>
                                          <p:spTgt spid="7"/>
                                        </p:tgtEl>
                                        <p:attrNameLst>
                                          <p:attrName>ppt_x</p:attrName>
                                        </p:attrNameLst>
                                      </p:cBhvr>
                                      <p:tavLst>
                                        <p:tav tm="0">
                                          <p:val>
                                            <p:strVal val="#ppt_x"/>
                                          </p:val>
                                        </p:tav>
                                        <p:tav tm="100000">
                                          <p:val>
                                            <p:strVal val="#ppt_x"/>
                                          </p:val>
                                        </p:tav>
                                      </p:tavLst>
                                    </p:anim>
                                    <p:anim calcmode="lin" valueType="num">
                                      <p:cBhvr>
                                        <p:cTn id="55" dur="450" decel="100000" fill="hold"/>
                                        <p:tgtEl>
                                          <p:spTgt spid="7"/>
                                        </p:tgtEl>
                                        <p:attrNameLst>
                                          <p:attrName>ppt_y</p:attrName>
                                        </p:attrNameLst>
                                      </p:cBhvr>
                                      <p:tavLst>
                                        <p:tav tm="0">
                                          <p:val>
                                            <p:strVal val="#ppt_y+1"/>
                                          </p:val>
                                        </p:tav>
                                        <p:tav tm="100000">
                                          <p:val>
                                            <p:strVal val="#ppt_y-.03"/>
                                          </p:val>
                                        </p:tav>
                                      </p:tavLst>
                                    </p:anim>
                                    <p:anim calcmode="lin" valueType="num">
                                      <p:cBhvr>
                                        <p:cTn id="56" dur="50" accel="100000" fill="hold">
                                          <p:stCondLst>
                                            <p:cond delay="450"/>
                                          </p:stCondLst>
                                        </p:cTn>
                                        <p:tgtEl>
                                          <p:spTgt spid="7"/>
                                        </p:tgtEl>
                                        <p:attrNameLst>
                                          <p:attrName>ppt_y</p:attrName>
                                        </p:attrNameLst>
                                      </p:cBhvr>
                                      <p:tavLst>
                                        <p:tav tm="0">
                                          <p:val>
                                            <p:strVal val="#ppt_y-.03"/>
                                          </p:val>
                                        </p:tav>
                                        <p:tav tm="100000">
                                          <p:val>
                                            <p:strVal val="#ppt_y"/>
                                          </p:val>
                                        </p:tav>
                                      </p:tavLst>
                                    </p:anim>
                                  </p:childTnLst>
                                </p:cTn>
                              </p:par>
                            </p:childTnLst>
                          </p:cTn>
                        </p:par>
                        <p:par>
                          <p:cTn id="57" fill="hold">
                            <p:stCondLst>
                              <p:cond delay="2000"/>
                            </p:stCondLst>
                            <p:childTnLst>
                              <p:par>
                                <p:cTn id="58" presetID="37" presetClass="entr" presetSubtype="0" fill="hold" nodeType="after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fade">
                                      <p:cBhvr>
                                        <p:cTn id="60" dur="500"/>
                                        <p:tgtEl>
                                          <p:spTgt spid="8"/>
                                        </p:tgtEl>
                                      </p:cBhvr>
                                    </p:animEffect>
                                    <p:anim calcmode="lin" valueType="num">
                                      <p:cBhvr>
                                        <p:cTn id="61" dur="500" fill="hold"/>
                                        <p:tgtEl>
                                          <p:spTgt spid="8"/>
                                        </p:tgtEl>
                                        <p:attrNameLst>
                                          <p:attrName>ppt_x</p:attrName>
                                        </p:attrNameLst>
                                      </p:cBhvr>
                                      <p:tavLst>
                                        <p:tav tm="0">
                                          <p:val>
                                            <p:strVal val="#ppt_x"/>
                                          </p:val>
                                        </p:tav>
                                        <p:tav tm="100000">
                                          <p:val>
                                            <p:strVal val="#ppt_x"/>
                                          </p:val>
                                        </p:tav>
                                      </p:tavLst>
                                    </p:anim>
                                    <p:anim calcmode="lin" valueType="num">
                                      <p:cBhvr>
                                        <p:cTn id="62" dur="450" decel="100000" fill="hold"/>
                                        <p:tgtEl>
                                          <p:spTgt spid="8"/>
                                        </p:tgtEl>
                                        <p:attrNameLst>
                                          <p:attrName>ppt_y</p:attrName>
                                        </p:attrNameLst>
                                      </p:cBhvr>
                                      <p:tavLst>
                                        <p:tav tm="0">
                                          <p:val>
                                            <p:strVal val="#ppt_y+1"/>
                                          </p:val>
                                        </p:tav>
                                        <p:tav tm="100000">
                                          <p:val>
                                            <p:strVal val="#ppt_y-.03"/>
                                          </p:val>
                                        </p:tav>
                                      </p:tavLst>
                                    </p:anim>
                                    <p:anim calcmode="lin" valueType="num">
                                      <p:cBhvr>
                                        <p:cTn id="63" dur="50" accel="100000" fill="hold">
                                          <p:stCondLst>
                                            <p:cond delay="450"/>
                                          </p:stCondLst>
                                        </p:cTn>
                                        <p:tgtEl>
                                          <p:spTgt spid="8"/>
                                        </p:tgtEl>
                                        <p:attrNameLst>
                                          <p:attrName>ppt_y</p:attrName>
                                        </p:attrNameLst>
                                      </p:cBhvr>
                                      <p:tavLst>
                                        <p:tav tm="0">
                                          <p:val>
                                            <p:strVal val="#ppt_y-.03"/>
                                          </p:val>
                                        </p:tav>
                                        <p:tav tm="100000">
                                          <p:val>
                                            <p:strVal val="#ppt_y"/>
                                          </p:val>
                                        </p:tav>
                                      </p:tavLst>
                                    </p:anim>
                                  </p:childTnLst>
                                </p:cTn>
                              </p:par>
                            </p:childTnLst>
                          </p:cTn>
                        </p:par>
                        <p:par>
                          <p:cTn id="64" fill="hold">
                            <p:stCondLst>
                              <p:cond delay="2500"/>
                            </p:stCondLst>
                            <p:childTnLst>
                              <p:par>
                                <p:cTn id="65" presetID="42" presetClass="entr" presetSubtype="0" fill="hold" grpId="0" nodeType="after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fade">
                                      <p:cBhvr>
                                        <p:cTn id="67" dur="1000"/>
                                        <p:tgtEl>
                                          <p:spTgt spid="36"/>
                                        </p:tgtEl>
                                      </p:cBhvr>
                                    </p:animEffect>
                                    <p:anim calcmode="lin" valueType="num">
                                      <p:cBhvr>
                                        <p:cTn id="68" dur="1000" fill="hold"/>
                                        <p:tgtEl>
                                          <p:spTgt spid="36"/>
                                        </p:tgtEl>
                                        <p:attrNameLst>
                                          <p:attrName>ppt_x</p:attrName>
                                        </p:attrNameLst>
                                      </p:cBhvr>
                                      <p:tavLst>
                                        <p:tav tm="0">
                                          <p:val>
                                            <p:strVal val="#ppt_x"/>
                                          </p:val>
                                        </p:tav>
                                        <p:tav tm="100000">
                                          <p:val>
                                            <p:strVal val="#ppt_x"/>
                                          </p:val>
                                        </p:tav>
                                      </p:tavLst>
                                    </p:anim>
                                    <p:anim calcmode="lin" valueType="num">
                                      <p:cBhvr>
                                        <p:cTn id="69" dur="1000" fill="hold"/>
                                        <p:tgtEl>
                                          <p:spTgt spid="36"/>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62"/>
                                        </p:tgtEl>
                                        <p:attrNameLst>
                                          <p:attrName>style.visibility</p:attrName>
                                        </p:attrNameLst>
                                      </p:cBhvr>
                                      <p:to>
                                        <p:strVal val="visible"/>
                                      </p:to>
                                    </p:set>
                                    <p:animEffect transition="in" filter="fade">
                                      <p:cBhvr>
                                        <p:cTn id="72" dur="1000"/>
                                        <p:tgtEl>
                                          <p:spTgt spid="62"/>
                                        </p:tgtEl>
                                      </p:cBhvr>
                                    </p:animEffect>
                                    <p:anim calcmode="lin" valueType="num">
                                      <p:cBhvr>
                                        <p:cTn id="73" dur="1000" fill="hold"/>
                                        <p:tgtEl>
                                          <p:spTgt spid="62"/>
                                        </p:tgtEl>
                                        <p:attrNameLst>
                                          <p:attrName>ppt_x</p:attrName>
                                        </p:attrNameLst>
                                      </p:cBhvr>
                                      <p:tavLst>
                                        <p:tav tm="0">
                                          <p:val>
                                            <p:strVal val="#ppt_x"/>
                                          </p:val>
                                        </p:tav>
                                        <p:tav tm="100000">
                                          <p:val>
                                            <p:strVal val="#ppt_x"/>
                                          </p:val>
                                        </p:tav>
                                      </p:tavLst>
                                    </p:anim>
                                    <p:anim calcmode="lin" valueType="num">
                                      <p:cBhvr>
                                        <p:cTn id="74" dur="1000" fill="hold"/>
                                        <p:tgtEl>
                                          <p:spTgt spid="62"/>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1000"/>
                                        <p:tgtEl>
                                          <p:spTgt spid="64"/>
                                        </p:tgtEl>
                                      </p:cBhvr>
                                    </p:animEffect>
                                    <p:anim calcmode="lin" valueType="num">
                                      <p:cBhvr>
                                        <p:cTn id="78" dur="1000" fill="hold"/>
                                        <p:tgtEl>
                                          <p:spTgt spid="64"/>
                                        </p:tgtEl>
                                        <p:attrNameLst>
                                          <p:attrName>ppt_x</p:attrName>
                                        </p:attrNameLst>
                                      </p:cBhvr>
                                      <p:tavLst>
                                        <p:tav tm="0">
                                          <p:val>
                                            <p:strVal val="#ppt_x"/>
                                          </p:val>
                                        </p:tav>
                                        <p:tav tm="100000">
                                          <p:val>
                                            <p:strVal val="#ppt_x"/>
                                          </p:val>
                                        </p:tav>
                                      </p:tavLst>
                                    </p:anim>
                                    <p:anim calcmode="lin" valueType="num">
                                      <p:cBhvr>
                                        <p:cTn id="79" dur="1000" fill="hold"/>
                                        <p:tgtEl>
                                          <p:spTgt spid="64"/>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68"/>
                                        </p:tgtEl>
                                        <p:attrNameLst>
                                          <p:attrName>style.visibility</p:attrName>
                                        </p:attrNameLst>
                                      </p:cBhvr>
                                      <p:to>
                                        <p:strVal val="visible"/>
                                      </p:to>
                                    </p:set>
                                    <p:animEffect transition="in" filter="fade">
                                      <p:cBhvr>
                                        <p:cTn id="82" dur="1000"/>
                                        <p:tgtEl>
                                          <p:spTgt spid="68"/>
                                        </p:tgtEl>
                                      </p:cBhvr>
                                    </p:animEffect>
                                    <p:anim calcmode="lin" valueType="num">
                                      <p:cBhvr>
                                        <p:cTn id="83" dur="1000" fill="hold"/>
                                        <p:tgtEl>
                                          <p:spTgt spid="68"/>
                                        </p:tgtEl>
                                        <p:attrNameLst>
                                          <p:attrName>ppt_x</p:attrName>
                                        </p:attrNameLst>
                                      </p:cBhvr>
                                      <p:tavLst>
                                        <p:tav tm="0">
                                          <p:val>
                                            <p:strVal val="#ppt_x"/>
                                          </p:val>
                                        </p:tav>
                                        <p:tav tm="100000">
                                          <p:val>
                                            <p:strVal val="#ppt_x"/>
                                          </p:val>
                                        </p:tav>
                                      </p:tavLst>
                                    </p:anim>
                                    <p:anim calcmode="lin" valueType="num">
                                      <p:cBhvr>
                                        <p:cTn id="84"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grpId="0" nodeType="clickEffect">
                                  <p:stCondLst>
                                    <p:cond delay="0"/>
                                  </p:stCondLst>
                                  <p:childTnLst>
                                    <p:set>
                                      <p:cBhvr>
                                        <p:cTn id="88" dur="1" fill="hold">
                                          <p:stCondLst>
                                            <p:cond delay="0"/>
                                          </p:stCondLst>
                                        </p:cTn>
                                        <p:tgtEl>
                                          <p:spTgt spid="73"/>
                                        </p:tgtEl>
                                        <p:attrNameLst>
                                          <p:attrName>style.visibility</p:attrName>
                                        </p:attrNameLst>
                                      </p:cBhvr>
                                      <p:to>
                                        <p:strVal val="visible"/>
                                      </p:to>
                                    </p:set>
                                    <p:animEffect transition="in" filter="fade">
                                      <p:cBhvr>
                                        <p:cTn id="89" dur="500"/>
                                        <p:tgtEl>
                                          <p:spTgt spid="73"/>
                                        </p:tgtEl>
                                      </p:cBhvr>
                                    </p:animEffect>
                                    <p:anim calcmode="lin" valueType="num">
                                      <p:cBhvr>
                                        <p:cTn id="90" dur="500" fill="hold"/>
                                        <p:tgtEl>
                                          <p:spTgt spid="73"/>
                                        </p:tgtEl>
                                        <p:attrNameLst>
                                          <p:attrName>ppt_x</p:attrName>
                                        </p:attrNameLst>
                                      </p:cBhvr>
                                      <p:tavLst>
                                        <p:tav tm="0">
                                          <p:val>
                                            <p:strVal val="#ppt_x"/>
                                          </p:val>
                                        </p:tav>
                                        <p:tav tm="100000">
                                          <p:val>
                                            <p:strVal val="#ppt_x"/>
                                          </p:val>
                                        </p:tav>
                                      </p:tavLst>
                                    </p:anim>
                                    <p:anim calcmode="lin" valueType="num">
                                      <p:cBhvr>
                                        <p:cTn id="91" dur="500" fill="hold"/>
                                        <p:tgtEl>
                                          <p:spTgt spid="73"/>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74"/>
                                        </p:tgtEl>
                                        <p:attrNameLst>
                                          <p:attrName>style.visibility</p:attrName>
                                        </p:attrNameLst>
                                      </p:cBhvr>
                                      <p:to>
                                        <p:strVal val="visible"/>
                                      </p:to>
                                    </p:set>
                                    <p:animEffect transition="in" filter="fade">
                                      <p:cBhvr>
                                        <p:cTn id="94" dur="500"/>
                                        <p:tgtEl>
                                          <p:spTgt spid="74"/>
                                        </p:tgtEl>
                                      </p:cBhvr>
                                    </p:animEffect>
                                    <p:anim calcmode="lin" valueType="num">
                                      <p:cBhvr>
                                        <p:cTn id="95" dur="500" fill="hold"/>
                                        <p:tgtEl>
                                          <p:spTgt spid="74"/>
                                        </p:tgtEl>
                                        <p:attrNameLst>
                                          <p:attrName>ppt_x</p:attrName>
                                        </p:attrNameLst>
                                      </p:cBhvr>
                                      <p:tavLst>
                                        <p:tav tm="0">
                                          <p:val>
                                            <p:strVal val="#ppt_x"/>
                                          </p:val>
                                        </p:tav>
                                        <p:tav tm="100000">
                                          <p:val>
                                            <p:strVal val="#ppt_x"/>
                                          </p:val>
                                        </p:tav>
                                      </p:tavLst>
                                    </p:anim>
                                    <p:anim calcmode="lin" valueType="num">
                                      <p:cBhvr>
                                        <p:cTn id="96" dur="500" fill="hold"/>
                                        <p:tgtEl>
                                          <p:spTgt spid="74"/>
                                        </p:tgtEl>
                                        <p:attrNameLst>
                                          <p:attrName>ppt_y</p:attrName>
                                        </p:attrNameLst>
                                      </p:cBhvr>
                                      <p:tavLst>
                                        <p:tav tm="0">
                                          <p:val>
                                            <p:strVal val="#ppt_y+.1"/>
                                          </p:val>
                                        </p:tav>
                                        <p:tav tm="100000">
                                          <p:val>
                                            <p:strVal val="#ppt_y"/>
                                          </p:val>
                                        </p:tav>
                                      </p:tavLst>
                                    </p:anim>
                                  </p:childTnLst>
                                </p:cTn>
                              </p:par>
                              <p:par>
                                <p:cTn id="97" presetID="42" presetClass="entr" presetSubtype="0" fill="hold" nodeType="withEffect">
                                  <p:stCondLst>
                                    <p:cond delay="0"/>
                                  </p:stCondLst>
                                  <p:childTnLst>
                                    <p:set>
                                      <p:cBhvr>
                                        <p:cTn id="98" dur="1" fill="hold">
                                          <p:stCondLst>
                                            <p:cond delay="0"/>
                                          </p:stCondLst>
                                        </p:cTn>
                                        <p:tgtEl>
                                          <p:spTgt spid="72"/>
                                        </p:tgtEl>
                                        <p:attrNameLst>
                                          <p:attrName>style.visibility</p:attrName>
                                        </p:attrNameLst>
                                      </p:cBhvr>
                                      <p:to>
                                        <p:strVal val="visible"/>
                                      </p:to>
                                    </p:set>
                                    <p:animEffect transition="in" filter="fade">
                                      <p:cBhvr>
                                        <p:cTn id="99" dur="500"/>
                                        <p:tgtEl>
                                          <p:spTgt spid="72"/>
                                        </p:tgtEl>
                                      </p:cBhvr>
                                    </p:animEffect>
                                    <p:anim calcmode="lin" valueType="num">
                                      <p:cBhvr>
                                        <p:cTn id="100" dur="500" fill="hold"/>
                                        <p:tgtEl>
                                          <p:spTgt spid="72"/>
                                        </p:tgtEl>
                                        <p:attrNameLst>
                                          <p:attrName>ppt_x</p:attrName>
                                        </p:attrNameLst>
                                      </p:cBhvr>
                                      <p:tavLst>
                                        <p:tav tm="0">
                                          <p:val>
                                            <p:strVal val="#ppt_x"/>
                                          </p:val>
                                        </p:tav>
                                        <p:tav tm="100000">
                                          <p:val>
                                            <p:strVal val="#ppt_x"/>
                                          </p:val>
                                        </p:tav>
                                      </p:tavLst>
                                    </p:anim>
                                    <p:anim calcmode="lin" valueType="num">
                                      <p:cBhvr>
                                        <p:cTn id="101" dur="500" fill="hold"/>
                                        <p:tgtEl>
                                          <p:spTgt spid="72"/>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71"/>
                                        </p:tgtEl>
                                        <p:attrNameLst>
                                          <p:attrName>style.visibility</p:attrName>
                                        </p:attrNameLst>
                                      </p:cBhvr>
                                      <p:to>
                                        <p:strVal val="visible"/>
                                      </p:to>
                                    </p:set>
                                    <p:animEffect transition="in" filter="fade">
                                      <p:cBhvr>
                                        <p:cTn id="104" dur="500"/>
                                        <p:tgtEl>
                                          <p:spTgt spid="71"/>
                                        </p:tgtEl>
                                      </p:cBhvr>
                                    </p:animEffect>
                                    <p:anim calcmode="lin" valueType="num">
                                      <p:cBhvr>
                                        <p:cTn id="105" dur="500" fill="hold"/>
                                        <p:tgtEl>
                                          <p:spTgt spid="71"/>
                                        </p:tgtEl>
                                        <p:attrNameLst>
                                          <p:attrName>ppt_x</p:attrName>
                                        </p:attrNameLst>
                                      </p:cBhvr>
                                      <p:tavLst>
                                        <p:tav tm="0">
                                          <p:val>
                                            <p:strVal val="#ppt_x"/>
                                          </p:val>
                                        </p:tav>
                                        <p:tav tm="100000">
                                          <p:val>
                                            <p:strVal val="#ppt_x"/>
                                          </p:val>
                                        </p:tav>
                                      </p:tavLst>
                                    </p:anim>
                                    <p:anim calcmode="lin" valueType="num">
                                      <p:cBhvr>
                                        <p:cTn id="106" dur="5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8" grpId="0" animBg="1"/>
      <p:bldP spid="20" grpId="0" animBg="1"/>
      <p:bldP spid="36" grpId="0"/>
      <p:bldP spid="62" grpId="0"/>
      <p:bldP spid="64" grpId="0"/>
      <p:bldP spid="68" grpId="0"/>
      <p:bldP spid="69" grpId="0" animBg="1"/>
      <p:bldP spid="70" grpId="0" animBg="1"/>
      <p:bldP spid="71" grpId="0"/>
      <p:bldP spid="73" grpId="0" animBg="1"/>
      <p:bldP spid="7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title"/>
          </p:nvPr>
        </p:nvSpPr>
        <p:spPr>
          <a:xfrm>
            <a:off x="468313" y="333375"/>
            <a:ext cx="6858000" cy="550863"/>
          </a:xfrm>
        </p:spPr>
        <p:txBody>
          <a:bodyPr rtlCol="0"/>
          <a:lstStyle/>
          <a:p>
            <a:pPr eaLnBrk="1" fontAlgn="auto" hangingPunct="1">
              <a:spcAft>
                <a:spcPts val="0"/>
              </a:spcAft>
              <a:defRPr/>
            </a:pPr>
            <a:r>
              <a:rPr lang="en-US" altLang="zh-CHS" sz="2400" dirty="0" smtClean="0">
                <a:solidFill>
                  <a:schemeClr val="tx1"/>
                </a:solidFill>
                <a:latin typeface="Calibri" pitchFamily="34" charset="0"/>
                <a:ea typeface="+mn-ea"/>
                <a:cs typeface="Arial" pitchFamily="34" charset="0"/>
                <a:sym typeface="Calibri" pitchFamily="34" charset="0"/>
              </a:rPr>
              <a:t>Storage Schema &amp; Query Process</a:t>
            </a:r>
            <a:endParaRPr lang="zh-CHS" altLang="en-US" sz="2400" dirty="0">
              <a:solidFill>
                <a:schemeClr val="tx1"/>
              </a:solidFill>
              <a:latin typeface="Calibri" pitchFamily="34" charset="0"/>
              <a:ea typeface="+mn-ea"/>
              <a:cs typeface="Arial" pitchFamily="34" charset="0"/>
              <a:sym typeface="Calibri" pitchFamily="34" charset="0"/>
            </a:endParaRPr>
          </a:p>
        </p:txBody>
      </p:sp>
      <p:sp>
        <p:nvSpPr>
          <p:cNvPr id="4" name="日期占位符 3"/>
          <p:cNvSpPr>
            <a:spLocks noGrp="1"/>
          </p:cNvSpPr>
          <p:nvPr>
            <p:ph type="dt" sz="half" idx="10"/>
          </p:nvPr>
        </p:nvSpPr>
        <p:spPr/>
        <p:txBody>
          <a:bodyPr/>
          <a:lstStyle/>
          <a:p>
            <a:pPr>
              <a:defRPr/>
            </a:pPr>
            <a:fld id="{485E0E12-D8D6-5241-9B3B-C7E2BB9F2427}" type="datetime1">
              <a:rPr lang="zh-CHS" altLang="en-US" smtClean="0"/>
              <a:t>15/5/6</a:t>
            </a:fld>
            <a:endParaRPr lang="en-US" altLang="zh-CHS"/>
          </a:p>
        </p:txBody>
      </p:sp>
      <p:sp>
        <p:nvSpPr>
          <p:cNvPr id="6" name="幻灯片编号占位符 5"/>
          <p:cNvSpPr>
            <a:spLocks noGrp="1"/>
          </p:cNvSpPr>
          <p:nvPr>
            <p:ph type="sldNum" sz="quarter" idx="12"/>
          </p:nvPr>
        </p:nvSpPr>
        <p:spPr/>
        <p:txBody>
          <a:bodyPr/>
          <a:lstStyle/>
          <a:p>
            <a:fld id="{C73A8C92-5225-624A-981C-988E0DFED375}" type="slidenum">
              <a:rPr lang="en-US" altLang="zh-CHS" smtClean="0"/>
              <a:pPr/>
              <a:t>35</a:t>
            </a:fld>
            <a:endParaRPr lang="en-US" altLang="zh-CHS"/>
          </a:p>
        </p:txBody>
      </p:sp>
      <p:cxnSp>
        <p:nvCxnSpPr>
          <p:cNvPr id="10" name="直接连接符 5"/>
          <p:cNvCxnSpPr/>
          <p:nvPr/>
        </p:nvCxnSpPr>
        <p:spPr>
          <a:xfrm>
            <a:off x="539750" y="908050"/>
            <a:ext cx="7993063" cy="0"/>
          </a:xfrm>
          <a:prstGeom prst="line">
            <a:avLst/>
          </a:prstGeom>
          <a:ln w="19050" cmpd="sng">
            <a:solidFill>
              <a:srgbClr val="0070C0"/>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39750" y="1124744"/>
            <a:ext cx="1525161" cy="369332"/>
          </a:xfrm>
          <a:prstGeom prst="rect">
            <a:avLst/>
          </a:prstGeom>
          <a:solidFill>
            <a:srgbClr val="996633"/>
          </a:solidFill>
          <a:ln>
            <a:solidFill>
              <a:srgbClr val="996633"/>
            </a:solidFill>
          </a:ln>
        </p:spPr>
        <p:txBody>
          <a:bodyPr wrap="none">
            <a:spAutoFit/>
          </a:bodyPr>
          <a:lstStyle/>
          <a:p>
            <a:pPr eaLnBrk="1" hangingPunct="1"/>
            <a:r>
              <a:rPr lang="en-US" altLang="zh-CHS" dirty="0" smtClean="0">
                <a:solidFill>
                  <a:schemeClr val="bg1"/>
                </a:solidFill>
                <a:sym typeface="Calibri" charset="0"/>
              </a:rPr>
              <a:t>Query Process</a:t>
            </a:r>
            <a:endParaRPr lang="zh-CHS" altLang="en-US" dirty="0">
              <a:solidFill>
                <a:schemeClr val="bg1"/>
              </a:solidFill>
              <a:sym typeface="Calibri" charset="0"/>
            </a:endParaRPr>
          </a:p>
        </p:txBody>
      </p:sp>
      <p:sp>
        <p:nvSpPr>
          <p:cNvPr id="11" name="文本框 10"/>
          <p:cNvSpPr txBox="1"/>
          <p:nvPr/>
        </p:nvSpPr>
        <p:spPr>
          <a:xfrm>
            <a:off x="467544" y="1661899"/>
            <a:ext cx="8424936" cy="830997"/>
          </a:xfrm>
          <a:prstGeom prst="rect">
            <a:avLst/>
          </a:prstGeom>
          <a:noFill/>
        </p:spPr>
        <p:txBody>
          <a:bodyPr wrap="square" rtlCol="0">
            <a:spAutoFit/>
          </a:bodyPr>
          <a:lstStyle/>
          <a:p>
            <a:r>
              <a:rPr lang="en-US" altLang="zh-CHS" sz="1600" dirty="0"/>
              <a:t>In this paper, we focus on parallel processing on Basic Graph Pattern (BGP), which is a set of triple patterns. In this section, we will take LUBM Q2 as an example to introduce our algorithm. </a:t>
            </a:r>
            <a:r>
              <a:rPr lang="en-US" altLang="zh-CHS" sz="1600" dirty="0" smtClean="0"/>
              <a:t>A typical SPARQL is shown.</a:t>
            </a:r>
            <a:endParaRPr lang="en-US" altLang="zh-CHS" sz="1600" dirty="0"/>
          </a:p>
        </p:txBody>
      </p:sp>
      <p:sp>
        <p:nvSpPr>
          <p:cNvPr id="5" name="文本框 4"/>
          <p:cNvSpPr txBox="1"/>
          <p:nvPr/>
        </p:nvSpPr>
        <p:spPr>
          <a:xfrm>
            <a:off x="2483768" y="2920876"/>
            <a:ext cx="5616624" cy="2308324"/>
          </a:xfrm>
          <a:prstGeom prst="rect">
            <a:avLst/>
          </a:prstGeom>
          <a:solidFill>
            <a:schemeClr val="accent4">
              <a:lumMod val="60000"/>
              <a:lumOff val="40000"/>
            </a:schemeClr>
          </a:solidFill>
          <a:ln>
            <a:solidFill>
              <a:schemeClr val="accent4">
                <a:lumMod val="60000"/>
                <a:lumOff val="40000"/>
              </a:schemeClr>
            </a:solidFill>
          </a:ln>
          <a:effectLst>
            <a:outerShdw blurRad="50800" dist="38100" dir="2700000" algn="tl" rotWithShape="0">
              <a:prstClr val="black">
                <a:alpha val="40000"/>
              </a:prstClr>
            </a:outerShdw>
          </a:effectLst>
        </p:spPr>
        <p:txBody>
          <a:bodyPr wrap="square" rtlCol="0">
            <a:spAutoFit/>
          </a:bodyPr>
          <a:lstStyle/>
          <a:p>
            <a:r>
              <a:rPr kumimoji="1" lang="en-US" altLang="zh-CHS" dirty="0" smtClean="0">
                <a:solidFill>
                  <a:schemeClr val="bg1"/>
                </a:solidFill>
              </a:rPr>
              <a:t>SELECT ?x ?y ?z WHERE{</a:t>
            </a:r>
          </a:p>
          <a:p>
            <a:r>
              <a:rPr kumimoji="1" lang="en-US" altLang="zh-CHS" dirty="0">
                <a:solidFill>
                  <a:schemeClr val="bg1"/>
                </a:solidFill>
              </a:rPr>
              <a:t> </a:t>
            </a:r>
            <a:r>
              <a:rPr kumimoji="1" lang="en-US" altLang="zh-CHS" dirty="0" smtClean="0">
                <a:solidFill>
                  <a:schemeClr val="bg1"/>
                </a:solidFill>
              </a:rPr>
              <a:t>     ?x </a:t>
            </a:r>
            <a:r>
              <a:rPr kumimoji="1" lang="en-US" altLang="zh-CHS" dirty="0" err="1" smtClean="0">
                <a:solidFill>
                  <a:schemeClr val="bg1"/>
                </a:solidFill>
              </a:rPr>
              <a:t>rdf</a:t>
            </a:r>
            <a:r>
              <a:rPr kumimoji="1" lang="en-US" altLang="zh-CHS" dirty="0" smtClean="0">
                <a:solidFill>
                  <a:schemeClr val="bg1"/>
                </a:solidFill>
              </a:rPr>
              <a:t>: type </a:t>
            </a:r>
            <a:r>
              <a:rPr kumimoji="1" lang="en-US" altLang="zh-CHS" dirty="0" err="1" smtClean="0">
                <a:solidFill>
                  <a:schemeClr val="bg1"/>
                </a:solidFill>
              </a:rPr>
              <a:t>ub</a:t>
            </a:r>
            <a:r>
              <a:rPr kumimoji="1" lang="en-US" altLang="zh-CHS" dirty="0" smtClean="0">
                <a:solidFill>
                  <a:schemeClr val="bg1"/>
                </a:solidFill>
              </a:rPr>
              <a:t>: </a:t>
            </a:r>
            <a:r>
              <a:rPr kumimoji="1" lang="en-US" altLang="zh-CHS" dirty="0" err="1" smtClean="0">
                <a:solidFill>
                  <a:schemeClr val="bg1"/>
                </a:solidFill>
              </a:rPr>
              <a:t>GraduateStudent</a:t>
            </a:r>
            <a:r>
              <a:rPr kumimoji="1" lang="en-US" altLang="zh-CHS" dirty="0" smtClean="0">
                <a:solidFill>
                  <a:schemeClr val="bg1"/>
                </a:solidFill>
              </a:rPr>
              <a:t>.</a:t>
            </a:r>
          </a:p>
          <a:p>
            <a:r>
              <a:rPr kumimoji="1" lang="en-US" altLang="zh-CHS" dirty="0">
                <a:solidFill>
                  <a:schemeClr val="bg1"/>
                </a:solidFill>
              </a:rPr>
              <a:t> </a:t>
            </a:r>
            <a:r>
              <a:rPr kumimoji="1" lang="en-US" altLang="zh-CHS" dirty="0" smtClean="0">
                <a:solidFill>
                  <a:schemeClr val="bg1"/>
                </a:solidFill>
              </a:rPr>
              <a:t>     ?y </a:t>
            </a:r>
            <a:r>
              <a:rPr kumimoji="1" lang="en-US" altLang="zh-CHS" dirty="0" err="1" smtClean="0">
                <a:solidFill>
                  <a:schemeClr val="bg1"/>
                </a:solidFill>
              </a:rPr>
              <a:t>rdf</a:t>
            </a:r>
            <a:r>
              <a:rPr kumimoji="1" lang="en-US" altLang="zh-CHS" dirty="0" smtClean="0">
                <a:solidFill>
                  <a:schemeClr val="bg1"/>
                </a:solidFill>
              </a:rPr>
              <a:t>: type </a:t>
            </a:r>
            <a:r>
              <a:rPr kumimoji="1" lang="en-US" altLang="zh-CHS" dirty="0" err="1" smtClean="0">
                <a:solidFill>
                  <a:schemeClr val="bg1"/>
                </a:solidFill>
              </a:rPr>
              <a:t>ub</a:t>
            </a:r>
            <a:r>
              <a:rPr kumimoji="1" lang="en-US" altLang="zh-CHS" dirty="0" smtClean="0">
                <a:solidFill>
                  <a:schemeClr val="bg1"/>
                </a:solidFill>
              </a:rPr>
              <a:t>: University.</a:t>
            </a:r>
          </a:p>
          <a:p>
            <a:r>
              <a:rPr kumimoji="1" lang="en-US" altLang="zh-CHS" dirty="0">
                <a:solidFill>
                  <a:schemeClr val="bg1"/>
                </a:solidFill>
              </a:rPr>
              <a:t> </a:t>
            </a:r>
            <a:r>
              <a:rPr kumimoji="1" lang="en-US" altLang="zh-CHS" dirty="0" smtClean="0">
                <a:solidFill>
                  <a:schemeClr val="bg1"/>
                </a:solidFill>
              </a:rPr>
              <a:t>     ?z </a:t>
            </a:r>
            <a:r>
              <a:rPr kumimoji="1" lang="en-US" altLang="zh-CHS" dirty="0" err="1" smtClean="0">
                <a:solidFill>
                  <a:schemeClr val="bg1"/>
                </a:solidFill>
              </a:rPr>
              <a:t>rdf</a:t>
            </a:r>
            <a:r>
              <a:rPr kumimoji="1" lang="en-US" altLang="zh-CHS" dirty="0" smtClean="0">
                <a:solidFill>
                  <a:schemeClr val="bg1"/>
                </a:solidFill>
              </a:rPr>
              <a:t>: type </a:t>
            </a:r>
            <a:r>
              <a:rPr kumimoji="1" lang="en-US" altLang="zh-CHS" dirty="0" err="1" smtClean="0">
                <a:solidFill>
                  <a:schemeClr val="bg1"/>
                </a:solidFill>
              </a:rPr>
              <a:t>ub</a:t>
            </a:r>
            <a:r>
              <a:rPr kumimoji="1" lang="en-US" altLang="zh-CHS" dirty="0" smtClean="0">
                <a:solidFill>
                  <a:schemeClr val="bg1"/>
                </a:solidFill>
              </a:rPr>
              <a:t>: Department.</a:t>
            </a:r>
          </a:p>
          <a:p>
            <a:r>
              <a:rPr kumimoji="1" lang="en-US" altLang="zh-CHS" dirty="0">
                <a:solidFill>
                  <a:schemeClr val="bg1"/>
                </a:solidFill>
              </a:rPr>
              <a:t> </a:t>
            </a:r>
            <a:r>
              <a:rPr kumimoji="1" lang="en-US" altLang="zh-CHS" dirty="0" smtClean="0">
                <a:solidFill>
                  <a:schemeClr val="bg1"/>
                </a:solidFill>
              </a:rPr>
              <a:t>     ?x </a:t>
            </a:r>
            <a:r>
              <a:rPr kumimoji="1" lang="en-US" altLang="zh-CHS" dirty="0" err="1" smtClean="0">
                <a:solidFill>
                  <a:schemeClr val="bg1"/>
                </a:solidFill>
              </a:rPr>
              <a:t>ub</a:t>
            </a:r>
            <a:r>
              <a:rPr kumimoji="1" lang="en-US" altLang="zh-CHS" dirty="0" smtClean="0">
                <a:solidFill>
                  <a:schemeClr val="bg1"/>
                </a:solidFill>
              </a:rPr>
              <a:t>: </a:t>
            </a:r>
            <a:r>
              <a:rPr kumimoji="1" lang="en-US" altLang="zh-CHS" dirty="0" err="1" smtClean="0">
                <a:solidFill>
                  <a:schemeClr val="bg1"/>
                </a:solidFill>
              </a:rPr>
              <a:t>memberOf</a:t>
            </a:r>
            <a:r>
              <a:rPr kumimoji="1" lang="en-US" altLang="zh-CHS" dirty="0" smtClean="0">
                <a:solidFill>
                  <a:schemeClr val="bg1"/>
                </a:solidFill>
              </a:rPr>
              <a:t> ?z.</a:t>
            </a:r>
          </a:p>
          <a:p>
            <a:r>
              <a:rPr kumimoji="1" lang="en-US" altLang="zh-CHS" dirty="0">
                <a:solidFill>
                  <a:schemeClr val="bg1"/>
                </a:solidFill>
              </a:rPr>
              <a:t> </a:t>
            </a:r>
            <a:r>
              <a:rPr kumimoji="1" lang="en-US" altLang="zh-CHS" dirty="0" smtClean="0">
                <a:solidFill>
                  <a:schemeClr val="bg1"/>
                </a:solidFill>
              </a:rPr>
              <a:t>     ?z </a:t>
            </a:r>
            <a:r>
              <a:rPr kumimoji="1" lang="en-US" altLang="zh-CHS" dirty="0" err="1" smtClean="0">
                <a:solidFill>
                  <a:schemeClr val="bg1"/>
                </a:solidFill>
              </a:rPr>
              <a:t>ub</a:t>
            </a:r>
            <a:r>
              <a:rPr kumimoji="1" lang="en-US" altLang="zh-CHS" dirty="0" smtClean="0">
                <a:solidFill>
                  <a:schemeClr val="bg1"/>
                </a:solidFill>
              </a:rPr>
              <a:t>: </a:t>
            </a:r>
            <a:r>
              <a:rPr kumimoji="1" lang="en-US" altLang="zh-CHS" dirty="0" err="1" smtClean="0">
                <a:solidFill>
                  <a:schemeClr val="bg1"/>
                </a:solidFill>
              </a:rPr>
              <a:t>subOrganizationOf</a:t>
            </a:r>
            <a:r>
              <a:rPr kumimoji="1" lang="en-US" altLang="zh-CHS" dirty="0" smtClean="0">
                <a:solidFill>
                  <a:schemeClr val="bg1"/>
                </a:solidFill>
              </a:rPr>
              <a:t> ?y.</a:t>
            </a:r>
          </a:p>
          <a:p>
            <a:r>
              <a:rPr kumimoji="1" lang="en-US" altLang="zh-CHS" dirty="0">
                <a:solidFill>
                  <a:schemeClr val="bg1"/>
                </a:solidFill>
              </a:rPr>
              <a:t> </a:t>
            </a:r>
            <a:r>
              <a:rPr kumimoji="1" lang="en-US" altLang="zh-CHS" dirty="0" smtClean="0">
                <a:solidFill>
                  <a:schemeClr val="bg1"/>
                </a:solidFill>
              </a:rPr>
              <a:t>     ?x </a:t>
            </a:r>
            <a:r>
              <a:rPr kumimoji="1" lang="en-US" altLang="zh-CHS" dirty="0" err="1" smtClean="0">
                <a:solidFill>
                  <a:schemeClr val="bg1"/>
                </a:solidFill>
              </a:rPr>
              <a:t>ub</a:t>
            </a:r>
            <a:r>
              <a:rPr kumimoji="1" lang="en-US" altLang="zh-CHS" dirty="0" smtClean="0">
                <a:solidFill>
                  <a:schemeClr val="bg1"/>
                </a:solidFill>
              </a:rPr>
              <a:t>: </a:t>
            </a:r>
            <a:r>
              <a:rPr kumimoji="1" lang="en-US" altLang="zh-CHS" dirty="0" err="1" smtClean="0">
                <a:solidFill>
                  <a:schemeClr val="bg1"/>
                </a:solidFill>
              </a:rPr>
              <a:t>undergraduateDegreeFrom</a:t>
            </a:r>
            <a:r>
              <a:rPr kumimoji="1" lang="en-US" altLang="zh-CHS" dirty="0" smtClean="0">
                <a:solidFill>
                  <a:schemeClr val="bg1"/>
                </a:solidFill>
              </a:rPr>
              <a:t> ?y.</a:t>
            </a:r>
            <a:endParaRPr kumimoji="1" lang="en-US" altLang="zh-CHS" dirty="0">
              <a:solidFill>
                <a:schemeClr val="bg1"/>
              </a:solidFill>
            </a:endParaRPr>
          </a:p>
          <a:p>
            <a:r>
              <a:rPr kumimoji="1" lang="en-US" altLang="zh-CHS" dirty="0" smtClean="0">
                <a:solidFill>
                  <a:schemeClr val="bg1"/>
                </a:solidFill>
              </a:rPr>
              <a:t>}</a:t>
            </a:r>
            <a:endParaRPr kumimoji="1" lang="zh-CHS" altLang="en-US" dirty="0">
              <a:solidFill>
                <a:schemeClr val="bg1"/>
              </a:solidFill>
            </a:endParaRPr>
          </a:p>
        </p:txBody>
      </p:sp>
      <p:grpSp>
        <p:nvGrpSpPr>
          <p:cNvPr id="3" name="组 2"/>
          <p:cNvGrpSpPr/>
          <p:nvPr/>
        </p:nvGrpSpPr>
        <p:grpSpPr>
          <a:xfrm>
            <a:off x="827584" y="3533044"/>
            <a:ext cx="1152128" cy="1292372"/>
            <a:chOff x="827584" y="3533044"/>
            <a:chExt cx="1152128" cy="1292372"/>
          </a:xfrm>
        </p:grpSpPr>
        <p:sp>
          <p:nvSpPr>
            <p:cNvPr id="16" name="椭圆 15"/>
            <p:cNvSpPr/>
            <p:nvPr/>
          </p:nvSpPr>
          <p:spPr>
            <a:xfrm>
              <a:off x="935696" y="3533044"/>
              <a:ext cx="900000" cy="900000"/>
            </a:xfrm>
            <a:prstGeom prst="ellipse">
              <a:avLst/>
            </a:prstGeom>
            <a:solidFill>
              <a:schemeClr val="accent3">
                <a:lumMod val="20000"/>
                <a:lumOff val="80000"/>
              </a:schemeClr>
            </a:solidFill>
            <a:ln w="19050">
              <a:solidFill>
                <a:schemeClr val="accent4">
                  <a:lumMod val="20000"/>
                  <a:lumOff val="8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8" name="文本框 7"/>
            <p:cNvSpPr txBox="1"/>
            <p:nvPr/>
          </p:nvSpPr>
          <p:spPr>
            <a:xfrm>
              <a:off x="827584" y="4456084"/>
              <a:ext cx="1152128" cy="369332"/>
            </a:xfrm>
            <a:prstGeom prst="rect">
              <a:avLst/>
            </a:prstGeom>
            <a:noFill/>
          </p:spPr>
          <p:txBody>
            <a:bodyPr wrap="square" rtlCol="0">
              <a:spAutoFit/>
            </a:bodyPr>
            <a:lstStyle/>
            <a:p>
              <a:r>
                <a:rPr kumimoji="1" lang="en-US" altLang="zh-CHS" dirty="0" smtClean="0"/>
                <a:t>LUBM Q2</a:t>
              </a:r>
              <a:endParaRPr kumimoji="1" lang="zh-CHS" altLang="en-US" dirty="0"/>
            </a:p>
          </p:txBody>
        </p:sp>
        <p:grpSp>
          <p:nvGrpSpPr>
            <p:cNvPr id="17" name="组 16"/>
            <p:cNvGrpSpPr/>
            <p:nvPr/>
          </p:nvGrpSpPr>
          <p:grpSpPr>
            <a:xfrm>
              <a:off x="1187672" y="3785020"/>
              <a:ext cx="432000" cy="432000"/>
              <a:chOff x="899592" y="3356992"/>
              <a:chExt cx="576064" cy="576064"/>
            </a:xfrm>
          </p:grpSpPr>
          <p:sp>
            <p:nvSpPr>
              <p:cNvPr id="12" name="椭圆 11"/>
              <p:cNvSpPr/>
              <p:nvPr/>
            </p:nvSpPr>
            <p:spPr>
              <a:xfrm>
                <a:off x="899592" y="3356992"/>
                <a:ext cx="360000" cy="360000"/>
              </a:xfrm>
              <a:prstGeom prst="ellipse">
                <a:avLst/>
              </a:prstGeom>
              <a:noFill/>
              <a:ln w="28575">
                <a:solidFill>
                  <a:schemeClr val="bg2">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cxnSp>
            <p:nvCxnSpPr>
              <p:cNvPr id="14" name="直线连接符 13"/>
              <p:cNvCxnSpPr>
                <a:stCxn id="12" idx="5"/>
              </p:cNvCxnSpPr>
              <p:nvPr/>
            </p:nvCxnSpPr>
            <p:spPr>
              <a:xfrm>
                <a:off x="1206871" y="3664271"/>
                <a:ext cx="268785" cy="268785"/>
              </a:xfrm>
              <a:prstGeom prst="line">
                <a:avLst/>
              </a:prstGeom>
              <a:solidFill>
                <a:srgbClr val="007E39"/>
              </a:solidFill>
              <a:ln w="57150">
                <a:solidFill>
                  <a:schemeClr val="bg2">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cxnSp>
        </p:grpSp>
      </p:grpSp>
      <p:sp>
        <p:nvSpPr>
          <p:cNvPr id="19" name="矩形 18"/>
          <p:cNvSpPr/>
          <p:nvPr/>
        </p:nvSpPr>
        <p:spPr>
          <a:xfrm>
            <a:off x="2103347" y="1125783"/>
            <a:ext cx="6429465" cy="368293"/>
          </a:xfrm>
          <a:prstGeom prst="rect">
            <a:avLst/>
          </a:prstGeom>
          <a:solidFill>
            <a:schemeClr val="bg2">
              <a:lumMod val="50000"/>
            </a:schemeClr>
          </a:solidFill>
          <a:ln w="12700">
            <a:gradFill>
              <a:gsLst>
                <a:gs pos="89000">
                  <a:schemeClr val="bg1">
                    <a:lumMod val="85000"/>
                  </a:schemeClr>
                </a:gs>
                <a:gs pos="0">
                  <a:schemeClr val="bg1"/>
                </a:gs>
              </a:gsLst>
              <a:lin ang="7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HS" i="1" dirty="0" smtClean="0"/>
              <a:t>A typical SPARQL LUBM Q2</a:t>
            </a:r>
            <a:endParaRPr lang="zh-CHS" altLang="en-US" i="1" dirty="0"/>
          </a:p>
        </p:txBody>
      </p:sp>
    </p:spTree>
    <p:extLst>
      <p:ext uri="{BB962C8B-B14F-4D97-AF65-F5344CB8AC3E}">
        <p14:creationId xmlns:p14="http://schemas.microsoft.com/office/powerpoint/2010/main" val="68801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anim calcmode="lin" valueType="num">
                                      <p:cBhvr>
                                        <p:cTn id="12" dur="500" fill="hold"/>
                                        <p:tgtEl>
                                          <p:spTgt spid="3"/>
                                        </p:tgtEl>
                                        <p:attrNameLst>
                                          <p:attrName>ppt_x</p:attrName>
                                        </p:attrNameLst>
                                      </p:cBhvr>
                                      <p:tavLst>
                                        <p:tav tm="0">
                                          <p:val>
                                            <p:strVal val="#ppt_x"/>
                                          </p:val>
                                        </p:tav>
                                        <p:tav tm="100000">
                                          <p:val>
                                            <p:strVal val="#ppt_x"/>
                                          </p:val>
                                        </p:tav>
                                      </p:tavLst>
                                    </p:anim>
                                    <p:anim calcmode="lin" valueType="num">
                                      <p:cBhvr>
                                        <p:cTn id="13" dur="5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anim calcmode="lin" valueType="num">
                                      <p:cBhvr>
                                        <p:cTn id="18" dur="500" fill="hold"/>
                                        <p:tgtEl>
                                          <p:spTgt spid="5"/>
                                        </p:tgtEl>
                                        <p:attrNameLst>
                                          <p:attrName>ppt_x</p:attrName>
                                        </p:attrNameLst>
                                      </p:cBhvr>
                                      <p:tavLst>
                                        <p:tav tm="0">
                                          <p:val>
                                            <p:strVal val="#ppt_x"/>
                                          </p:val>
                                        </p:tav>
                                        <p:tav tm="100000">
                                          <p:val>
                                            <p:strVal val="#ppt_x"/>
                                          </p:val>
                                        </p:tav>
                                      </p:tavLst>
                                    </p:anim>
                                    <p:anim calcmode="lin" valueType="num">
                                      <p:cBhvr>
                                        <p:cTn id="1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title"/>
          </p:nvPr>
        </p:nvSpPr>
        <p:spPr>
          <a:xfrm>
            <a:off x="468313" y="333375"/>
            <a:ext cx="6858000" cy="550863"/>
          </a:xfrm>
        </p:spPr>
        <p:txBody>
          <a:bodyPr rtlCol="0"/>
          <a:lstStyle/>
          <a:p>
            <a:pPr eaLnBrk="1" fontAlgn="auto" hangingPunct="1">
              <a:spcAft>
                <a:spcPts val="0"/>
              </a:spcAft>
              <a:defRPr/>
            </a:pPr>
            <a:r>
              <a:rPr lang="en-US" altLang="zh-CHS" sz="2400" dirty="0">
                <a:solidFill>
                  <a:schemeClr val="tx1"/>
                </a:solidFill>
                <a:latin typeface="Calibri" pitchFamily="34" charset="0"/>
                <a:cs typeface="Arial" pitchFamily="34" charset="0"/>
                <a:sym typeface="Calibri" pitchFamily="34" charset="0"/>
              </a:rPr>
              <a:t>Storage Schema &amp; Query Process</a:t>
            </a:r>
            <a:endParaRPr lang="zh-CHS" altLang="en-US" sz="2400" dirty="0">
              <a:solidFill>
                <a:schemeClr val="tx1"/>
              </a:solidFill>
              <a:latin typeface="Calibri" pitchFamily="34" charset="0"/>
              <a:ea typeface="+mn-ea"/>
              <a:cs typeface="Arial" pitchFamily="34" charset="0"/>
              <a:sym typeface="Calibri" pitchFamily="34" charset="0"/>
            </a:endParaRPr>
          </a:p>
        </p:txBody>
      </p:sp>
      <p:sp>
        <p:nvSpPr>
          <p:cNvPr id="4" name="日期占位符 3"/>
          <p:cNvSpPr>
            <a:spLocks noGrp="1"/>
          </p:cNvSpPr>
          <p:nvPr>
            <p:ph type="dt" sz="half" idx="10"/>
          </p:nvPr>
        </p:nvSpPr>
        <p:spPr/>
        <p:txBody>
          <a:bodyPr/>
          <a:lstStyle/>
          <a:p>
            <a:pPr>
              <a:defRPr/>
            </a:pPr>
            <a:fld id="{45C9A82B-BA76-2B4A-95B3-74356E7A1345}" type="datetime1">
              <a:rPr lang="zh-CHS" altLang="en-US" smtClean="0"/>
              <a:t>15/5/6</a:t>
            </a:fld>
            <a:endParaRPr lang="en-US" altLang="zh-CHS"/>
          </a:p>
        </p:txBody>
      </p:sp>
      <p:sp>
        <p:nvSpPr>
          <p:cNvPr id="6" name="幻灯片编号占位符 5"/>
          <p:cNvSpPr>
            <a:spLocks noGrp="1"/>
          </p:cNvSpPr>
          <p:nvPr>
            <p:ph type="sldNum" sz="quarter" idx="12"/>
          </p:nvPr>
        </p:nvSpPr>
        <p:spPr/>
        <p:txBody>
          <a:bodyPr/>
          <a:lstStyle/>
          <a:p>
            <a:fld id="{C73A8C92-5225-624A-981C-988E0DFED375}" type="slidenum">
              <a:rPr lang="en-US" altLang="zh-CHS" smtClean="0"/>
              <a:pPr/>
              <a:t>36</a:t>
            </a:fld>
            <a:endParaRPr lang="en-US" altLang="zh-CHS"/>
          </a:p>
        </p:txBody>
      </p:sp>
      <p:cxnSp>
        <p:nvCxnSpPr>
          <p:cNvPr id="10" name="直接连接符 5"/>
          <p:cNvCxnSpPr/>
          <p:nvPr/>
        </p:nvCxnSpPr>
        <p:spPr>
          <a:xfrm>
            <a:off x="539750" y="908050"/>
            <a:ext cx="7993063" cy="0"/>
          </a:xfrm>
          <a:prstGeom prst="line">
            <a:avLst/>
          </a:prstGeom>
          <a:ln w="19050" cmpd="sng">
            <a:solidFill>
              <a:srgbClr val="0070C0"/>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539750" y="1124744"/>
            <a:ext cx="1525161" cy="369332"/>
          </a:xfrm>
          <a:prstGeom prst="rect">
            <a:avLst/>
          </a:prstGeom>
          <a:solidFill>
            <a:srgbClr val="996633"/>
          </a:solidFill>
          <a:ln>
            <a:solidFill>
              <a:srgbClr val="996633"/>
            </a:solidFill>
          </a:ln>
        </p:spPr>
        <p:txBody>
          <a:bodyPr wrap="none">
            <a:spAutoFit/>
          </a:bodyPr>
          <a:lstStyle/>
          <a:p>
            <a:pPr eaLnBrk="1" hangingPunct="1"/>
            <a:r>
              <a:rPr lang="en-US" altLang="zh-CHS" dirty="0" smtClean="0">
                <a:solidFill>
                  <a:schemeClr val="bg1"/>
                </a:solidFill>
                <a:sym typeface="Calibri" charset="0"/>
              </a:rPr>
              <a:t>Query Process</a:t>
            </a:r>
            <a:endParaRPr lang="zh-CHS" altLang="en-US" dirty="0">
              <a:solidFill>
                <a:schemeClr val="bg1"/>
              </a:solidFill>
              <a:sym typeface="Calibri" charset="0"/>
            </a:endParaRPr>
          </a:p>
        </p:txBody>
      </p:sp>
      <p:sp>
        <p:nvSpPr>
          <p:cNvPr id="11" name="矩形 10"/>
          <p:cNvSpPr/>
          <p:nvPr/>
        </p:nvSpPr>
        <p:spPr>
          <a:xfrm>
            <a:off x="2103347" y="1125783"/>
            <a:ext cx="6429465" cy="368293"/>
          </a:xfrm>
          <a:prstGeom prst="rect">
            <a:avLst/>
          </a:prstGeom>
          <a:solidFill>
            <a:schemeClr val="bg2">
              <a:lumMod val="50000"/>
            </a:schemeClr>
          </a:solidFill>
          <a:ln w="12700">
            <a:gradFill>
              <a:gsLst>
                <a:gs pos="89000">
                  <a:schemeClr val="bg1">
                    <a:lumMod val="85000"/>
                  </a:schemeClr>
                </a:gs>
                <a:gs pos="0">
                  <a:schemeClr val="bg1"/>
                </a:gs>
              </a:gsLst>
              <a:lin ang="7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HS" i="1" dirty="0" smtClean="0"/>
              <a:t>The greedy algorithm of join key selection </a:t>
            </a:r>
            <a:endParaRPr lang="zh-CHS" altLang="en-US" i="1" dirty="0"/>
          </a:p>
        </p:txBody>
      </p:sp>
      <p:graphicFrame>
        <p:nvGraphicFramePr>
          <p:cNvPr id="15" name="表格 14"/>
          <p:cNvGraphicFramePr>
            <a:graphicFrameLocks noGrp="1"/>
          </p:cNvGraphicFramePr>
          <p:nvPr>
            <p:extLst>
              <p:ext uri="{D42A27DB-BD31-4B8C-83A1-F6EECF244321}">
                <p14:modId xmlns:p14="http://schemas.microsoft.com/office/powerpoint/2010/main" val="2101335410"/>
              </p:ext>
            </p:extLst>
          </p:nvPr>
        </p:nvGraphicFramePr>
        <p:xfrm>
          <a:off x="539752" y="1700808"/>
          <a:ext cx="4984098" cy="2227701"/>
        </p:xfrm>
        <a:graphic>
          <a:graphicData uri="http://schemas.openxmlformats.org/drawingml/2006/table">
            <a:tbl>
              <a:tblPr firstRow="1" bandRow="1">
                <a:tableStyleId>{21E4AEA4-8DFA-4A89-87EB-49C32662AFE0}</a:tableStyleId>
              </a:tblPr>
              <a:tblGrid>
                <a:gridCol w="2690510"/>
                <a:gridCol w="2293588"/>
              </a:tblGrid>
              <a:tr h="318243">
                <a:tc>
                  <a:txBody>
                    <a:bodyPr/>
                    <a:lstStyle/>
                    <a:p>
                      <a:pPr algn="ctr"/>
                      <a:r>
                        <a:rPr lang="en-US" altLang="zh-CHS" sz="1200" dirty="0" smtClean="0"/>
                        <a:t>Triple</a:t>
                      </a:r>
                      <a:r>
                        <a:rPr lang="en-US" altLang="zh-CHS" sz="1200" baseline="0" dirty="0" smtClean="0"/>
                        <a:t> patterns</a:t>
                      </a:r>
                      <a:endParaRPr lang="zh-CHS" altLang="en-US" sz="1200" dirty="0"/>
                    </a:p>
                  </a:txBody>
                  <a:tcPr/>
                </a:tc>
                <a:tc>
                  <a:txBody>
                    <a:bodyPr/>
                    <a:lstStyle/>
                    <a:p>
                      <a:pPr algn="ctr"/>
                      <a:r>
                        <a:rPr lang="en-US" altLang="zh-CHS" sz="1200" dirty="0" smtClean="0"/>
                        <a:t>Expressions for retrieve</a:t>
                      </a:r>
                      <a:r>
                        <a:rPr lang="en-US" altLang="zh-CHS" sz="1200" baseline="0" dirty="0" smtClean="0"/>
                        <a:t> result</a:t>
                      </a:r>
                      <a:endParaRPr lang="zh-CHS" altLang="en-US" sz="1200" dirty="0"/>
                    </a:p>
                  </a:txBody>
                  <a:tcPr/>
                </a:tc>
              </a:tr>
              <a:tr h="318243">
                <a:tc>
                  <a:txBody>
                    <a:bodyPr/>
                    <a:lstStyle/>
                    <a:p>
                      <a:pPr algn="ctr"/>
                      <a:r>
                        <a:rPr kumimoji="1" lang="en-US" altLang="zh-CHS" sz="1200" dirty="0" smtClean="0"/>
                        <a:t>?x </a:t>
                      </a:r>
                      <a:r>
                        <a:rPr kumimoji="1" lang="en-US" altLang="zh-CHS" sz="1200" dirty="0" err="1" smtClean="0"/>
                        <a:t>rdf</a:t>
                      </a:r>
                      <a:r>
                        <a:rPr kumimoji="1" lang="en-US" altLang="zh-CHS" sz="1200" dirty="0" smtClean="0"/>
                        <a:t>: type </a:t>
                      </a:r>
                      <a:r>
                        <a:rPr kumimoji="1" lang="en-US" altLang="zh-CHS" sz="1200" dirty="0" err="1" smtClean="0"/>
                        <a:t>ub</a:t>
                      </a:r>
                      <a:r>
                        <a:rPr kumimoji="1" lang="en-US" altLang="zh-CHS" sz="1200" dirty="0" smtClean="0"/>
                        <a:t>: </a:t>
                      </a:r>
                      <a:r>
                        <a:rPr kumimoji="1" lang="en-US" altLang="zh-CHS" sz="1200" dirty="0" err="1" smtClean="0"/>
                        <a:t>GraduateStudent</a:t>
                      </a:r>
                      <a:endParaRPr kumimoji="1" lang="en-US" altLang="zh-CHS" sz="1200" dirty="0" smtClean="0">
                        <a:solidFill>
                          <a:schemeClr val="bg1"/>
                        </a:solidFill>
                      </a:endParaRPr>
                    </a:p>
                  </a:txBody>
                  <a:tcPr/>
                </a:tc>
                <a:tc>
                  <a:txBody>
                    <a:bodyPr/>
                    <a:lstStyle/>
                    <a:p>
                      <a:pPr algn="ctr"/>
                      <a:r>
                        <a:rPr lang="en-US" altLang="zh-CHS" sz="1200" dirty="0" smtClean="0"/>
                        <a:t>x</a:t>
                      </a:r>
                    </a:p>
                  </a:txBody>
                  <a:tcPr/>
                </a:tc>
              </a:tr>
              <a:tr h="318243">
                <a:tc>
                  <a:txBody>
                    <a:bodyPr/>
                    <a:lstStyle/>
                    <a:p>
                      <a:pPr algn="ctr"/>
                      <a:r>
                        <a:rPr kumimoji="1" lang="en-US" altLang="zh-CHS" sz="1200" dirty="0" smtClean="0"/>
                        <a:t> ?y </a:t>
                      </a:r>
                      <a:r>
                        <a:rPr kumimoji="1" lang="en-US" altLang="zh-CHS" sz="1200" dirty="0" err="1" smtClean="0"/>
                        <a:t>rdf</a:t>
                      </a:r>
                      <a:r>
                        <a:rPr kumimoji="1" lang="en-US" altLang="zh-CHS" sz="1200" dirty="0" smtClean="0"/>
                        <a:t>: type </a:t>
                      </a:r>
                      <a:r>
                        <a:rPr kumimoji="1" lang="en-US" altLang="zh-CHS" sz="1200" dirty="0" err="1" smtClean="0"/>
                        <a:t>ub</a:t>
                      </a:r>
                      <a:r>
                        <a:rPr kumimoji="1" lang="en-US" altLang="zh-CHS" sz="1200" dirty="0" smtClean="0"/>
                        <a:t>: University</a:t>
                      </a:r>
                      <a:endParaRPr kumimoji="1" lang="en-US" altLang="zh-CHS" sz="1200" dirty="0" smtClean="0">
                        <a:solidFill>
                          <a:schemeClr val="bg1"/>
                        </a:solidFill>
                      </a:endParaRPr>
                    </a:p>
                  </a:txBody>
                  <a:tcPr/>
                </a:tc>
                <a:tc>
                  <a:txBody>
                    <a:bodyPr/>
                    <a:lstStyle/>
                    <a:p>
                      <a:pPr algn="ctr"/>
                      <a:r>
                        <a:rPr lang="en-US" altLang="zh-CHS" sz="1200" dirty="0" smtClean="0"/>
                        <a:t>y</a:t>
                      </a:r>
                      <a:endParaRPr lang="zh-CHS" altLang="en-US" sz="1200" dirty="0"/>
                    </a:p>
                  </a:txBody>
                  <a:tcPr/>
                </a:tc>
              </a:tr>
              <a:tr h="31824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zh-CHS" sz="1200" dirty="0" smtClean="0"/>
                        <a:t>?z </a:t>
                      </a:r>
                      <a:r>
                        <a:rPr kumimoji="1" lang="en-US" altLang="zh-CHS" sz="1200" dirty="0" err="1" smtClean="0"/>
                        <a:t>rdf</a:t>
                      </a:r>
                      <a:r>
                        <a:rPr kumimoji="1" lang="en-US" altLang="zh-CHS" sz="1200" dirty="0" smtClean="0"/>
                        <a:t>: type </a:t>
                      </a:r>
                      <a:r>
                        <a:rPr kumimoji="1" lang="en-US" altLang="zh-CHS" sz="1200" dirty="0" err="1" smtClean="0"/>
                        <a:t>ub</a:t>
                      </a:r>
                      <a:r>
                        <a:rPr kumimoji="1" lang="en-US" altLang="zh-CHS" sz="1200" dirty="0" smtClean="0"/>
                        <a:t>: Department</a:t>
                      </a:r>
                      <a:endParaRPr kumimoji="1" lang="en-US" altLang="zh-CHS" sz="1200" dirty="0" smtClean="0">
                        <a:solidFill>
                          <a:schemeClr val="bg1"/>
                        </a:solidFill>
                      </a:endParaRPr>
                    </a:p>
                  </a:txBody>
                  <a:tcPr/>
                </a:tc>
                <a:tc>
                  <a:txBody>
                    <a:bodyPr/>
                    <a:lstStyle/>
                    <a:p>
                      <a:pPr algn="ctr"/>
                      <a:r>
                        <a:rPr lang="en-US" altLang="zh-CHS" sz="1200" dirty="0" smtClean="0"/>
                        <a:t>z</a:t>
                      </a:r>
                      <a:endParaRPr lang="zh-CHS" altLang="en-US" sz="1200" dirty="0"/>
                    </a:p>
                  </a:txBody>
                  <a:tcPr/>
                </a:tc>
              </a:tr>
              <a:tr h="31824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zh-CHS" sz="1200" dirty="0" smtClean="0"/>
                        <a:t>?x </a:t>
                      </a:r>
                      <a:r>
                        <a:rPr kumimoji="1" lang="en-US" altLang="zh-CHS" sz="1200" dirty="0" err="1" smtClean="0"/>
                        <a:t>ub</a:t>
                      </a:r>
                      <a:r>
                        <a:rPr kumimoji="1" lang="en-US" altLang="zh-CHS" sz="1200" dirty="0" smtClean="0"/>
                        <a:t>: </a:t>
                      </a:r>
                      <a:r>
                        <a:rPr kumimoji="1" lang="en-US" altLang="zh-CHS" sz="1200" dirty="0" err="1" smtClean="0"/>
                        <a:t>memberOf</a:t>
                      </a:r>
                      <a:r>
                        <a:rPr kumimoji="1" lang="en-US" altLang="zh-CHS" sz="1200" dirty="0" smtClean="0"/>
                        <a:t> ?z</a:t>
                      </a:r>
                      <a:endParaRPr kumimoji="1" lang="en-US" altLang="zh-CHS" sz="1200" dirty="0" smtClean="0">
                        <a:solidFill>
                          <a:schemeClr val="bg1"/>
                        </a:solidFill>
                      </a:endParaRPr>
                    </a:p>
                  </a:txBody>
                  <a:tcPr/>
                </a:tc>
                <a:tc>
                  <a:txBody>
                    <a:bodyPr/>
                    <a:lstStyle/>
                    <a:p>
                      <a:pPr algn="ctr"/>
                      <a:r>
                        <a:rPr lang="en-US" altLang="zh-CHS" sz="1200" dirty="0" smtClean="0"/>
                        <a:t>(x, z)</a:t>
                      </a:r>
                      <a:endParaRPr lang="zh-CHS" altLang="en-US" sz="1200" dirty="0"/>
                    </a:p>
                  </a:txBody>
                  <a:tcPr/>
                </a:tc>
              </a:tr>
              <a:tr h="31824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zh-CHS" sz="1200" dirty="0" smtClean="0"/>
                        <a:t>?z </a:t>
                      </a:r>
                      <a:r>
                        <a:rPr kumimoji="1" lang="en-US" altLang="zh-CHS" sz="1200" dirty="0" err="1" smtClean="0"/>
                        <a:t>ub</a:t>
                      </a:r>
                      <a:r>
                        <a:rPr kumimoji="1" lang="en-US" altLang="zh-CHS" sz="1200" dirty="0" smtClean="0"/>
                        <a:t>: </a:t>
                      </a:r>
                      <a:r>
                        <a:rPr kumimoji="1" lang="en-US" altLang="zh-CHS" sz="1200" dirty="0" err="1" smtClean="0"/>
                        <a:t>subOrganizationOf</a:t>
                      </a:r>
                      <a:r>
                        <a:rPr kumimoji="1" lang="en-US" altLang="zh-CHS" sz="1200" dirty="0" smtClean="0"/>
                        <a:t> ?y</a:t>
                      </a:r>
                      <a:endParaRPr kumimoji="1" lang="en-US" altLang="zh-CHS" sz="1200" dirty="0" smtClean="0">
                        <a:solidFill>
                          <a:schemeClr val="bg1"/>
                        </a:solidFill>
                      </a:endParaRPr>
                    </a:p>
                  </a:txBody>
                  <a:tcPr/>
                </a:tc>
                <a:tc>
                  <a:txBody>
                    <a:bodyPr/>
                    <a:lstStyle/>
                    <a:p>
                      <a:pPr algn="ctr"/>
                      <a:r>
                        <a:rPr lang="en-US" altLang="zh-CHS" sz="1200" dirty="0" smtClean="0"/>
                        <a:t>(z, y)</a:t>
                      </a:r>
                      <a:endParaRPr lang="zh-CHS" altLang="en-US" sz="1200" dirty="0"/>
                    </a:p>
                  </a:txBody>
                  <a:tcPr/>
                </a:tc>
              </a:tr>
              <a:tr h="31824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zh-CHS" sz="1200" dirty="0" smtClean="0"/>
                        <a:t>?x </a:t>
                      </a:r>
                      <a:r>
                        <a:rPr kumimoji="1" lang="en-US" altLang="zh-CHS" sz="1200" dirty="0" err="1" smtClean="0"/>
                        <a:t>ub</a:t>
                      </a:r>
                      <a:r>
                        <a:rPr kumimoji="1" lang="en-US" altLang="zh-CHS" sz="1200" dirty="0" smtClean="0"/>
                        <a:t>: </a:t>
                      </a:r>
                      <a:r>
                        <a:rPr kumimoji="1" lang="en-US" altLang="zh-CHS" sz="1200" dirty="0" err="1" smtClean="0"/>
                        <a:t>undergraduateDegreeFrom</a:t>
                      </a:r>
                      <a:r>
                        <a:rPr kumimoji="1" lang="en-US" altLang="zh-CHS" sz="1200" dirty="0" smtClean="0"/>
                        <a:t> ?y</a:t>
                      </a:r>
                      <a:endParaRPr kumimoji="1" lang="en-US" altLang="zh-CHS" sz="1200" dirty="0" smtClean="0">
                        <a:solidFill>
                          <a:schemeClr val="bg1"/>
                        </a:solidFill>
                      </a:endParaRPr>
                    </a:p>
                  </a:txBody>
                  <a:tcPr/>
                </a:tc>
                <a:tc>
                  <a:txBody>
                    <a:bodyPr/>
                    <a:lstStyle/>
                    <a:p>
                      <a:pPr algn="ctr"/>
                      <a:r>
                        <a:rPr lang="en-US" altLang="zh-CHS" sz="1200" dirty="0" smtClean="0"/>
                        <a:t>(x, y)</a:t>
                      </a:r>
                      <a:endParaRPr lang="zh-CHS" altLang="en-US" sz="1200" dirty="0"/>
                    </a:p>
                  </a:txBody>
                  <a:tcPr/>
                </a:tc>
              </a:tr>
            </a:tbl>
          </a:graphicData>
        </a:graphic>
      </p:graphicFrame>
      <p:grpSp>
        <p:nvGrpSpPr>
          <p:cNvPr id="3" name="组 2"/>
          <p:cNvGrpSpPr/>
          <p:nvPr/>
        </p:nvGrpSpPr>
        <p:grpSpPr>
          <a:xfrm>
            <a:off x="5651236" y="2061216"/>
            <a:ext cx="2866214" cy="3866578"/>
            <a:chOff x="5651236" y="2061216"/>
            <a:chExt cx="2866214" cy="3866578"/>
          </a:xfrm>
        </p:grpSpPr>
        <p:grpSp>
          <p:nvGrpSpPr>
            <p:cNvPr id="98" name="组 97"/>
            <p:cNvGrpSpPr>
              <a:grpSpLocks noChangeAspect="1"/>
            </p:cNvGrpSpPr>
            <p:nvPr/>
          </p:nvGrpSpPr>
          <p:grpSpPr>
            <a:xfrm>
              <a:off x="5651236" y="2061216"/>
              <a:ext cx="2866214" cy="3312000"/>
              <a:chOff x="5580112" y="2060848"/>
              <a:chExt cx="3240360" cy="3744344"/>
            </a:xfrm>
          </p:grpSpPr>
          <p:grpSp>
            <p:nvGrpSpPr>
              <p:cNvPr id="61" name="组 60"/>
              <p:cNvGrpSpPr/>
              <p:nvPr/>
            </p:nvGrpSpPr>
            <p:grpSpPr>
              <a:xfrm>
                <a:off x="5580112" y="5157192"/>
                <a:ext cx="648072" cy="648000"/>
                <a:chOff x="5580112" y="5157192"/>
                <a:chExt cx="648072" cy="648000"/>
              </a:xfrm>
            </p:grpSpPr>
            <p:sp>
              <p:nvSpPr>
                <p:cNvPr id="51" name="椭圆 50"/>
                <p:cNvSpPr/>
                <p:nvPr/>
              </p:nvSpPr>
              <p:spPr>
                <a:xfrm>
                  <a:off x="5580112" y="5157192"/>
                  <a:ext cx="648072" cy="648000"/>
                </a:xfrm>
                <a:prstGeom prst="ellipse">
                  <a:avLst/>
                </a:prstGeom>
                <a:solidFill>
                  <a:schemeClr val="bg2"/>
                </a:solidFill>
                <a:ln w="19050">
                  <a:solidFill>
                    <a:schemeClr val="bg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40" name="文本框 39"/>
                <p:cNvSpPr txBox="1"/>
                <p:nvPr/>
              </p:nvSpPr>
              <p:spPr>
                <a:xfrm>
                  <a:off x="5796136" y="5291916"/>
                  <a:ext cx="288032" cy="417544"/>
                </a:xfrm>
                <a:prstGeom prst="rect">
                  <a:avLst/>
                </a:prstGeom>
                <a:noFill/>
                <a:ln>
                  <a:noFill/>
                </a:ln>
              </p:spPr>
              <p:txBody>
                <a:bodyPr wrap="square" rtlCol="0">
                  <a:spAutoFit/>
                </a:bodyPr>
                <a:lstStyle/>
                <a:p>
                  <a:pPr algn="ctr"/>
                  <a:r>
                    <a:rPr kumimoji="1" lang="en-US" altLang="zh-CHS" dirty="0" smtClean="0">
                      <a:solidFill>
                        <a:schemeClr val="bg1"/>
                      </a:solidFill>
                    </a:rPr>
                    <a:t>z</a:t>
                  </a:r>
                  <a:endParaRPr kumimoji="1" lang="zh-CHS" altLang="en-US" dirty="0">
                    <a:solidFill>
                      <a:schemeClr val="bg1"/>
                    </a:solidFill>
                  </a:endParaRPr>
                </a:p>
              </p:txBody>
            </p:sp>
          </p:grpSp>
          <p:grpSp>
            <p:nvGrpSpPr>
              <p:cNvPr id="62" name="组 61"/>
              <p:cNvGrpSpPr/>
              <p:nvPr/>
            </p:nvGrpSpPr>
            <p:grpSpPr>
              <a:xfrm>
                <a:off x="6444208" y="5157192"/>
                <a:ext cx="666082" cy="648000"/>
                <a:chOff x="6444208" y="5157192"/>
                <a:chExt cx="666082" cy="648000"/>
              </a:xfrm>
            </p:grpSpPr>
            <p:sp>
              <p:nvSpPr>
                <p:cNvPr id="52" name="椭圆 51"/>
                <p:cNvSpPr/>
                <p:nvPr/>
              </p:nvSpPr>
              <p:spPr>
                <a:xfrm>
                  <a:off x="6447150" y="5157192"/>
                  <a:ext cx="648072" cy="648000"/>
                </a:xfrm>
                <a:prstGeom prst="ellipse">
                  <a:avLst/>
                </a:prstGeom>
                <a:solidFill>
                  <a:schemeClr val="bg2"/>
                </a:solidFill>
                <a:ln w="19050">
                  <a:solidFill>
                    <a:schemeClr val="bg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41" name="文本框 40"/>
                <p:cNvSpPr txBox="1"/>
                <p:nvPr/>
              </p:nvSpPr>
              <p:spPr>
                <a:xfrm>
                  <a:off x="6444208" y="5291916"/>
                  <a:ext cx="666082" cy="382748"/>
                </a:xfrm>
                <a:prstGeom prst="rect">
                  <a:avLst/>
                </a:prstGeom>
                <a:noFill/>
                <a:ln>
                  <a:noFill/>
                </a:ln>
              </p:spPr>
              <p:txBody>
                <a:bodyPr wrap="square" rtlCol="0">
                  <a:spAutoFit/>
                </a:bodyPr>
                <a:lstStyle/>
                <a:p>
                  <a:pPr algn="ctr"/>
                  <a:r>
                    <a:rPr kumimoji="1" lang="en-US" altLang="zh-CHS" sz="1600" dirty="0" smtClean="0">
                      <a:solidFill>
                        <a:schemeClr val="bg1"/>
                      </a:solidFill>
                    </a:rPr>
                    <a:t>(x, z)</a:t>
                  </a:r>
                  <a:endParaRPr kumimoji="1" lang="zh-CHS" altLang="en-US" sz="1600" dirty="0">
                    <a:solidFill>
                      <a:schemeClr val="bg1"/>
                    </a:solidFill>
                  </a:endParaRPr>
                </a:p>
              </p:txBody>
            </p:sp>
          </p:grpSp>
          <p:grpSp>
            <p:nvGrpSpPr>
              <p:cNvPr id="63" name="组 62"/>
              <p:cNvGrpSpPr/>
              <p:nvPr/>
            </p:nvGrpSpPr>
            <p:grpSpPr>
              <a:xfrm>
                <a:off x="7236296" y="5157192"/>
                <a:ext cx="705090" cy="648000"/>
                <a:chOff x="7380312" y="5157192"/>
                <a:chExt cx="705090" cy="648000"/>
              </a:xfrm>
            </p:grpSpPr>
            <p:sp>
              <p:nvSpPr>
                <p:cNvPr id="53" name="椭圆 52"/>
                <p:cNvSpPr/>
                <p:nvPr/>
              </p:nvSpPr>
              <p:spPr>
                <a:xfrm>
                  <a:off x="7380312" y="5157192"/>
                  <a:ext cx="648072" cy="648000"/>
                </a:xfrm>
                <a:prstGeom prst="ellipse">
                  <a:avLst/>
                </a:prstGeom>
                <a:solidFill>
                  <a:schemeClr val="bg2"/>
                </a:solidFill>
                <a:ln w="19050">
                  <a:solidFill>
                    <a:schemeClr val="bg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42" name="文本框 41"/>
                <p:cNvSpPr txBox="1"/>
                <p:nvPr/>
              </p:nvSpPr>
              <p:spPr>
                <a:xfrm>
                  <a:off x="7419320" y="5291916"/>
                  <a:ext cx="666082" cy="382748"/>
                </a:xfrm>
                <a:prstGeom prst="rect">
                  <a:avLst/>
                </a:prstGeom>
                <a:noFill/>
              </p:spPr>
              <p:txBody>
                <a:bodyPr wrap="square" rtlCol="0">
                  <a:spAutoFit/>
                </a:bodyPr>
                <a:lstStyle/>
                <a:p>
                  <a:r>
                    <a:rPr kumimoji="1" lang="en-US" altLang="zh-CHS" sz="1600" dirty="0" smtClean="0">
                      <a:solidFill>
                        <a:schemeClr val="bg1"/>
                      </a:solidFill>
                    </a:rPr>
                    <a:t>(z, </a:t>
                  </a:r>
                  <a:r>
                    <a:rPr kumimoji="1" lang="en-US" altLang="zh-CHS" sz="1600" dirty="0">
                      <a:solidFill>
                        <a:schemeClr val="bg1"/>
                      </a:solidFill>
                    </a:rPr>
                    <a:t>y</a:t>
                  </a:r>
                  <a:r>
                    <a:rPr kumimoji="1" lang="en-US" altLang="zh-CHS" sz="1600" dirty="0" smtClean="0">
                      <a:solidFill>
                        <a:schemeClr val="bg1"/>
                      </a:solidFill>
                    </a:rPr>
                    <a:t>)</a:t>
                  </a:r>
                  <a:endParaRPr kumimoji="1" lang="zh-CHS" altLang="en-US" sz="1600" dirty="0">
                    <a:solidFill>
                      <a:schemeClr val="bg1"/>
                    </a:solidFill>
                  </a:endParaRPr>
                </a:p>
              </p:txBody>
            </p:sp>
          </p:grpSp>
          <p:grpSp>
            <p:nvGrpSpPr>
              <p:cNvPr id="64" name="组 63"/>
              <p:cNvGrpSpPr/>
              <p:nvPr/>
            </p:nvGrpSpPr>
            <p:grpSpPr>
              <a:xfrm>
                <a:off x="6355253" y="4350186"/>
                <a:ext cx="864096" cy="648000"/>
                <a:chOff x="6427261" y="4293096"/>
                <a:chExt cx="864096" cy="648000"/>
              </a:xfrm>
            </p:grpSpPr>
            <p:sp>
              <p:nvSpPr>
                <p:cNvPr id="54" name="椭圆 53"/>
                <p:cNvSpPr/>
                <p:nvPr/>
              </p:nvSpPr>
              <p:spPr>
                <a:xfrm>
                  <a:off x="6516216" y="4293096"/>
                  <a:ext cx="648072" cy="648000"/>
                </a:xfrm>
                <a:prstGeom prst="ellipse">
                  <a:avLst/>
                </a:prstGeom>
                <a:solidFill>
                  <a:schemeClr val="accent2"/>
                </a:solidFill>
                <a:ln w="19050">
                  <a:solidFill>
                    <a:schemeClr val="accent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43" name="文本框 42"/>
                <p:cNvSpPr txBox="1"/>
                <p:nvPr/>
              </p:nvSpPr>
              <p:spPr>
                <a:xfrm>
                  <a:off x="6427261" y="4427820"/>
                  <a:ext cx="864096" cy="382748"/>
                </a:xfrm>
                <a:prstGeom prst="rect">
                  <a:avLst/>
                </a:prstGeom>
                <a:noFill/>
              </p:spPr>
              <p:txBody>
                <a:bodyPr wrap="square" rtlCol="0">
                  <a:spAutoFit/>
                </a:bodyPr>
                <a:lstStyle/>
                <a:p>
                  <a:r>
                    <a:rPr kumimoji="1" lang="en-US" altLang="zh-CHS" sz="1600" dirty="0" smtClean="0">
                      <a:solidFill>
                        <a:schemeClr val="bg1"/>
                      </a:solidFill>
                    </a:rPr>
                    <a:t>(x, y, z)</a:t>
                  </a:r>
                  <a:endParaRPr kumimoji="1" lang="zh-CHS" altLang="en-US" sz="1600" dirty="0">
                    <a:solidFill>
                      <a:schemeClr val="bg1"/>
                    </a:solidFill>
                  </a:endParaRPr>
                </a:p>
              </p:txBody>
            </p:sp>
          </p:grpSp>
          <p:grpSp>
            <p:nvGrpSpPr>
              <p:cNvPr id="65" name="组 64"/>
              <p:cNvGrpSpPr/>
              <p:nvPr/>
            </p:nvGrpSpPr>
            <p:grpSpPr>
              <a:xfrm>
                <a:off x="7308304" y="4350186"/>
                <a:ext cx="864096" cy="648000"/>
                <a:chOff x="7380312" y="4293096"/>
                <a:chExt cx="864096" cy="648000"/>
              </a:xfrm>
            </p:grpSpPr>
            <p:sp>
              <p:nvSpPr>
                <p:cNvPr id="55" name="椭圆 54"/>
                <p:cNvSpPr/>
                <p:nvPr/>
              </p:nvSpPr>
              <p:spPr>
                <a:xfrm>
                  <a:off x="7380312" y="4293096"/>
                  <a:ext cx="648072" cy="648000"/>
                </a:xfrm>
                <a:prstGeom prst="ellipse">
                  <a:avLst/>
                </a:prstGeom>
                <a:solidFill>
                  <a:schemeClr val="bg2"/>
                </a:solidFill>
                <a:ln w="19050">
                  <a:solidFill>
                    <a:schemeClr val="bg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44" name="文本框 43"/>
                <p:cNvSpPr txBox="1"/>
                <p:nvPr/>
              </p:nvSpPr>
              <p:spPr>
                <a:xfrm>
                  <a:off x="7380312" y="4427820"/>
                  <a:ext cx="864096" cy="382748"/>
                </a:xfrm>
                <a:prstGeom prst="rect">
                  <a:avLst/>
                </a:prstGeom>
                <a:noFill/>
              </p:spPr>
              <p:txBody>
                <a:bodyPr wrap="square" rtlCol="0">
                  <a:spAutoFit/>
                </a:bodyPr>
                <a:lstStyle/>
                <a:p>
                  <a:r>
                    <a:rPr kumimoji="1" lang="en-US" altLang="zh-CHS" sz="1600" dirty="0" smtClean="0">
                      <a:solidFill>
                        <a:schemeClr val="bg1"/>
                      </a:solidFill>
                    </a:rPr>
                    <a:t>(x, y)</a:t>
                  </a:r>
                  <a:endParaRPr kumimoji="1" lang="zh-CHS" altLang="en-US" sz="1600" dirty="0">
                    <a:solidFill>
                      <a:schemeClr val="bg1"/>
                    </a:solidFill>
                  </a:endParaRPr>
                </a:p>
              </p:txBody>
            </p:sp>
          </p:grpSp>
          <p:grpSp>
            <p:nvGrpSpPr>
              <p:cNvPr id="66" name="组 65"/>
              <p:cNvGrpSpPr/>
              <p:nvPr/>
            </p:nvGrpSpPr>
            <p:grpSpPr>
              <a:xfrm>
                <a:off x="6787301" y="3573088"/>
                <a:ext cx="864096" cy="648000"/>
                <a:chOff x="6643285" y="3501080"/>
                <a:chExt cx="864096" cy="648000"/>
              </a:xfrm>
            </p:grpSpPr>
            <p:sp>
              <p:nvSpPr>
                <p:cNvPr id="56" name="椭圆 55"/>
                <p:cNvSpPr/>
                <p:nvPr/>
              </p:nvSpPr>
              <p:spPr>
                <a:xfrm>
                  <a:off x="6732240" y="3501080"/>
                  <a:ext cx="648072" cy="648000"/>
                </a:xfrm>
                <a:prstGeom prst="ellipse">
                  <a:avLst/>
                </a:prstGeom>
                <a:solidFill>
                  <a:schemeClr val="accent2"/>
                </a:solidFill>
                <a:ln w="19050">
                  <a:solidFill>
                    <a:schemeClr val="accent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45" name="文本框 44"/>
                <p:cNvSpPr txBox="1"/>
                <p:nvPr/>
              </p:nvSpPr>
              <p:spPr>
                <a:xfrm>
                  <a:off x="6643285" y="3635732"/>
                  <a:ext cx="864096" cy="382748"/>
                </a:xfrm>
                <a:prstGeom prst="rect">
                  <a:avLst/>
                </a:prstGeom>
                <a:noFill/>
              </p:spPr>
              <p:txBody>
                <a:bodyPr wrap="square" rtlCol="0">
                  <a:spAutoFit/>
                </a:bodyPr>
                <a:lstStyle/>
                <a:p>
                  <a:r>
                    <a:rPr kumimoji="1" lang="en-US" altLang="zh-CHS" sz="1600" dirty="0" smtClean="0">
                      <a:solidFill>
                        <a:schemeClr val="bg1"/>
                      </a:solidFill>
                    </a:rPr>
                    <a:t>(x, y, z)</a:t>
                  </a:r>
                  <a:endParaRPr kumimoji="1" lang="zh-CHS" altLang="en-US" sz="1600" dirty="0">
                    <a:solidFill>
                      <a:schemeClr val="bg1"/>
                    </a:solidFill>
                  </a:endParaRPr>
                </a:p>
              </p:txBody>
            </p:sp>
          </p:grpSp>
          <p:grpSp>
            <p:nvGrpSpPr>
              <p:cNvPr id="67" name="组 66"/>
              <p:cNvGrpSpPr/>
              <p:nvPr/>
            </p:nvGrpSpPr>
            <p:grpSpPr>
              <a:xfrm>
                <a:off x="7740352" y="3588006"/>
                <a:ext cx="648072" cy="648000"/>
                <a:chOff x="7596336" y="3501008"/>
                <a:chExt cx="648072" cy="648000"/>
              </a:xfrm>
            </p:grpSpPr>
            <p:sp>
              <p:nvSpPr>
                <p:cNvPr id="57" name="椭圆 56"/>
                <p:cNvSpPr/>
                <p:nvPr/>
              </p:nvSpPr>
              <p:spPr>
                <a:xfrm>
                  <a:off x="7596336" y="3501008"/>
                  <a:ext cx="648072" cy="648000"/>
                </a:xfrm>
                <a:prstGeom prst="ellipse">
                  <a:avLst/>
                </a:prstGeom>
                <a:solidFill>
                  <a:schemeClr val="bg2"/>
                </a:solidFill>
                <a:ln w="19050">
                  <a:solidFill>
                    <a:schemeClr val="bg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46" name="文本框 45"/>
                <p:cNvSpPr txBox="1"/>
                <p:nvPr/>
              </p:nvSpPr>
              <p:spPr>
                <a:xfrm>
                  <a:off x="7803976" y="3645024"/>
                  <a:ext cx="224408" cy="369332"/>
                </a:xfrm>
                <a:prstGeom prst="rect">
                  <a:avLst/>
                </a:prstGeom>
                <a:noFill/>
              </p:spPr>
              <p:txBody>
                <a:bodyPr wrap="square" rtlCol="0">
                  <a:spAutoFit/>
                </a:bodyPr>
                <a:lstStyle/>
                <a:p>
                  <a:r>
                    <a:rPr kumimoji="1" lang="en-US" altLang="zh-CHS" dirty="0" smtClean="0">
                      <a:solidFill>
                        <a:schemeClr val="bg1"/>
                      </a:solidFill>
                    </a:rPr>
                    <a:t>y</a:t>
                  </a:r>
                  <a:endParaRPr kumimoji="1" lang="zh-CHS" altLang="en-US" dirty="0">
                    <a:solidFill>
                      <a:schemeClr val="bg1"/>
                    </a:solidFill>
                  </a:endParaRPr>
                </a:p>
              </p:txBody>
            </p:sp>
          </p:grpSp>
          <p:grpSp>
            <p:nvGrpSpPr>
              <p:cNvPr id="68" name="组 67"/>
              <p:cNvGrpSpPr/>
              <p:nvPr/>
            </p:nvGrpSpPr>
            <p:grpSpPr>
              <a:xfrm>
                <a:off x="7219349" y="2853008"/>
                <a:ext cx="864096" cy="648000"/>
                <a:chOff x="6939701" y="2708920"/>
                <a:chExt cx="864096" cy="648000"/>
              </a:xfrm>
            </p:grpSpPr>
            <p:sp>
              <p:nvSpPr>
                <p:cNvPr id="58" name="椭圆 57"/>
                <p:cNvSpPr/>
                <p:nvPr/>
              </p:nvSpPr>
              <p:spPr>
                <a:xfrm>
                  <a:off x="7020272" y="2708920"/>
                  <a:ext cx="648072" cy="648000"/>
                </a:xfrm>
                <a:prstGeom prst="ellipse">
                  <a:avLst/>
                </a:prstGeom>
                <a:solidFill>
                  <a:schemeClr val="accent2"/>
                </a:solidFill>
                <a:ln w="19050">
                  <a:solidFill>
                    <a:schemeClr val="accent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47" name="文本框 46"/>
                <p:cNvSpPr txBox="1"/>
                <p:nvPr/>
              </p:nvSpPr>
              <p:spPr>
                <a:xfrm>
                  <a:off x="6939701" y="2852936"/>
                  <a:ext cx="864096" cy="382748"/>
                </a:xfrm>
                <a:prstGeom prst="rect">
                  <a:avLst/>
                </a:prstGeom>
                <a:noFill/>
              </p:spPr>
              <p:txBody>
                <a:bodyPr wrap="square" rtlCol="0">
                  <a:spAutoFit/>
                </a:bodyPr>
                <a:lstStyle/>
                <a:p>
                  <a:r>
                    <a:rPr kumimoji="1" lang="en-US" altLang="zh-CHS" sz="1600" dirty="0" smtClean="0">
                      <a:solidFill>
                        <a:schemeClr val="bg1"/>
                      </a:solidFill>
                    </a:rPr>
                    <a:t>(x, y, z)</a:t>
                  </a:r>
                  <a:endParaRPr kumimoji="1" lang="zh-CHS" altLang="en-US" sz="1600" dirty="0">
                    <a:solidFill>
                      <a:schemeClr val="bg1"/>
                    </a:solidFill>
                  </a:endParaRPr>
                </a:p>
              </p:txBody>
            </p:sp>
          </p:grpSp>
          <p:grpSp>
            <p:nvGrpSpPr>
              <p:cNvPr id="69" name="组 68"/>
              <p:cNvGrpSpPr/>
              <p:nvPr/>
            </p:nvGrpSpPr>
            <p:grpSpPr>
              <a:xfrm>
                <a:off x="8172400" y="2853008"/>
                <a:ext cx="648072" cy="648000"/>
                <a:chOff x="7956376" y="2708920"/>
                <a:chExt cx="648072" cy="648000"/>
              </a:xfrm>
            </p:grpSpPr>
            <p:sp>
              <p:nvSpPr>
                <p:cNvPr id="59" name="椭圆 58"/>
                <p:cNvSpPr/>
                <p:nvPr/>
              </p:nvSpPr>
              <p:spPr>
                <a:xfrm>
                  <a:off x="7956376" y="2708920"/>
                  <a:ext cx="648072" cy="648000"/>
                </a:xfrm>
                <a:prstGeom prst="ellipse">
                  <a:avLst/>
                </a:prstGeom>
                <a:solidFill>
                  <a:schemeClr val="bg2"/>
                </a:solidFill>
                <a:ln w="19050">
                  <a:solidFill>
                    <a:schemeClr val="bg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49" name="文本框 48"/>
                <p:cNvSpPr txBox="1"/>
                <p:nvPr/>
              </p:nvSpPr>
              <p:spPr>
                <a:xfrm>
                  <a:off x="8164016" y="2852936"/>
                  <a:ext cx="296416" cy="369332"/>
                </a:xfrm>
                <a:prstGeom prst="rect">
                  <a:avLst/>
                </a:prstGeom>
                <a:noFill/>
              </p:spPr>
              <p:txBody>
                <a:bodyPr wrap="square" rtlCol="0">
                  <a:spAutoFit/>
                </a:bodyPr>
                <a:lstStyle/>
                <a:p>
                  <a:r>
                    <a:rPr kumimoji="1" lang="en-US" altLang="zh-CHS" dirty="0">
                      <a:solidFill>
                        <a:schemeClr val="bg1"/>
                      </a:solidFill>
                    </a:rPr>
                    <a:t>x</a:t>
                  </a:r>
                  <a:endParaRPr kumimoji="1" lang="zh-CHS" altLang="en-US" dirty="0">
                    <a:solidFill>
                      <a:schemeClr val="bg1"/>
                    </a:solidFill>
                  </a:endParaRPr>
                </a:p>
              </p:txBody>
            </p:sp>
          </p:grpSp>
          <p:grpSp>
            <p:nvGrpSpPr>
              <p:cNvPr id="70" name="组 69"/>
              <p:cNvGrpSpPr/>
              <p:nvPr/>
            </p:nvGrpSpPr>
            <p:grpSpPr>
              <a:xfrm>
                <a:off x="7723405" y="2060848"/>
                <a:ext cx="864096" cy="648000"/>
                <a:chOff x="7435373" y="1700808"/>
                <a:chExt cx="864096" cy="648000"/>
              </a:xfrm>
            </p:grpSpPr>
            <p:sp>
              <p:nvSpPr>
                <p:cNvPr id="60" name="椭圆 59"/>
                <p:cNvSpPr/>
                <p:nvPr/>
              </p:nvSpPr>
              <p:spPr>
                <a:xfrm>
                  <a:off x="7524328" y="1700808"/>
                  <a:ext cx="648072" cy="648000"/>
                </a:xfrm>
                <a:prstGeom prst="ellipse">
                  <a:avLst/>
                </a:prstGeom>
                <a:solidFill>
                  <a:schemeClr val="accent2"/>
                </a:solidFill>
                <a:ln w="19050">
                  <a:solidFill>
                    <a:schemeClr val="accent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50" name="文本框 49"/>
                <p:cNvSpPr txBox="1"/>
                <p:nvPr/>
              </p:nvSpPr>
              <p:spPr>
                <a:xfrm>
                  <a:off x="7435373" y="1844824"/>
                  <a:ext cx="864096" cy="382748"/>
                </a:xfrm>
                <a:prstGeom prst="rect">
                  <a:avLst/>
                </a:prstGeom>
                <a:noFill/>
              </p:spPr>
              <p:txBody>
                <a:bodyPr wrap="square" rtlCol="0">
                  <a:spAutoFit/>
                </a:bodyPr>
                <a:lstStyle/>
                <a:p>
                  <a:r>
                    <a:rPr kumimoji="1" lang="en-US" altLang="zh-CHS" sz="1600" dirty="0" smtClean="0">
                      <a:solidFill>
                        <a:schemeClr val="bg1"/>
                      </a:solidFill>
                    </a:rPr>
                    <a:t>(x, y, z)</a:t>
                  </a:r>
                  <a:endParaRPr kumimoji="1" lang="zh-CHS" altLang="en-US" sz="1600" dirty="0">
                    <a:solidFill>
                      <a:schemeClr val="bg1"/>
                    </a:solidFill>
                  </a:endParaRPr>
                </a:p>
              </p:txBody>
            </p:sp>
          </p:grpSp>
          <p:cxnSp>
            <p:nvCxnSpPr>
              <p:cNvPr id="72" name="直线连接符 71"/>
              <p:cNvCxnSpPr>
                <a:stCxn id="54" idx="3"/>
                <a:endCxn id="51" idx="0"/>
              </p:cNvCxnSpPr>
              <p:nvPr/>
            </p:nvCxnSpPr>
            <p:spPr>
              <a:xfrm flipH="1">
                <a:off x="5904148" y="4903289"/>
                <a:ext cx="634968" cy="253903"/>
              </a:xfrm>
              <a:prstGeom prst="line">
                <a:avLst/>
              </a:prstGeom>
              <a:solidFill>
                <a:srgbClr val="007E39"/>
              </a:solidFill>
              <a:ln w="19050">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cxnSp>
          <p:cxnSp>
            <p:nvCxnSpPr>
              <p:cNvPr id="74" name="直线连接符 73"/>
              <p:cNvCxnSpPr>
                <a:stCxn id="54" idx="4"/>
                <a:endCxn id="52" idx="0"/>
              </p:cNvCxnSpPr>
              <p:nvPr/>
            </p:nvCxnSpPr>
            <p:spPr>
              <a:xfrm>
                <a:off x="6768244" y="4998186"/>
                <a:ext cx="2942" cy="159006"/>
              </a:xfrm>
              <a:prstGeom prst="line">
                <a:avLst/>
              </a:prstGeom>
              <a:solidFill>
                <a:srgbClr val="007E39"/>
              </a:solidFill>
              <a:ln w="19050">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cxnSp>
          <p:cxnSp>
            <p:nvCxnSpPr>
              <p:cNvPr id="76" name="直线连接符 75"/>
              <p:cNvCxnSpPr>
                <a:stCxn id="54" idx="5"/>
                <a:endCxn id="53" idx="1"/>
              </p:cNvCxnSpPr>
              <p:nvPr/>
            </p:nvCxnSpPr>
            <p:spPr>
              <a:xfrm>
                <a:off x="6997372" y="4903289"/>
                <a:ext cx="333832" cy="348800"/>
              </a:xfrm>
              <a:prstGeom prst="line">
                <a:avLst/>
              </a:prstGeom>
              <a:solidFill>
                <a:srgbClr val="007E39"/>
              </a:solidFill>
              <a:ln w="19050">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cxnSp>
          <p:cxnSp>
            <p:nvCxnSpPr>
              <p:cNvPr id="78" name="直线连接符 77"/>
              <p:cNvCxnSpPr>
                <a:stCxn id="56" idx="3"/>
                <a:endCxn id="54" idx="0"/>
              </p:cNvCxnSpPr>
              <p:nvPr/>
            </p:nvCxnSpPr>
            <p:spPr>
              <a:xfrm flipH="1">
                <a:off x="6768244" y="4126191"/>
                <a:ext cx="202920" cy="223995"/>
              </a:xfrm>
              <a:prstGeom prst="line">
                <a:avLst/>
              </a:prstGeom>
              <a:solidFill>
                <a:srgbClr val="007E39"/>
              </a:solidFill>
              <a:ln w="19050">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cxnSp>
          <p:cxnSp>
            <p:nvCxnSpPr>
              <p:cNvPr id="80" name="直线连接符 79"/>
              <p:cNvCxnSpPr>
                <a:stCxn id="56" idx="5"/>
                <a:endCxn id="55" idx="0"/>
              </p:cNvCxnSpPr>
              <p:nvPr/>
            </p:nvCxnSpPr>
            <p:spPr>
              <a:xfrm>
                <a:off x="7429420" y="4126191"/>
                <a:ext cx="202920" cy="223995"/>
              </a:xfrm>
              <a:prstGeom prst="line">
                <a:avLst/>
              </a:prstGeom>
              <a:solidFill>
                <a:srgbClr val="007E39"/>
              </a:solidFill>
              <a:ln w="19050">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cxnSp>
          <p:cxnSp>
            <p:nvCxnSpPr>
              <p:cNvPr id="86" name="直线连接符 85"/>
              <p:cNvCxnSpPr>
                <a:stCxn id="58" idx="3"/>
                <a:endCxn id="56" idx="0"/>
              </p:cNvCxnSpPr>
              <p:nvPr/>
            </p:nvCxnSpPr>
            <p:spPr>
              <a:xfrm flipH="1">
                <a:off x="7200292" y="3406111"/>
                <a:ext cx="194536" cy="166977"/>
              </a:xfrm>
              <a:prstGeom prst="line">
                <a:avLst/>
              </a:prstGeom>
              <a:solidFill>
                <a:srgbClr val="007E39"/>
              </a:solidFill>
              <a:ln w="19050">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cxnSp>
          <p:cxnSp>
            <p:nvCxnSpPr>
              <p:cNvPr id="88" name="直线连接符 87"/>
              <p:cNvCxnSpPr>
                <a:stCxn id="58" idx="5"/>
                <a:endCxn id="57" idx="0"/>
              </p:cNvCxnSpPr>
              <p:nvPr/>
            </p:nvCxnSpPr>
            <p:spPr>
              <a:xfrm>
                <a:off x="7853084" y="3406111"/>
                <a:ext cx="211304" cy="181895"/>
              </a:xfrm>
              <a:prstGeom prst="line">
                <a:avLst/>
              </a:prstGeom>
              <a:solidFill>
                <a:srgbClr val="007E39"/>
              </a:solidFill>
              <a:ln w="19050">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cxnSp>
          <p:cxnSp>
            <p:nvCxnSpPr>
              <p:cNvPr id="90" name="直线连接符 89"/>
              <p:cNvCxnSpPr>
                <a:stCxn id="60" idx="3"/>
                <a:endCxn id="58" idx="0"/>
              </p:cNvCxnSpPr>
              <p:nvPr/>
            </p:nvCxnSpPr>
            <p:spPr>
              <a:xfrm flipH="1">
                <a:off x="7623956" y="2613951"/>
                <a:ext cx="283312" cy="239057"/>
              </a:xfrm>
              <a:prstGeom prst="line">
                <a:avLst/>
              </a:prstGeom>
              <a:solidFill>
                <a:srgbClr val="007E39"/>
              </a:solidFill>
              <a:ln w="19050">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cxnSp>
          <p:cxnSp>
            <p:nvCxnSpPr>
              <p:cNvPr id="92" name="直线连接符 91"/>
              <p:cNvCxnSpPr>
                <a:stCxn id="60" idx="5"/>
                <a:endCxn id="59" idx="0"/>
              </p:cNvCxnSpPr>
              <p:nvPr/>
            </p:nvCxnSpPr>
            <p:spPr>
              <a:xfrm>
                <a:off x="8365524" y="2613951"/>
                <a:ext cx="130912" cy="239057"/>
              </a:xfrm>
              <a:prstGeom prst="line">
                <a:avLst/>
              </a:prstGeom>
              <a:solidFill>
                <a:srgbClr val="007E39"/>
              </a:solidFill>
              <a:ln w="19050">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cxnSp>
          <p:sp>
            <p:nvSpPr>
              <p:cNvPr id="93" name="文本框 92"/>
              <p:cNvSpPr txBox="1"/>
              <p:nvPr/>
            </p:nvSpPr>
            <p:spPr>
              <a:xfrm>
                <a:off x="5665907" y="4747306"/>
                <a:ext cx="1053912" cy="313158"/>
              </a:xfrm>
              <a:prstGeom prst="rect">
                <a:avLst/>
              </a:prstGeom>
              <a:noFill/>
            </p:spPr>
            <p:txBody>
              <a:bodyPr wrap="square" rtlCol="0">
                <a:spAutoFit/>
              </a:bodyPr>
              <a:lstStyle/>
              <a:p>
                <a:r>
                  <a:rPr kumimoji="1" lang="en-US" altLang="zh-CHS" sz="1200" dirty="0" smtClean="0"/>
                  <a:t>Join on z</a:t>
                </a:r>
                <a:endParaRPr kumimoji="1" lang="zh-CHS" altLang="en-US" sz="1200" dirty="0"/>
              </a:p>
            </p:txBody>
          </p:sp>
          <p:sp>
            <p:nvSpPr>
              <p:cNvPr id="94" name="文本框 93"/>
              <p:cNvSpPr txBox="1"/>
              <p:nvPr/>
            </p:nvSpPr>
            <p:spPr>
              <a:xfrm>
                <a:off x="5940151" y="4005064"/>
                <a:ext cx="1160512" cy="313158"/>
              </a:xfrm>
              <a:prstGeom prst="rect">
                <a:avLst/>
              </a:prstGeom>
              <a:noFill/>
            </p:spPr>
            <p:txBody>
              <a:bodyPr wrap="square" rtlCol="0">
                <a:spAutoFit/>
              </a:bodyPr>
              <a:lstStyle/>
              <a:p>
                <a:r>
                  <a:rPr kumimoji="1" lang="en-US" altLang="zh-CHS" sz="1200" dirty="0" smtClean="0"/>
                  <a:t>Join on (x, y)</a:t>
                </a:r>
                <a:endParaRPr kumimoji="1" lang="zh-CHS" altLang="en-US" sz="1200" dirty="0"/>
              </a:p>
            </p:txBody>
          </p:sp>
          <p:sp>
            <p:nvSpPr>
              <p:cNvPr id="95" name="文本框 94"/>
              <p:cNvSpPr txBox="1"/>
              <p:nvPr/>
            </p:nvSpPr>
            <p:spPr>
              <a:xfrm>
                <a:off x="6228184" y="3265239"/>
                <a:ext cx="1287761" cy="313158"/>
              </a:xfrm>
              <a:prstGeom prst="rect">
                <a:avLst/>
              </a:prstGeom>
              <a:noFill/>
            </p:spPr>
            <p:txBody>
              <a:bodyPr wrap="square" rtlCol="0">
                <a:spAutoFit/>
              </a:bodyPr>
              <a:lstStyle/>
              <a:p>
                <a:r>
                  <a:rPr kumimoji="1" lang="en-US" altLang="zh-CHS" sz="1200" dirty="0" smtClean="0"/>
                  <a:t>Join on (x, y, z)</a:t>
                </a:r>
                <a:endParaRPr kumimoji="1" lang="zh-CHS" altLang="en-US" sz="1200" dirty="0"/>
              </a:p>
            </p:txBody>
          </p:sp>
          <p:sp>
            <p:nvSpPr>
              <p:cNvPr id="96" name="文本框 95"/>
              <p:cNvSpPr txBox="1"/>
              <p:nvPr/>
            </p:nvSpPr>
            <p:spPr>
              <a:xfrm>
                <a:off x="6668616" y="2492896"/>
                <a:ext cx="1287761" cy="313158"/>
              </a:xfrm>
              <a:prstGeom prst="rect">
                <a:avLst/>
              </a:prstGeom>
              <a:noFill/>
            </p:spPr>
            <p:txBody>
              <a:bodyPr wrap="square" rtlCol="0">
                <a:spAutoFit/>
              </a:bodyPr>
              <a:lstStyle/>
              <a:p>
                <a:r>
                  <a:rPr kumimoji="1" lang="en-US" altLang="zh-CHS" sz="1200" dirty="0" smtClean="0"/>
                  <a:t>Join on (x, y, z)</a:t>
                </a:r>
                <a:endParaRPr kumimoji="1" lang="zh-CHS" altLang="en-US" sz="1200" dirty="0"/>
              </a:p>
            </p:txBody>
          </p:sp>
        </p:grpSp>
        <p:sp>
          <p:nvSpPr>
            <p:cNvPr id="97" name="文本框 96"/>
            <p:cNvSpPr txBox="1"/>
            <p:nvPr/>
          </p:nvSpPr>
          <p:spPr>
            <a:xfrm>
              <a:off x="6372200" y="5589240"/>
              <a:ext cx="1944216" cy="338554"/>
            </a:xfrm>
            <a:prstGeom prst="rect">
              <a:avLst/>
            </a:prstGeom>
            <a:noFill/>
          </p:spPr>
          <p:txBody>
            <a:bodyPr wrap="square" rtlCol="0">
              <a:spAutoFit/>
            </a:bodyPr>
            <a:lstStyle/>
            <a:p>
              <a:r>
                <a:rPr kumimoji="1" lang="en-US" altLang="zh-CHS" sz="1600" dirty="0" smtClean="0"/>
                <a:t>LUBM Q2 join tree</a:t>
              </a:r>
              <a:endParaRPr kumimoji="1" lang="zh-CHS" altLang="en-US" sz="1600" dirty="0"/>
            </a:p>
          </p:txBody>
        </p:sp>
      </p:grpSp>
      <p:grpSp>
        <p:nvGrpSpPr>
          <p:cNvPr id="2" name="组 1"/>
          <p:cNvGrpSpPr/>
          <p:nvPr/>
        </p:nvGrpSpPr>
        <p:grpSpPr>
          <a:xfrm>
            <a:off x="611560" y="4134090"/>
            <a:ext cx="3715103" cy="1944216"/>
            <a:chOff x="611560" y="4134090"/>
            <a:chExt cx="3715103" cy="1944216"/>
          </a:xfrm>
        </p:grpSpPr>
        <p:grpSp>
          <p:nvGrpSpPr>
            <p:cNvPr id="104" name="组 103"/>
            <p:cNvGrpSpPr/>
            <p:nvPr/>
          </p:nvGrpSpPr>
          <p:grpSpPr>
            <a:xfrm>
              <a:off x="1979712" y="5604230"/>
              <a:ext cx="2346951" cy="366521"/>
              <a:chOff x="2081033" y="5061264"/>
              <a:chExt cx="2346951" cy="366521"/>
            </a:xfrm>
          </p:grpSpPr>
          <p:sp>
            <p:nvSpPr>
              <p:cNvPr id="105" name="泪珠形 104"/>
              <p:cNvSpPr>
                <a:spLocks noChangeAspect="1"/>
              </p:cNvSpPr>
              <p:nvPr/>
            </p:nvSpPr>
            <p:spPr>
              <a:xfrm rot="13598234">
                <a:off x="2081033" y="5067785"/>
                <a:ext cx="360000" cy="360000"/>
              </a:xfrm>
              <a:prstGeom prst="teardrop">
                <a:avLst/>
              </a:prstGeom>
              <a:solidFill>
                <a:schemeClr val="bg2"/>
              </a:solidFill>
              <a:ln w="19050">
                <a:solidFill>
                  <a:schemeClr val="bg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106" name="矩形 105"/>
              <p:cNvSpPr/>
              <p:nvPr/>
            </p:nvSpPr>
            <p:spPr>
              <a:xfrm>
                <a:off x="2267744" y="5061264"/>
                <a:ext cx="2160240" cy="360000"/>
              </a:xfrm>
              <a:prstGeom prst="rect">
                <a:avLst/>
              </a:prstGeom>
              <a:solidFill>
                <a:schemeClr val="bg2"/>
              </a:solidFill>
              <a:ln w="19050">
                <a:solidFill>
                  <a:schemeClr val="bg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grpSp>
        <p:grpSp>
          <p:nvGrpSpPr>
            <p:cNvPr id="101" name="组 100"/>
            <p:cNvGrpSpPr/>
            <p:nvPr/>
          </p:nvGrpSpPr>
          <p:grpSpPr>
            <a:xfrm>
              <a:off x="1979712" y="4934687"/>
              <a:ext cx="2346951" cy="366521"/>
              <a:chOff x="2081033" y="5061264"/>
              <a:chExt cx="2346951" cy="366521"/>
            </a:xfrm>
          </p:grpSpPr>
          <p:sp>
            <p:nvSpPr>
              <p:cNvPr id="102" name="泪珠形 101"/>
              <p:cNvSpPr>
                <a:spLocks noChangeAspect="1"/>
              </p:cNvSpPr>
              <p:nvPr/>
            </p:nvSpPr>
            <p:spPr>
              <a:xfrm rot="13598234">
                <a:off x="2081033" y="5067785"/>
                <a:ext cx="360000" cy="360000"/>
              </a:xfrm>
              <a:prstGeom prst="teardrop">
                <a:avLst/>
              </a:prstGeom>
              <a:solidFill>
                <a:schemeClr val="bg2"/>
              </a:solidFill>
              <a:ln w="19050">
                <a:solidFill>
                  <a:schemeClr val="bg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103" name="矩形 102"/>
              <p:cNvSpPr/>
              <p:nvPr/>
            </p:nvSpPr>
            <p:spPr>
              <a:xfrm>
                <a:off x="2267744" y="5061264"/>
                <a:ext cx="2160240" cy="360000"/>
              </a:xfrm>
              <a:prstGeom prst="rect">
                <a:avLst/>
              </a:prstGeom>
              <a:solidFill>
                <a:schemeClr val="bg2"/>
              </a:solidFill>
              <a:ln w="19050">
                <a:solidFill>
                  <a:schemeClr val="bg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grpSp>
        <p:grpSp>
          <p:nvGrpSpPr>
            <p:cNvPr id="34" name="组 33"/>
            <p:cNvGrpSpPr/>
            <p:nvPr/>
          </p:nvGrpSpPr>
          <p:grpSpPr>
            <a:xfrm>
              <a:off x="1979712" y="4286615"/>
              <a:ext cx="2346951" cy="366521"/>
              <a:chOff x="2081033" y="5061264"/>
              <a:chExt cx="2346951" cy="366521"/>
            </a:xfrm>
          </p:grpSpPr>
          <p:sp>
            <p:nvSpPr>
              <p:cNvPr id="35" name="泪珠形 34"/>
              <p:cNvSpPr>
                <a:spLocks noChangeAspect="1"/>
              </p:cNvSpPr>
              <p:nvPr/>
            </p:nvSpPr>
            <p:spPr>
              <a:xfrm rot="13598234">
                <a:off x="2081033" y="5067785"/>
                <a:ext cx="360000" cy="360000"/>
              </a:xfrm>
              <a:prstGeom prst="teardrop">
                <a:avLst/>
              </a:prstGeom>
              <a:solidFill>
                <a:schemeClr val="bg2"/>
              </a:solidFill>
              <a:ln w="19050">
                <a:solidFill>
                  <a:schemeClr val="bg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36" name="矩形 35"/>
              <p:cNvSpPr/>
              <p:nvPr/>
            </p:nvSpPr>
            <p:spPr>
              <a:xfrm>
                <a:off x="2267744" y="5061264"/>
                <a:ext cx="2160240" cy="360000"/>
              </a:xfrm>
              <a:prstGeom prst="rect">
                <a:avLst/>
              </a:prstGeom>
              <a:solidFill>
                <a:schemeClr val="bg2"/>
              </a:solidFill>
              <a:ln w="19050">
                <a:solidFill>
                  <a:schemeClr val="bg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grpSp>
        <p:sp>
          <p:nvSpPr>
            <p:cNvPr id="18" name="右箭头 17"/>
            <p:cNvSpPr/>
            <p:nvPr/>
          </p:nvSpPr>
          <p:spPr>
            <a:xfrm rot="16200000">
              <a:off x="935596" y="5106198"/>
              <a:ext cx="1872208" cy="72008"/>
            </a:xfrm>
            <a:prstGeom prst="rightArrow">
              <a:avLst/>
            </a:prstGeom>
            <a:solidFill>
              <a:schemeClr val="bg2">
                <a:lumMod val="50000"/>
              </a:schemeClr>
            </a:solidFill>
            <a:ln w="19050">
              <a:solidFill>
                <a:schemeClr val="bg2">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19" name="文本框 18"/>
            <p:cNvSpPr txBox="1"/>
            <p:nvPr/>
          </p:nvSpPr>
          <p:spPr>
            <a:xfrm>
              <a:off x="611560" y="4134090"/>
              <a:ext cx="1368152" cy="307777"/>
            </a:xfrm>
            <a:prstGeom prst="rect">
              <a:avLst/>
            </a:prstGeom>
            <a:noFill/>
          </p:spPr>
          <p:txBody>
            <a:bodyPr wrap="square" rtlCol="0">
              <a:spAutoFit/>
            </a:bodyPr>
            <a:lstStyle/>
            <a:p>
              <a:r>
                <a:rPr kumimoji="1" lang="en-US" altLang="zh-CHS" sz="1400" dirty="0" smtClean="0"/>
                <a:t>High selectivity</a:t>
              </a:r>
              <a:endParaRPr kumimoji="1" lang="zh-CHS" altLang="en-US" sz="1400" dirty="0"/>
            </a:p>
          </p:txBody>
        </p:sp>
        <p:sp>
          <p:nvSpPr>
            <p:cNvPr id="20" name="文本框 19"/>
            <p:cNvSpPr txBox="1"/>
            <p:nvPr/>
          </p:nvSpPr>
          <p:spPr>
            <a:xfrm>
              <a:off x="611560" y="5770529"/>
              <a:ext cx="1368152" cy="307777"/>
            </a:xfrm>
            <a:prstGeom prst="rect">
              <a:avLst/>
            </a:prstGeom>
            <a:noFill/>
          </p:spPr>
          <p:txBody>
            <a:bodyPr wrap="square" rtlCol="0">
              <a:spAutoFit/>
            </a:bodyPr>
            <a:lstStyle/>
            <a:p>
              <a:r>
                <a:rPr kumimoji="1" lang="en-US" altLang="zh-CHS" sz="1400" dirty="0" smtClean="0"/>
                <a:t>Low selectivity</a:t>
              </a:r>
              <a:endParaRPr kumimoji="1" lang="zh-CHS" altLang="en-US" sz="1400" dirty="0"/>
            </a:p>
          </p:txBody>
        </p:sp>
        <p:sp>
          <p:nvSpPr>
            <p:cNvPr id="26" name="矩形 25"/>
            <p:cNvSpPr/>
            <p:nvPr/>
          </p:nvSpPr>
          <p:spPr>
            <a:xfrm>
              <a:off x="2308621" y="4313116"/>
              <a:ext cx="1632178" cy="307777"/>
            </a:xfrm>
            <a:prstGeom prst="rect">
              <a:avLst/>
            </a:prstGeom>
            <a:noFill/>
            <a:ln>
              <a:noFill/>
              <a:prstDash val="solid"/>
            </a:ln>
          </p:spPr>
          <p:txBody>
            <a:bodyPr wrap="none">
              <a:spAutoFit/>
            </a:bodyPr>
            <a:lstStyle/>
            <a:p>
              <a:r>
                <a:rPr lang="en-US" altLang="zh-CHS" sz="1400" dirty="0"/>
                <a:t>with subject bound </a:t>
              </a:r>
              <a:endParaRPr lang="zh-CHS" altLang="en-US" sz="1400" dirty="0"/>
            </a:p>
          </p:txBody>
        </p:sp>
        <p:sp>
          <p:nvSpPr>
            <p:cNvPr id="29" name="矩形 28"/>
            <p:cNvSpPr/>
            <p:nvPr/>
          </p:nvSpPr>
          <p:spPr>
            <a:xfrm>
              <a:off x="2339752" y="4941168"/>
              <a:ext cx="1521570" cy="307777"/>
            </a:xfrm>
            <a:prstGeom prst="rect">
              <a:avLst/>
            </a:prstGeom>
          </p:spPr>
          <p:txBody>
            <a:bodyPr wrap="none">
              <a:spAutoFit/>
            </a:bodyPr>
            <a:lstStyle/>
            <a:p>
              <a:r>
                <a:rPr lang="en-US" altLang="zh-CHS" sz="1400" dirty="0"/>
                <a:t>with object bound</a:t>
              </a:r>
              <a:endParaRPr lang="zh-CHS" altLang="en-US" sz="1400" dirty="0"/>
            </a:p>
          </p:txBody>
        </p:sp>
        <p:sp>
          <p:nvSpPr>
            <p:cNvPr id="31" name="矩形 30"/>
            <p:cNvSpPr/>
            <p:nvPr/>
          </p:nvSpPr>
          <p:spPr>
            <a:xfrm>
              <a:off x="2287654" y="5532222"/>
              <a:ext cx="1932837" cy="523220"/>
            </a:xfrm>
            <a:prstGeom prst="rect">
              <a:avLst/>
            </a:prstGeom>
          </p:spPr>
          <p:txBody>
            <a:bodyPr wrap="none">
              <a:spAutoFit/>
            </a:bodyPr>
            <a:lstStyle/>
            <a:p>
              <a:r>
                <a:rPr lang="en-US" altLang="zh-CHS" sz="1400" dirty="0"/>
                <a:t>o</a:t>
              </a:r>
              <a:r>
                <a:rPr lang="en-US" altLang="zh-CHS" sz="1400" dirty="0" smtClean="0"/>
                <a:t>nly with predict bound</a:t>
              </a:r>
            </a:p>
            <a:p>
              <a:r>
                <a:rPr lang="en-US" altLang="zh-CHS" sz="1400" dirty="0" smtClean="0"/>
                <a:t>check file size</a:t>
              </a:r>
              <a:endParaRPr lang="zh-CHS" altLang="en-US" sz="1400" dirty="0"/>
            </a:p>
          </p:txBody>
        </p:sp>
        <p:sp>
          <p:nvSpPr>
            <p:cNvPr id="99" name="泪珠形 98"/>
            <p:cNvSpPr/>
            <p:nvPr/>
          </p:nvSpPr>
          <p:spPr>
            <a:xfrm rot="3012592">
              <a:off x="1007698" y="4714478"/>
              <a:ext cx="687600" cy="687600"/>
            </a:xfrm>
            <a:prstGeom prst="teardrop">
              <a:avLst/>
            </a:prstGeom>
            <a:solidFill>
              <a:schemeClr val="accent2"/>
            </a:solidFill>
            <a:ln w="19050">
              <a:solidFill>
                <a:schemeClr val="accent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HS" altLang="en-US"/>
            </a:p>
          </p:txBody>
        </p:sp>
        <p:sp>
          <p:nvSpPr>
            <p:cNvPr id="100" name="文本框 99"/>
            <p:cNvSpPr txBox="1"/>
            <p:nvPr/>
          </p:nvSpPr>
          <p:spPr>
            <a:xfrm>
              <a:off x="933023" y="4777988"/>
              <a:ext cx="845655" cy="523220"/>
            </a:xfrm>
            <a:prstGeom prst="rect">
              <a:avLst/>
            </a:prstGeom>
            <a:noFill/>
          </p:spPr>
          <p:txBody>
            <a:bodyPr wrap="square" rtlCol="0">
              <a:spAutoFit/>
            </a:bodyPr>
            <a:lstStyle/>
            <a:p>
              <a:pPr algn="ctr"/>
              <a:r>
                <a:rPr kumimoji="1" lang="en-US" altLang="zh-CHS" sz="1400" dirty="0" smtClean="0">
                  <a:solidFill>
                    <a:schemeClr val="bg1"/>
                  </a:solidFill>
                </a:rPr>
                <a:t>Greedy Strategy</a:t>
              </a:r>
              <a:endParaRPr kumimoji="1" lang="zh-CHS" altLang="en-US" sz="1400" dirty="0">
                <a:solidFill>
                  <a:schemeClr val="bg1"/>
                </a:solidFill>
              </a:endParaRPr>
            </a:p>
          </p:txBody>
        </p:sp>
      </p:grpSp>
    </p:spTree>
    <p:extLst>
      <p:ext uri="{BB962C8B-B14F-4D97-AF65-F5344CB8AC3E}">
        <p14:creationId xmlns:p14="http://schemas.microsoft.com/office/powerpoint/2010/main" val="740759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title"/>
          </p:nvPr>
        </p:nvSpPr>
        <p:spPr>
          <a:xfrm>
            <a:off x="468313" y="333375"/>
            <a:ext cx="6858000" cy="550863"/>
          </a:xfrm>
        </p:spPr>
        <p:txBody>
          <a:bodyPr rtlCol="0"/>
          <a:lstStyle/>
          <a:p>
            <a:pPr eaLnBrk="1" fontAlgn="auto" hangingPunct="1">
              <a:spcAft>
                <a:spcPts val="0"/>
              </a:spcAft>
              <a:defRPr/>
            </a:pPr>
            <a:r>
              <a:rPr lang="en-US" altLang="zh-CHS" sz="2400" dirty="0">
                <a:solidFill>
                  <a:schemeClr val="tx1"/>
                </a:solidFill>
                <a:latin typeface="Calibri" pitchFamily="34" charset="0"/>
                <a:cs typeface="Arial" pitchFamily="34" charset="0"/>
                <a:sym typeface="Calibri" pitchFamily="34" charset="0"/>
              </a:rPr>
              <a:t>Storage Schema &amp; Query Process</a:t>
            </a:r>
            <a:endParaRPr lang="zh-CHS" altLang="en-US" sz="2400" dirty="0">
              <a:solidFill>
                <a:schemeClr val="tx1"/>
              </a:solidFill>
              <a:latin typeface="Calibri" pitchFamily="34" charset="0"/>
              <a:ea typeface="+mn-ea"/>
              <a:cs typeface="Arial" pitchFamily="34" charset="0"/>
              <a:sym typeface="Calibri" pitchFamily="34" charset="0"/>
            </a:endParaRPr>
          </a:p>
        </p:txBody>
      </p:sp>
      <p:sp>
        <p:nvSpPr>
          <p:cNvPr id="4" name="日期占位符 3"/>
          <p:cNvSpPr>
            <a:spLocks noGrp="1"/>
          </p:cNvSpPr>
          <p:nvPr>
            <p:ph type="dt" sz="half" idx="10"/>
          </p:nvPr>
        </p:nvSpPr>
        <p:spPr/>
        <p:txBody>
          <a:bodyPr/>
          <a:lstStyle/>
          <a:p>
            <a:pPr>
              <a:defRPr/>
            </a:pPr>
            <a:fld id="{2F20FD09-0C57-1A4D-8C5E-20DBB719367A}" type="datetime1">
              <a:rPr lang="zh-CHS" altLang="en-US" smtClean="0"/>
              <a:t>15/5/6</a:t>
            </a:fld>
            <a:endParaRPr lang="en-US" altLang="zh-CHS"/>
          </a:p>
        </p:txBody>
      </p:sp>
      <p:sp>
        <p:nvSpPr>
          <p:cNvPr id="6" name="幻灯片编号占位符 5"/>
          <p:cNvSpPr>
            <a:spLocks noGrp="1"/>
          </p:cNvSpPr>
          <p:nvPr>
            <p:ph type="sldNum" sz="quarter" idx="12"/>
          </p:nvPr>
        </p:nvSpPr>
        <p:spPr/>
        <p:txBody>
          <a:bodyPr/>
          <a:lstStyle/>
          <a:p>
            <a:fld id="{C73A8C92-5225-624A-981C-988E0DFED375}" type="slidenum">
              <a:rPr lang="en-US" altLang="zh-CHS" smtClean="0"/>
              <a:pPr/>
              <a:t>37</a:t>
            </a:fld>
            <a:endParaRPr lang="en-US" altLang="zh-CHS" dirty="0"/>
          </a:p>
        </p:txBody>
      </p:sp>
      <p:cxnSp>
        <p:nvCxnSpPr>
          <p:cNvPr id="10" name="直接连接符 5"/>
          <p:cNvCxnSpPr/>
          <p:nvPr/>
        </p:nvCxnSpPr>
        <p:spPr>
          <a:xfrm>
            <a:off x="539750" y="908050"/>
            <a:ext cx="7993063" cy="0"/>
          </a:xfrm>
          <a:prstGeom prst="line">
            <a:avLst/>
          </a:prstGeom>
          <a:ln w="19050" cmpd="sng">
            <a:solidFill>
              <a:srgbClr val="0070C0"/>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539750" y="1124744"/>
            <a:ext cx="1525161" cy="369332"/>
          </a:xfrm>
          <a:prstGeom prst="rect">
            <a:avLst/>
          </a:prstGeom>
          <a:solidFill>
            <a:srgbClr val="996633"/>
          </a:solidFill>
          <a:ln>
            <a:solidFill>
              <a:srgbClr val="996633"/>
            </a:solidFill>
          </a:ln>
        </p:spPr>
        <p:txBody>
          <a:bodyPr wrap="none">
            <a:spAutoFit/>
          </a:bodyPr>
          <a:lstStyle/>
          <a:p>
            <a:pPr eaLnBrk="1" hangingPunct="1"/>
            <a:r>
              <a:rPr lang="en-US" altLang="zh-CHS" dirty="0" smtClean="0">
                <a:solidFill>
                  <a:schemeClr val="bg1"/>
                </a:solidFill>
                <a:sym typeface="Calibri" charset="0"/>
              </a:rPr>
              <a:t>Query Process</a:t>
            </a:r>
            <a:endParaRPr lang="zh-CHS" altLang="en-US" dirty="0">
              <a:solidFill>
                <a:schemeClr val="bg1"/>
              </a:solidFill>
              <a:sym typeface="Calibri" charset="0"/>
            </a:endParaRPr>
          </a:p>
        </p:txBody>
      </p:sp>
      <p:sp>
        <p:nvSpPr>
          <p:cNvPr id="8" name="矩形 7"/>
          <p:cNvSpPr/>
          <p:nvPr/>
        </p:nvSpPr>
        <p:spPr>
          <a:xfrm>
            <a:off x="2103347" y="1125783"/>
            <a:ext cx="6429465" cy="368293"/>
          </a:xfrm>
          <a:prstGeom prst="rect">
            <a:avLst/>
          </a:prstGeom>
          <a:solidFill>
            <a:schemeClr val="bg2">
              <a:lumMod val="50000"/>
            </a:schemeClr>
          </a:solidFill>
          <a:ln w="12700">
            <a:gradFill>
              <a:gsLst>
                <a:gs pos="89000">
                  <a:schemeClr val="bg1">
                    <a:lumMod val="85000"/>
                  </a:schemeClr>
                </a:gs>
                <a:gs pos="0">
                  <a:schemeClr val="bg1"/>
                </a:gs>
              </a:gsLst>
              <a:lin ang="7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HS" i="1" dirty="0" smtClean="0"/>
              <a:t>The </a:t>
            </a:r>
            <a:r>
              <a:rPr lang="en-US" altLang="zh-CHS" i="1" dirty="0" err="1" smtClean="0"/>
              <a:t>MapReduce</a:t>
            </a:r>
            <a:r>
              <a:rPr lang="en-US" altLang="zh-CHS" i="1" dirty="0" smtClean="0"/>
              <a:t> job to handle the join operation</a:t>
            </a:r>
            <a:endParaRPr lang="zh-CHS" altLang="en-US" i="1" dirty="0"/>
          </a:p>
        </p:txBody>
      </p:sp>
      <p:sp>
        <p:nvSpPr>
          <p:cNvPr id="11" name="文本框 10"/>
          <p:cNvSpPr txBox="1"/>
          <p:nvPr/>
        </p:nvSpPr>
        <p:spPr>
          <a:xfrm>
            <a:off x="467544" y="1661899"/>
            <a:ext cx="8424936" cy="338554"/>
          </a:xfrm>
          <a:prstGeom prst="rect">
            <a:avLst/>
          </a:prstGeom>
          <a:noFill/>
        </p:spPr>
        <p:txBody>
          <a:bodyPr wrap="square" rtlCol="0">
            <a:spAutoFit/>
          </a:bodyPr>
          <a:lstStyle/>
          <a:p>
            <a:r>
              <a:rPr lang="en-US" altLang="zh-CHS" sz="1600" dirty="0"/>
              <a:t>After the join key got selected, a </a:t>
            </a:r>
            <a:r>
              <a:rPr lang="en-US" altLang="zh-CHS" sz="1600" dirty="0" err="1"/>
              <a:t>MapReduce</a:t>
            </a:r>
            <a:r>
              <a:rPr lang="en-US" altLang="zh-CHS" sz="1600" dirty="0"/>
              <a:t> job will be created to handle the join operation. </a:t>
            </a:r>
          </a:p>
        </p:txBody>
      </p:sp>
      <p:sp>
        <p:nvSpPr>
          <p:cNvPr id="16" name="圆角矩形 15"/>
          <p:cNvSpPr/>
          <p:nvPr/>
        </p:nvSpPr>
        <p:spPr>
          <a:xfrm>
            <a:off x="2398947" y="4188167"/>
            <a:ext cx="3456384" cy="504056"/>
          </a:xfrm>
          <a:prstGeom prst="round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HS" sz="1400" dirty="0" smtClean="0"/>
              <a:t>Create and submit the </a:t>
            </a:r>
            <a:r>
              <a:rPr lang="en-US" altLang="zh-CHS" sz="1400" dirty="0" err="1" smtClean="0"/>
              <a:t>MapReduce</a:t>
            </a:r>
            <a:r>
              <a:rPr lang="en-US" altLang="zh-CHS" sz="1400" dirty="0" smtClean="0"/>
              <a:t> job</a:t>
            </a:r>
          </a:p>
        </p:txBody>
      </p:sp>
      <p:grpSp>
        <p:nvGrpSpPr>
          <p:cNvPr id="5" name="组 4"/>
          <p:cNvGrpSpPr/>
          <p:nvPr/>
        </p:nvGrpSpPr>
        <p:grpSpPr>
          <a:xfrm>
            <a:off x="1547664" y="2636912"/>
            <a:ext cx="4104456" cy="635790"/>
            <a:chOff x="1547664" y="2636912"/>
            <a:chExt cx="4104456" cy="635790"/>
          </a:xfrm>
        </p:grpSpPr>
        <p:sp>
          <p:nvSpPr>
            <p:cNvPr id="12" name="圆角矩形 11"/>
            <p:cNvSpPr/>
            <p:nvPr/>
          </p:nvSpPr>
          <p:spPr>
            <a:xfrm>
              <a:off x="1619671" y="2708920"/>
              <a:ext cx="4032449" cy="563782"/>
            </a:xfrm>
            <a:prstGeom prst="round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HS" sz="1400" dirty="0" smtClean="0"/>
                <a:t> Retrieve results for all triple patterns and persist results to file system</a:t>
              </a:r>
            </a:p>
          </p:txBody>
        </p:sp>
        <p:sp>
          <p:nvSpPr>
            <p:cNvPr id="19" name="椭圆 18"/>
            <p:cNvSpPr/>
            <p:nvPr/>
          </p:nvSpPr>
          <p:spPr>
            <a:xfrm>
              <a:off x="1547664" y="2636912"/>
              <a:ext cx="360040" cy="360040"/>
            </a:xfrm>
            <a:prstGeom prst="ellipse">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HS" dirty="0"/>
                <a:t>2</a:t>
              </a:r>
              <a:endParaRPr lang="zh-CHS" altLang="en-US" dirty="0"/>
            </a:p>
          </p:txBody>
        </p:sp>
      </p:grpSp>
      <p:sp>
        <p:nvSpPr>
          <p:cNvPr id="21" name="椭圆 20"/>
          <p:cNvSpPr/>
          <p:nvPr/>
        </p:nvSpPr>
        <p:spPr>
          <a:xfrm>
            <a:off x="2267744" y="4044150"/>
            <a:ext cx="360040" cy="360040"/>
          </a:xfrm>
          <a:prstGeom prst="ellipse">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HS" dirty="0" smtClean="0"/>
              <a:t>4</a:t>
            </a:r>
            <a:endParaRPr lang="zh-CHS" altLang="en-US" dirty="0"/>
          </a:p>
        </p:txBody>
      </p:sp>
      <p:sp>
        <p:nvSpPr>
          <p:cNvPr id="23" name="右箭头 22"/>
          <p:cNvSpPr/>
          <p:nvPr/>
        </p:nvSpPr>
        <p:spPr>
          <a:xfrm rot="3717347">
            <a:off x="-455780" y="4047101"/>
            <a:ext cx="4588977" cy="322604"/>
          </a:xfrm>
          <a:prstGeom prst="rightArrow">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HS" altLang="en-US"/>
          </a:p>
        </p:txBody>
      </p:sp>
      <p:grpSp>
        <p:nvGrpSpPr>
          <p:cNvPr id="2" name="组 1"/>
          <p:cNvGrpSpPr/>
          <p:nvPr/>
        </p:nvGrpSpPr>
        <p:grpSpPr>
          <a:xfrm>
            <a:off x="1043608" y="2014211"/>
            <a:ext cx="3988887" cy="578385"/>
            <a:chOff x="1043608" y="2014211"/>
            <a:chExt cx="3988887" cy="578385"/>
          </a:xfrm>
        </p:grpSpPr>
        <p:sp>
          <p:nvSpPr>
            <p:cNvPr id="24" name="圆角矩形 23"/>
            <p:cNvSpPr/>
            <p:nvPr/>
          </p:nvSpPr>
          <p:spPr>
            <a:xfrm>
              <a:off x="1137086" y="2204864"/>
              <a:ext cx="3895409" cy="387732"/>
            </a:xfrm>
            <a:prstGeom prst="round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HS" sz="1400" dirty="0" smtClean="0"/>
                <a:t>Assign unique ids to all triple patterns</a:t>
              </a:r>
            </a:p>
          </p:txBody>
        </p:sp>
        <p:sp>
          <p:nvSpPr>
            <p:cNvPr id="25" name="椭圆 24"/>
            <p:cNvSpPr/>
            <p:nvPr/>
          </p:nvSpPr>
          <p:spPr>
            <a:xfrm>
              <a:off x="1043608" y="2014211"/>
              <a:ext cx="360040" cy="360040"/>
            </a:xfrm>
            <a:prstGeom prst="ellipse">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HS" dirty="0" smtClean="0"/>
                <a:t>1</a:t>
              </a:r>
              <a:endParaRPr lang="zh-CHS" altLang="en-US" dirty="0"/>
            </a:p>
          </p:txBody>
        </p:sp>
      </p:grpSp>
      <p:grpSp>
        <p:nvGrpSpPr>
          <p:cNvPr id="15" name="组 14"/>
          <p:cNvGrpSpPr/>
          <p:nvPr/>
        </p:nvGrpSpPr>
        <p:grpSpPr>
          <a:xfrm>
            <a:off x="2689921" y="4464150"/>
            <a:ext cx="5986535" cy="1152128"/>
            <a:chOff x="2689921" y="4464150"/>
            <a:chExt cx="5986535" cy="1152128"/>
          </a:xfrm>
        </p:grpSpPr>
        <p:sp>
          <p:nvSpPr>
            <p:cNvPr id="17" name="圆角矩形 16"/>
            <p:cNvSpPr/>
            <p:nvPr/>
          </p:nvSpPr>
          <p:spPr>
            <a:xfrm>
              <a:off x="2833937" y="4899140"/>
              <a:ext cx="3253616" cy="473759"/>
            </a:xfrm>
            <a:prstGeom prst="round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HS" sz="1400" dirty="0" smtClean="0"/>
                <a:t>Mappers receive input (k, v) pairs</a:t>
              </a:r>
            </a:p>
          </p:txBody>
        </p:sp>
        <p:sp>
          <p:nvSpPr>
            <p:cNvPr id="22" name="椭圆 21"/>
            <p:cNvSpPr/>
            <p:nvPr/>
          </p:nvSpPr>
          <p:spPr>
            <a:xfrm>
              <a:off x="2689921" y="4755124"/>
              <a:ext cx="360040" cy="360040"/>
            </a:xfrm>
            <a:prstGeom prst="ellipse">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HS" dirty="0" smtClean="0"/>
                <a:t>5</a:t>
              </a:r>
              <a:endParaRPr lang="zh-CHS" altLang="en-US" dirty="0"/>
            </a:p>
          </p:txBody>
        </p:sp>
        <p:sp>
          <p:nvSpPr>
            <p:cNvPr id="30" name="左大括号 29"/>
            <p:cNvSpPr/>
            <p:nvPr/>
          </p:nvSpPr>
          <p:spPr>
            <a:xfrm>
              <a:off x="6156176" y="4653136"/>
              <a:ext cx="288032" cy="864096"/>
            </a:xfrm>
            <a:prstGeom prst="leftBrace">
              <a:avLst/>
            </a:prstGeom>
            <a:ln w="2222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HS" altLang="en-US"/>
            </a:p>
          </p:txBody>
        </p:sp>
        <p:sp>
          <p:nvSpPr>
            <p:cNvPr id="3" name="文本框 2"/>
            <p:cNvSpPr txBox="1"/>
            <p:nvPr/>
          </p:nvSpPr>
          <p:spPr>
            <a:xfrm>
              <a:off x="6518393" y="4464150"/>
              <a:ext cx="2158063" cy="577081"/>
            </a:xfrm>
            <a:prstGeom prst="rect">
              <a:avLst/>
            </a:prstGeom>
            <a:noFill/>
          </p:spPr>
          <p:txBody>
            <a:bodyPr wrap="square" rtlCol="0">
              <a:spAutoFit/>
            </a:bodyPr>
            <a:lstStyle/>
            <a:p>
              <a:r>
                <a:rPr kumimoji="1" lang="en-US" altLang="zh-CHS" sz="1050" dirty="0" smtClean="0"/>
                <a:t>(1, Department0)</a:t>
              </a:r>
            </a:p>
            <a:p>
              <a:r>
                <a:rPr kumimoji="1" lang="en-US" altLang="zh-CHS" sz="1050" dirty="0" smtClean="0"/>
                <a:t>(2, (Student0, Department0))</a:t>
              </a:r>
            </a:p>
            <a:p>
              <a:r>
                <a:rPr kumimoji="1" lang="en-US" altLang="zh-CHS" sz="1050" dirty="0" smtClean="0"/>
                <a:t>(3, (Department0, University0))</a:t>
              </a:r>
              <a:endParaRPr kumimoji="1" lang="zh-CHS" altLang="en-US" sz="1050" dirty="0"/>
            </a:p>
          </p:txBody>
        </p:sp>
        <p:sp>
          <p:nvSpPr>
            <p:cNvPr id="31" name="文本框 30"/>
            <p:cNvSpPr txBox="1"/>
            <p:nvPr/>
          </p:nvSpPr>
          <p:spPr>
            <a:xfrm>
              <a:off x="6516216" y="5039197"/>
              <a:ext cx="2158063" cy="577081"/>
            </a:xfrm>
            <a:prstGeom prst="rect">
              <a:avLst/>
            </a:prstGeom>
            <a:noFill/>
          </p:spPr>
          <p:txBody>
            <a:bodyPr wrap="square" rtlCol="0">
              <a:spAutoFit/>
            </a:bodyPr>
            <a:lstStyle/>
            <a:p>
              <a:r>
                <a:rPr kumimoji="1" lang="en-US" altLang="zh-CHS" sz="1050" dirty="0" smtClean="0"/>
                <a:t>(Department0, (1,))</a:t>
              </a:r>
            </a:p>
            <a:p>
              <a:r>
                <a:rPr kumimoji="1" lang="en-US" altLang="zh-CHS" sz="1050" dirty="0" smtClean="0"/>
                <a:t>(</a:t>
              </a:r>
              <a:r>
                <a:rPr kumimoji="1" lang="en-US" altLang="zh-CHS" sz="1050" dirty="0"/>
                <a:t>Department0</a:t>
              </a:r>
              <a:r>
                <a:rPr kumimoji="1" lang="en-US" altLang="zh-CHS" sz="1050" dirty="0" smtClean="0"/>
                <a:t>, (2, Student0))</a:t>
              </a:r>
            </a:p>
            <a:p>
              <a:r>
                <a:rPr kumimoji="1" lang="en-US" altLang="zh-CHS" sz="1050" dirty="0" smtClean="0"/>
                <a:t>(Department0, (3, University0))</a:t>
              </a:r>
              <a:endParaRPr kumimoji="1" lang="zh-CHS" altLang="en-US" sz="1050" dirty="0"/>
            </a:p>
          </p:txBody>
        </p:sp>
      </p:grpSp>
      <p:grpSp>
        <p:nvGrpSpPr>
          <p:cNvPr id="13" name="组 12"/>
          <p:cNvGrpSpPr/>
          <p:nvPr/>
        </p:nvGrpSpPr>
        <p:grpSpPr>
          <a:xfrm>
            <a:off x="1892714" y="3314964"/>
            <a:ext cx="6783742" cy="660120"/>
            <a:chOff x="1892714" y="3314964"/>
            <a:chExt cx="6783742" cy="660120"/>
          </a:xfrm>
        </p:grpSpPr>
        <p:sp>
          <p:nvSpPr>
            <p:cNvPr id="14" name="圆角矩形 13"/>
            <p:cNvSpPr/>
            <p:nvPr/>
          </p:nvSpPr>
          <p:spPr>
            <a:xfrm>
              <a:off x="2036730" y="3482083"/>
              <a:ext cx="3384376" cy="457060"/>
            </a:xfrm>
            <a:prstGeom prst="round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HS" sz="1400" dirty="0" smtClean="0"/>
                <a:t>Calculate expressions for triple patterns and final result</a:t>
              </a:r>
            </a:p>
          </p:txBody>
        </p:sp>
        <p:sp>
          <p:nvSpPr>
            <p:cNvPr id="20" name="椭圆 19"/>
            <p:cNvSpPr/>
            <p:nvPr/>
          </p:nvSpPr>
          <p:spPr>
            <a:xfrm>
              <a:off x="1892714" y="3314964"/>
              <a:ext cx="360040" cy="360040"/>
            </a:xfrm>
            <a:prstGeom prst="ellipse">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HS" dirty="0" smtClean="0"/>
                <a:t>3</a:t>
              </a:r>
              <a:endParaRPr lang="zh-CHS" altLang="en-US" dirty="0"/>
            </a:p>
          </p:txBody>
        </p:sp>
        <p:sp>
          <p:nvSpPr>
            <p:cNvPr id="34" name="左大括号 33"/>
            <p:cNvSpPr/>
            <p:nvPr/>
          </p:nvSpPr>
          <p:spPr>
            <a:xfrm>
              <a:off x="5508104" y="3363084"/>
              <a:ext cx="288032" cy="612000"/>
            </a:xfrm>
            <a:prstGeom prst="leftBrace">
              <a:avLst/>
            </a:prstGeom>
            <a:ln w="2222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HS" altLang="en-US"/>
            </a:p>
          </p:txBody>
        </p:sp>
        <p:sp>
          <p:nvSpPr>
            <p:cNvPr id="35" name="文本框 34"/>
            <p:cNvSpPr txBox="1"/>
            <p:nvPr/>
          </p:nvSpPr>
          <p:spPr>
            <a:xfrm>
              <a:off x="5796136" y="3376118"/>
              <a:ext cx="1458169" cy="253916"/>
            </a:xfrm>
            <a:prstGeom prst="rect">
              <a:avLst/>
            </a:prstGeom>
            <a:noFill/>
          </p:spPr>
          <p:txBody>
            <a:bodyPr wrap="square" rtlCol="0">
              <a:spAutoFit/>
            </a:bodyPr>
            <a:lstStyle/>
            <a:p>
              <a:r>
                <a:rPr kumimoji="1" lang="en-US" altLang="zh-CHS" sz="1050" dirty="0" smtClean="0"/>
                <a:t>(?x </a:t>
              </a:r>
              <a:r>
                <a:rPr kumimoji="1" lang="en-US" altLang="zh-CHS" sz="1050" dirty="0" err="1" smtClean="0"/>
                <a:t>ub</a:t>
              </a:r>
              <a:r>
                <a:rPr kumimoji="1" lang="en-US" altLang="zh-CHS" sz="1050" dirty="0" smtClean="0"/>
                <a:t>: </a:t>
              </a:r>
              <a:r>
                <a:rPr kumimoji="1" lang="en-US" altLang="zh-CHS" sz="1050" dirty="0" err="1" smtClean="0"/>
                <a:t>memberOf</a:t>
              </a:r>
              <a:r>
                <a:rPr kumimoji="1" lang="en-US" altLang="zh-CHS" sz="1050" dirty="0" smtClean="0"/>
                <a:t> ?z)</a:t>
              </a:r>
              <a:endParaRPr kumimoji="1" lang="zh-CHS" altLang="en-US" sz="1050" dirty="0"/>
            </a:p>
          </p:txBody>
        </p:sp>
        <p:sp>
          <p:nvSpPr>
            <p:cNvPr id="36" name="文本框 35"/>
            <p:cNvSpPr txBox="1"/>
            <p:nvPr/>
          </p:nvSpPr>
          <p:spPr>
            <a:xfrm>
              <a:off x="7218287" y="3365264"/>
              <a:ext cx="1458169" cy="253916"/>
            </a:xfrm>
            <a:prstGeom prst="rect">
              <a:avLst/>
            </a:prstGeom>
            <a:noFill/>
          </p:spPr>
          <p:txBody>
            <a:bodyPr wrap="square" rtlCol="0">
              <a:spAutoFit/>
            </a:bodyPr>
            <a:lstStyle/>
            <a:p>
              <a:r>
                <a:rPr kumimoji="1" lang="en-US" altLang="zh-CHS" sz="1050" dirty="0" smtClean="0"/>
                <a:t>(x, z)</a:t>
              </a:r>
              <a:endParaRPr kumimoji="1" lang="zh-CHS" altLang="en-US" sz="1050" dirty="0"/>
            </a:p>
          </p:txBody>
        </p:sp>
        <p:sp>
          <p:nvSpPr>
            <p:cNvPr id="37" name="文本框 36"/>
            <p:cNvSpPr txBox="1"/>
            <p:nvPr/>
          </p:nvSpPr>
          <p:spPr>
            <a:xfrm>
              <a:off x="5796136" y="3717032"/>
              <a:ext cx="2376264" cy="253916"/>
            </a:xfrm>
            <a:prstGeom prst="rect">
              <a:avLst/>
            </a:prstGeom>
            <a:noFill/>
          </p:spPr>
          <p:txBody>
            <a:bodyPr wrap="square" rtlCol="0">
              <a:spAutoFit/>
            </a:bodyPr>
            <a:lstStyle/>
            <a:p>
              <a:r>
                <a:rPr kumimoji="1" lang="en-US" altLang="zh-CHS" sz="1050" dirty="0" smtClean="0"/>
                <a:t>The result of </a:t>
              </a:r>
              <a:r>
                <a:rPr kumimoji="1" lang="en-US" altLang="zh-CHS" sz="1050" dirty="0" err="1" smtClean="0"/>
                <a:t>MapReduce</a:t>
              </a:r>
              <a:r>
                <a:rPr kumimoji="1" lang="en-US" altLang="zh-CHS" sz="1050" dirty="0" smtClean="0"/>
                <a:t> job (x, y, z)</a:t>
              </a:r>
              <a:endParaRPr kumimoji="1" lang="zh-CHS" altLang="en-US" sz="1050" dirty="0"/>
            </a:p>
          </p:txBody>
        </p:sp>
        <p:cxnSp>
          <p:nvCxnSpPr>
            <p:cNvPr id="38" name="直线箭头连接符 37"/>
            <p:cNvCxnSpPr/>
            <p:nvPr/>
          </p:nvCxnSpPr>
          <p:spPr>
            <a:xfrm>
              <a:off x="7059281" y="3486018"/>
              <a:ext cx="234033" cy="0"/>
            </a:xfrm>
            <a:prstGeom prst="straightConnector1">
              <a:avLst/>
            </a:prstGeom>
            <a:solidFill>
              <a:srgbClr val="007E39"/>
            </a:solidFill>
            <a:ln w="19050">
              <a:solidFill>
                <a:schemeClr val="accent2"/>
              </a:solidFill>
              <a:prstDash val="solid"/>
              <a:tailEnd type="triangle"/>
            </a:ln>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18" name="组 17"/>
          <p:cNvGrpSpPr/>
          <p:nvPr/>
        </p:nvGrpSpPr>
        <p:grpSpPr>
          <a:xfrm>
            <a:off x="3044842" y="5523116"/>
            <a:ext cx="5607915" cy="612208"/>
            <a:chOff x="3044842" y="5523116"/>
            <a:chExt cx="5607915" cy="612208"/>
          </a:xfrm>
        </p:grpSpPr>
        <p:sp>
          <p:nvSpPr>
            <p:cNvPr id="28" name="圆角矩形 27"/>
            <p:cNvSpPr/>
            <p:nvPr/>
          </p:nvSpPr>
          <p:spPr>
            <a:xfrm>
              <a:off x="3188858" y="5667132"/>
              <a:ext cx="2902478" cy="459725"/>
            </a:xfrm>
            <a:prstGeom prst="round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HS" sz="1400" dirty="0" smtClean="0"/>
                <a:t>Reducers retrieve (k, v) pairs</a:t>
              </a:r>
            </a:p>
          </p:txBody>
        </p:sp>
        <p:sp>
          <p:nvSpPr>
            <p:cNvPr id="29" name="椭圆 28"/>
            <p:cNvSpPr/>
            <p:nvPr/>
          </p:nvSpPr>
          <p:spPr>
            <a:xfrm>
              <a:off x="3044842" y="5523116"/>
              <a:ext cx="360040" cy="360040"/>
            </a:xfrm>
            <a:prstGeom prst="ellipse">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HS" dirty="0"/>
                <a:t>6</a:t>
              </a:r>
              <a:endParaRPr lang="zh-CHS" altLang="en-US" dirty="0"/>
            </a:p>
          </p:txBody>
        </p:sp>
        <p:sp>
          <p:nvSpPr>
            <p:cNvPr id="33" name="文本框 32"/>
            <p:cNvSpPr txBox="1"/>
            <p:nvPr/>
          </p:nvSpPr>
          <p:spPr>
            <a:xfrm>
              <a:off x="6243174" y="5805264"/>
              <a:ext cx="2409583" cy="253916"/>
            </a:xfrm>
            <a:prstGeom prst="rect">
              <a:avLst/>
            </a:prstGeom>
            <a:noFill/>
          </p:spPr>
          <p:txBody>
            <a:bodyPr wrap="square" rtlCol="0">
              <a:spAutoFit/>
            </a:bodyPr>
            <a:lstStyle/>
            <a:p>
              <a:r>
                <a:rPr kumimoji="1" lang="en-US" altLang="zh-CHS" sz="1050" dirty="0" smtClean="0"/>
                <a:t> (Student0, Department0, University0)</a:t>
              </a:r>
              <a:endParaRPr kumimoji="1" lang="zh-CHS" altLang="en-US" sz="1050" dirty="0"/>
            </a:p>
          </p:txBody>
        </p:sp>
        <p:sp>
          <p:nvSpPr>
            <p:cNvPr id="39" name="左大括号 38"/>
            <p:cNvSpPr/>
            <p:nvPr/>
          </p:nvSpPr>
          <p:spPr>
            <a:xfrm>
              <a:off x="6156176" y="5667324"/>
              <a:ext cx="288032" cy="468000"/>
            </a:xfrm>
            <a:prstGeom prst="leftBrace">
              <a:avLst/>
            </a:prstGeom>
            <a:ln w="2222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HS" altLang="en-US"/>
            </a:p>
          </p:txBody>
        </p:sp>
      </p:grpSp>
    </p:spTree>
    <p:extLst>
      <p:ext uri="{BB962C8B-B14F-4D97-AF65-F5344CB8AC3E}">
        <p14:creationId xmlns:p14="http://schemas.microsoft.com/office/powerpoint/2010/main" val="1789376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up)">
                                      <p:cBhvr>
                                        <p:cTn id="12" dur="500"/>
                                        <p:tgtEl>
                                          <p:spTgt spid="23"/>
                                        </p:tgtEl>
                                      </p:cBhvr>
                                    </p:animEffect>
                                  </p:childTnLst>
                                </p:cTn>
                              </p:par>
                            </p:childTnLst>
                          </p:cTn>
                        </p:par>
                        <p:par>
                          <p:cTn id="13" fill="hold">
                            <p:stCondLst>
                              <p:cond delay="500"/>
                            </p:stCondLst>
                            <p:childTnLst>
                              <p:par>
                                <p:cTn id="14" presetID="37"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anim calcmode="lin" valueType="num">
                                      <p:cBhvr>
                                        <p:cTn id="17" dur="500" fill="hold"/>
                                        <p:tgtEl>
                                          <p:spTgt spid="2"/>
                                        </p:tgtEl>
                                        <p:attrNameLst>
                                          <p:attrName>ppt_x</p:attrName>
                                        </p:attrNameLst>
                                      </p:cBhvr>
                                      <p:tavLst>
                                        <p:tav tm="0">
                                          <p:val>
                                            <p:strVal val="#ppt_x"/>
                                          </p:val>
                                        </p:tav>
                                        <p:tav tm="100000">
                                          <p:val>
                                            <p:strVal val="#ppt_x"/>
                                          </p:val>
                                        </p:tav>
                                      </p:tavLst>
                                    </p:anim>
                                    <p:anim calcmode="lin" valueType="num">
                                      <p:cBhvr>
                                        <p:cTn id="18" dur="450" decel="100000" fill="hold"/>
                                        <p:tgtEl>
                                          <p:spTgt spid="2"/>
                                        </p:tgtEl>
                                        <p:attrNameLst>
                                          <p:attrName>ppt_y</p:attrName>
                                        </p:attrNameLst>
                                      </p:cBhvr>
                                      <p:tavLst>
                                        <p:tav tm="0">
                                          <p:val>
                                            <p:strVal val="#ppt_y+1"/>
                                          </p:val>
                                        </p:tav>
                                        <p:tav tm="100000">
                                          <p:val>
                                            <p:strVal val="#ppt_y-.03"/>
                                          </p:val>
                                        </p:tav>
                                      </p:tavLst>
                                    </p:anim>
                                    <p:anim calcmode="lin" valueType="num">
                                      <p:cBhvr>
                                        <p:cTn id="19" dur="50" accel="100000" fill="hold">
                                          <p:stCondLst>
                                            <p:cond delay="450"/>
                                          </p:stCondLst>
                                        </p:cTn>
                                        <p:tgtEl>
                                          <p:spTgt spid="2"/>
                                        </p:tgtEl>
                                        <p:attrNameLst>
                                          <p:attrName>ppt_y</p:attrName>
                                        </p:attrNameLst>
                                      </p:cBhvr>
                                      <p:tavLst>
                                        <p:tav tm="0">
                                          <p:val>
                                            <p:strVal val="#ppt_y-.03"/>
                                          </p:val>
                                        </p:tav>
                                        <p:tav tm="100000">
                                          <p:val>
                                            <p:strVal val="#ppt_y"/>
                                          </p:val>
                                        </p:tav>
                                      </p:tavLst>
                                    </p:anim>
                                  </p:childTnLst>
                                </p:cTn>
                              </p:par>
                            </p:childTnLst>
                          </p:cTn>
                        </p:par>
                        <p:par>
                          <p:cTn id="20" fill="hold">
                            <p:stCondLst>
                              <p:cond delay="1000"/>
                            </p:stCondLst>
                            <p:childTnLst>
                              <p:par>
                                <p:cTn id="21" presetID="37"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anim calcmode="lin" valueType="num">
                                      <p:cBhvr>
                                        <p:cTn id="24" dur="500" fill="hold"/>
                                        <p:tgtEl>
                                          <p:spTgt spid="5"/>
                                        </p:tgtEl>
                                        <p:attrNameLst>
                                          <p:attrName>ppt_x</p:attrName>
                                        </p:attrNameLst>
                                      </p:cBhvr>
                                      <p:tavLst>
                                        <p:tav tm="0">
                                          <p:val>
                                            <p:strVal val="#ppt_x"/>
                                          </p:val>
                                        </p:tav>
                                        <p:tav tm="100000">
                                          <p:val>
                                            <p:strVal val="#ppt_x"/>
                                          </p:val>
                                        </p:tav>
                                      </p:tavLst>
                                    </p:anim>
                                    <p:anim calcmode="lin" valueType="num">
                                      <p:cBhvr>
                                        <p:cTn id="25" dur="450" decel="100000" fill="hold"/>
                                        <p:tgtEl>
                                          <p:spTgt spid="5"/>
                                        </p:tgtEl>
                                        <p:attrNameLst>
                                          <p:attrName>ppt_y</p:attrName>
                                        </p:attrNameLst>
                                      </p:cBhvr>
                                      <p:tavLst>
                                        <p:tav tm="0">
                                          <p:val>
                                            <p:strVal val="#ppt_y+1"/>
                                          </p:val>
                                        </p:tav>
                                        <p:tav tm="100000">
                                          <p:val>
                                            <p:strVal val="#ppt_y-.03"/>
                                          </p:val>
                                        </p:tav>
                                      </p:tavLst>
                                    </p:anim>
                                    <p:anim calcmode="lin" valueType="num">
                                      <p:cBhvr>
                                        <p:cTn id="26" dur="50" accel="100000" fill="hold">
                                          <p:stCondLst>
                                            <p:cond delay="450"/>
                                          </p:stCondLst>
                                        </p:cTn>
                                        <p:tgtEl>
                                          <p:spTgt spid="5"/>
                                        </p:tgtEl>
                                        <p:attrNameLst>
                                          <p:attrName>ppt_y</p:attrName>
                                        </p:attrNameLst>
                                      </p:cBhvr>
                                      <p:tavLst>
                                        <p:tav tm="0">
                                          <p:val>
                                            <p:strVal val="#ppt_y-.03"/>
                                          </p:val>
                                        </p:tav>
                                        <p:tav tm="100000">
                                          <p:val>
                                            <p:strVal val="#ppt_y"/>
                                          </p:val>
                                        </p:tav>
                                      </p:tavLst>
                                    </p:anim>
                                  </p:childTnLst>
                                </p:cTn>
                              </p:par>
                            </p:childTnLst>
                          </p:cTn>
                        </p:par>
                        <p:par>
                          <p:cTn id="27" fill="hold">
                            <p:stCondLst>
                              <p:cond delay="1500"/>
                            </p:stCondLst>
                            <p:childTnLst>
                              <p:par>
                                <p:cTn id="28" presetID="37" presetClass="entr" presetSubtype="0"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anim calcmode="lin" valueType="num">
                                      <p:cBhvr>
                                        <p:cTn id="31" dur="500" fill="hold"/>
                                        <p:tgtEl>
                                          <p:spTgt spid="13"/>
                                        </p:tgtEl>
                                        <p:attrNameLst>
                                          <p:attrName>ppt_x</p:attrName>
                                        </p:attrNameLst>
                                      </p:cBhvr>
                                      <p:tavLst>
                                        <p:tav tm="0">
                                          <p:val>
                                            <p:strVal val="#ppt_x"/>
                                          </p:val>
                                        </p:tav>
                                        <p:tav tm="100000">
                                          <p:val>
                                            <p:strVal val="#ppt_x"/>
                                          </p:val>
                                        </p:tav>
                                      </p:tavLst>
                                    </p:anim>
                                    <p:anim calcmode="lin" valueType="num">
                                      <p:cBhvr>
                                        <p:cTn id="32" dur="450" decel="100000" fill="hold"/>
                                        <p:tgtEl>
                                          <p:spTgt spid="13"/>
                                        </p:tgtEl>
                                        <p:attrNameLst>
                                          <p:attrName>ppt_y</p:attrName>
                                        </p:attrNameLst>
                                      </p:cBhvr>
                                      <p:tavLst>
                                        <p:tav tm="0">
                                          <p:val>
                                            <p:strVal val="#ppt_y+1"/>
                                          </p:val>
                                        </p:tav>
                                        <p:tav tm="100000">
                                          <p:val>
                                            <p:strVal val="#ppt_y-.03"/>
                                          </p:val>
                                        </p:tav>
                                      </p:tavLst>
                                    </p:anim>
                                    <p:anim calcmode="lin" valueType="num">
                                      <p:cBhvr>
                                        <p:cTn id="33" dur="50" accel="100000" fill="hold">
                                          <p:stCondLst>
                                            <p:cond delay="450"/>
                                          </p:stCondLst>
                                        </p:cTn>
                                        <p:tgtEl>
                                          <p:spTgt spid="13"/>
                                        </p:tgtEl>
                                        <p:attrNameLst>
                                          <p:attrName>ppt_y</p:attrName>
                                        </p:attrNameLst>
                                      </p:cBhvr>
                                      <p:tavLst>
                                        <p:tav tm="0">
                                          <p:val>
                                            <p:strVal val="#ppt_y-.03"/>
                                          </p:val>
                                        </p:tav>
                                        <p:tav tm="100000">
                                          <p:val>
                                            <p:strVal val="#ppt_y"/>
                                          </p:val>
                                        </p:tav>
                                      </p:tavLst>
                                    </p:anim>
                                  </p:childTnLst>
                                </p:cTn>
                              </p:par>
                            </p:childTnLst>
                          </p:cTn>
                        </p:par>
                        <p:par>
                          <p:cTn id="34" fill="hold">
                            <p:stCondLst>
                              <p:cond delay="2000"/>
                            </p:stCondLst>
                            <p:childTnLst>
                              <p:par>
                                <p:cTn id="35" presetID="37" presetClass="entr" presetSubtype="0"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anim calcmode="lin" valueType="num">
                                      <p:cBhvr>
                                        <p:cTn id="38" dur="500" fill="hold"/>
                                        <p:tgtEl>
                                          <p:spTgt spid="21"/>
                                        </p:tgtEl>
                                        <p:attrNameLst>
                                          <p:attrName>ppt_x</p:attrName>
                                        </p:attrNameLst>
                                      </p:cBhvr>
                                      <p:tavLst>
                                        <p:tav tm="0">
                                          <p:val>
                                            <p:strVal val="#ppt_x"/>
                                          </p:val>
                                        </p:tav>
                                        <p:tav tm="100000">
                                          <p:val>
                                            <p:strVal val="#ppt_x"/>
                                          </p:val>
                                        </p:tav>
                                      </p:tavLst>
                                    </p:anim>
                                    <p:anim calcmode="lin" valueType="num">
                                      <p:cBhvr>
                                        <p:cTn id="39" dur="450" decel="100000" fill="hold"/>
                                        <p:tgtEl>
                                          <p:spTgt spid="21"/>
                                        </p:tgtEl>
                                        <p:attrNameLst>
                                          <p:attrName>ppt_y</p:attrName>
                                        </p:attrNameLst>
                                      </p:cBhvr>
                                      <p:tavLst>
                                        <p:tav tm="0">
                                          <p:val>
                                            <p:strVal val="#ppt_y+1"/>
                                          </p:val>
                                        </p:tav>
                                        <p:tav tm="100000">
                                          <p:val>
                                            <p:strVal val="#ppt_y-.03"/>
                                          </p:val>
                                        </p:tav>
                                      </p:tavLst>
                                    </p:anim>
                                    <p:anim calcmode="lin" valueType="num">
                                      <p:cBhvr>
                                        <p:cTn id="40" dur="50" accel="100000" fill="hold">
                                          <p:stCondLst>
                                            <p:cond delay="450"/>
                                          </p:stCondLst>
                                        </p:cTn>
                                        <p:tgtEl>
                                          <p:spTgt spid="21"/>
                                        </p:tgtEl>
                                        <p:attrNameLst>
                                          <p:attrName>ppt_y</p:attrName>
                                        </p:attrNameLst>
                                      </p:cBhvr>
                                      <p:tavLst>
                                        <p:tav tm="0">
                                          <p:val>
                                            <p:strVal val="#ppt_y-.03"/>
                                          </p:val>
                                        </p:tav>
                                        <p:tav tm="100000">
                                          <p:val>
                                            <p:strVal val="#ppt_y"/>
                                          </p:val>
                                        </p:tav>
                                      </p:tavLst>
                                    </p:anim>
                                  </p:childTnLst>
                                </p:cTn>
                              </p:par>
                              <p:par>
                                <p:cTn id="41" presetID="37"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anim calcmode="lin" valueType="num">
                                      <p:cBhvr>
                                        <p:cTn id="44" dur="500" fill="hold"/>
                                        <p:tgtEl>
                                          <p:spTgt spid="16"/>
                                        </p:tgtEl>
                                        <p:attrNameLst>
                                          <p:attrName>ppt_x</p:attrName>
                                        </p:attrNameLst>
                                      </p:cBhvr>
                                      <p:tavLst>
                                        <p:tav tm="0">
                                          <p:val>
                                            <p:strVal val="#ppt_x"/>
                                          </p:val>
                                        </p:tav>
                                        <p:tav tm="100000">
                                          <p:val>
                                            <p:strVal val="#ppt_x"/>
                                          </p:val>
                                        </p:tav>
                                      </p:tavLst>
                                    </p:anim>
                                    <p:anim calcmode="lin" valueType="num">
                                      <p:cBhvr>
                                        <p:cTn id="45" dur="450" decel="100000" fill="hold"/>
                                        <p:tgtEl>
                                          <p:spTgt spid="16"/>
                                        </p:tgtEl>
                                        <p:attrNameLst>
                                          <p:attrName>ppt_y</p:attrName>
                                        </p:attrNameLst>
                                      </p:cBhvr>
                                      <p:tavLst>
                                        <p:tav tm="0">
                                          <p:val>
                                            <p:strVal val="#ppt_y+1"/>
                                          </p:val>
                                        </p:tav>
                                        <p:tav tm="100000">
                                          <p:val>
                                            <p:strVal val="#ppt_y-.03"/>
                                          </p:val>
                                        </p:tav>
                                      </p:tavLst>
                                    </p:anim>
                                    <p:anim calcmode="lin" valueType="num">
                                      <p:cBhvr>
                                        <p:cTn id="46" dur="50" accel="100000" fill="hold">
                                          <p:stCondLst>
                                            <p:cond delay="450"/>
                                          </p:stCondLst>
                                        </p:cTn>
                                        <p:tgtEl>
                                          <p:spTgt spid="16"/>
                                        </p:tgtEl>
                                        <p:attrNameLst>
                                          <p:attrName>ppt_y</p:attrName>
                                        </p:attrNameLst>
                                      </p:cBhvr>
                                      <p:tavLst>
                                        <p:tav tm="0">
                                          <p:val>
                                            <p:strVal val="#ppt_y-.03"/>
                                          </p:val>
                                        </p:tav>
                                        <p:tav tm="100000">
                                          <p:val>
                                            <p:strVal val="#ppt_y"/>
                                          </p:val>
                                        </p:tav>
                                      </p:tavLst>
                                    </p:anim>
                                  </p:childTnLst>
                                </p:cTn>
                              </p:par>
                            </p:childTnLst>
                          </p:cTn>
                        </p:par>
                        <p:par>
                          <p:cTn id="47" fill="hold">
                            <p:stCondLst>
                              <p:cond delay="2500"/>
                            </p:stCondLst>
                            <p:childTnLst>
                              <p:par>
                                <p:cTn id="48" presetID="37" presetClass="entr" presetSubtype="0" fill="hold"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anim calcmode="lin" valueType="num">
                                      <p:cBhvr>
                                        <p:cTn id="51" dur="500" fill="hold"/>
                                        <p:tgtEl>
                                          <p:spTgt spid="15"/>
                                        </p:tgtEl>
                                        <p:attrNameLst>
                                          <p:attrName>ppt_x</p:attrName>
                                        </p:attrNameLst>
                                      </p:cBhvr>
                                      <p:tavLst>
                                        <p:tav tm="0">
                                          <p:val>
                                            <p:strVal val="#ppt_x"/>
                                          </p:val>
                                        </p:tav>
                                        <p:tav tm="100000">
                                          <p:val>
                                            <p:strVal val="#ppt_x"/>
                                          </p:val>
                                        </p:tav>
                                      </p:tavLst>
                                    </p:anim>
                                    <p:anim calcmode="lin" valueType="num">
                                      <p:cBhvr>
                                        <p:cTn id="52" dur="450" decel="100000" fill="hold"/>
                                        <p:tgtEl>
                                          <p:spTgt spid="15"/>
                                        </p:tgtEl>
                                        <p:attrNameLst>
                                          <p:attrName>ppt_y</p:attrName>
                                        </p:attrNameLst>
                                      </p:cBhvr>
                                      <p:tavLst>
                                        <p:tav tm="0">
                                          <p:val>
                                            <p:strVal val="#ppt_y+1"/>
                                          </p:val>
                                        </p:tav>
                                        <p:tav tm="100000">
                                          <p:val>
                                            <p:strVal val="#ppt_y-.03"/>
                                          </p:val>
                                        </p:tav>
                                      </p:tavLst>
                                    </p:anim>
                                    <p:anim calcmode="lin" valueType="num">
                                      <p:cBhvr>
                                        <p:cTn id="53" dur="50" accel="100000" fill="hold">
                                          <p:stCondLst>
                                            <p:cond delay="450"/>
                                          </p:stCondLst>
                                        </p:cTn>
                                        <p:tgtEl>
                                          <p:spTgt spid="15"/>
                                        </p:tgtEl>
                                        <p:attrNameLst>
                                          <p:attrName>ppt_y</p:attrName>
                                        </p:attrNameLst>
                                      </p:cBhvr>
                                      <p:tavLst>
                                        <p:tav tm="0">
                                          <p:val>
                                            <p:strVal val="#ppt_y-.03"/>
                                          </p:val>
                                        </p:tav>
                                        <p:tav tm="100000">
                                          <p:val>
                                            <p:strVal val="#ppt_y"/>
                                          </p:val>
                                        </p:tav>
                                      </p:tavLst>
                                    </p:anim>
                                  </p:childTnLst>
                                </p:cTn>
                              </p:par>
                            </p:childTnLst>
                          </p:cTn>
                        </p:par>
                        <p:par>
                          <p:cTn id="54" fill="hold">
                            <p:stCondLst>
                              <p:cond delay="3000"/>
                            </p:stCondLst>
                            <p:childTnLst>
                              <p:par>
                                <p:cTn id="55" presetID="37" presetClass="entr" presetSubtype="0" fill="hold" nodeType="after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anim calcmode="lin" valueType="num">
                                      <p:cBhvr>
                                        <p:cTn id="58" dur="500" fill="hold"/>
                                        <p:tgtEl>
                                          <p:spTgt spid="18"/>
                                        </p:tgtEl>
                                        <p:attrNameLst>
                                          <p:attrName>ppt_x</p:attrName>
                                        </p:attrNameLst>
                                      </p:cBhvr>
                                      <p:tavLst>
                                        <p:tav tm="0">
                                          <p:val>
                                            <p:strVal val="#ppt_x"/>
                                          </p:val>
                                        </p:tav>
                                        <p:tav tm="100000">
                                          <p:val>
                                            <p:strVal val="#ppt_x"/>
                                          </p:val>
                                        </p:tav>
                                      </p:tavLst>
                                    </p:anim>
                                    <p:anim calcmode="lin" valueType="num">
                                      <p:cBhvr>
                                        <p:cTn id="59" dur="450" decel="100000" fill="hold"/>
                                        <p:tgtEl>
                                          <p:spTgt spid="18"/>
                                        </p:tgtEl>
                                        <p:attrNameLst>
                                          <p:attrName>ppt_y</p:attrName>
                                        </p:attrNameLst>
                                      </p:cBhvr>
                                      <p:tavLst>
                                        <p:tav tm="0">
                                          <p:val>
                                            <p:strVal val="#ppt_y+1"/>
                                          </p:val>
                                        </p:tav>
                                        <p:tav tm="100000">
                                          <p:val>
                                            <p:strVal val="#ppt_y-.03"/>
                                          </p:val>
                                        </p:tav>
                                      </p:tavLst>
                                    </p:anim>
                                    <p:anim calcmode="lin" valueType="num">
                                      <p:cBhvr>
                                        <p:cTn id="60" dur="50" accel="100000" fill="hold">
                                          <p:stCondLst>
                                            <p:cond delay="450"/>
                                          </p:stCondLst>
                                        </p:cTn>
                                        <p:tgtEl>
                                          <p:spTgt spid="1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animBg="1"/>
      <p:bldP spid="21" grpId="0" animBg="1"/>
      <p:bldP spid="2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title"/>
          </p:nvPr>
        </p:nvSpPr>
        <p:spPr>
          <a:xfrm>
            <a:off x="468313" y="333375"/>
            <a:ext cx="6858000" cy="550863"/>
          </a:xfrm>
        </p:spPr>
        <p:txBody>
          <a:bodyPr rtlCol="0"/>
          <a:lstStyle/>
          <a:p>
            <a:pPr eaLnBrk="1" fontAlgn="auto" hangingPunct="1">
              <a:spcAft>
                <a:spcPts val="0"/>
              </a:spcAft>
              <a:defRPr/>
            </a:pPr>
            <a:r>
              <a:rPr lang="en-US" altLang="zh-CHS" sz="2400" dirty="0">
                <a:solidFill>
                  <a:schemeClr val="tx1"/>
                </a:solidFill>
                <a:latin typeface="Calibri" pitchFamily="34" charset="0"/>
                <a:cs typeface="Arial" pitchFamily="34" charset="0"/>
                <a:sym typeface="Calibri" pitchFamily="34" charset="0"/>
              </a:rPr>
              <a:t>Storage Schema &amp; Query Process</a:t>
            </a:r>
            <a:endParaRPr lang="zh-CHS" altLang="en-US" sz="2400" dirty="0">
              <a:solidFill>
                <a:schemeClr val="tx1"/>
              </a:solidFill>
              <a:latin typeface="Calibri" pitchFamily="34" charset="0"/>
              <a:ea typeface="+mn-ea"/>
              <a:cs typeface="Arial" pitchFamily="34" charset="0"/>
              <a:sym typeface="Calibri" pitchFamily="34" charset="0"/>
            </a:endParaRPr>
          </a:p>
        </p:txBody>
      </p:sp>
      <p:sp>
        <p:nvSpPr>
          <p:cNvPr id="4" name="日期占位符 3"/>
          <p:cNvSpPr>
            <a:spLocks noGrp="1"/>
          </p:cNvSpPr>
          <p:nvPr>
            <p:ph type="dt" sz="half" idx="10"/>
          </p:nvPr>
        </p:nvSpPr>
        <p:spPr/>
        <p:txBody>
          <a:bodyPr/>
          <a:lstStyle/>
          <a:p>
            <a:pPr>
              <a:defRPr/>
            </a:pPr>
            <a:fld id="{1A0818B4-7596-9C4A-986C-AC21F3EAC6F0}" type="datetime1">
              <a:rPr lang="zh-CHS" altLang="en-US" smtClean="0"/>
              <a:t>15/5/6</a:t>
            </a:fld>
            <a:endParaRPr lang="en-US" altLang="zh-CHS"/>
          </a:p>
        </p:txBody>
      </p:sp>
      <p:sp>
        <p:nvSpPr>
          <p:cNvPr id="6" name="幻灯片编号占位符 5"/>
          <p:cNvSpPr>
            <a:spLocks noGrp="1"/>
          </p:cNvSpPr>
          <p:nvPr>
            <p:ph type="sldNum" sz="quarter" idx="12"/>
          </p:nvPr>
        </p:nvSpPr>
        <p:spPr/>
        <p:txBody>
          <a:bodyPr/>
          <a:lstStyle/>
          <a:p>
            <a:fld id="{C73A8C92-5225-624A-981C-988E0DFED375}" type="slidenum">
              <a:rPr lang="en-US" altLang="zh-CHS" smtClean="0"/>
              <a:pPr/>
              <a:t>38</a:t>
            </a:fld>
            <a:endParaRPr lang="en-US" altLang="zh-CHS"/>
          </a:p>
        </p:txBody>
      </p:sp>
      <p:cxnSp>
        <p:nvCxnSpPr>
          <p:cNvPr id="10" name="直接连接符 5"/>
          <p:cNvCxnSpPr/>
          <p:nvPr/>
        </p:nvCxnSpPr>
        <p:spPr>
          <a:xfrm>
            <a:off x="539750" y="908050"/>
            <a:ext cx="7993063" cy="0"/>
          </a:xfrm>
          <a:prstGeom prst="line">
            <a:avLst/>
          </a:prstGeom>
          <a:ln w="19050" cmpd="sng">
            <a:solidFill>
              <a:srgbClr val="0070C0"/>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539750" y="1124744"/>
            <a:ext cx="1159933" cy="369332"/>
          </a:xfrm>
          <a:prstGeom prst="rect">
            <a:avLst/>
          </a:prstGeom>
          <a:solidFill>
            <a:srgbClr val="996633"/>
          </a:solidFill>
          <a:ln>
            <a:solidFill>
              <a:srgbClr val="996633"/>
            </a:solidFill>
          </a:ln>
        </p:spPr>
        <p:txBody>
          <a:bodyPr wrap="none">
            <a:spAutoFit/>
          </a:bodyPr>
          <a:lstStyle/>
          <a:p>
            <a:pPr eaLnBrk="1" hangingPunct="1"/>
            <a:r>
              <a:rPr lang="en-US" altLang="zh-CHS" dirty="0" smtClean="0">
                <a:solidFill>
                  <a:schemeClr val="bg1"/>
                </a:solidFill>
                <a:sym typeface="Calibri" charset="0"/>
              </a:rPr>
              <a:t>Evaluation</a:t>
            </a:r>
            <a:endParaRPr lang="zh-CHS" altLang="en-US" dirty="0">
              <a:solidFill>
                <a:schemeClr val="bg1"/>
              </a:solidFill>
              <a:sym typeface="Calibri" charset="0"/>
            </a:endParaRPr>
          </a:p>
        </p:txBody>
      </p:sp>
      <p:graphicFrame>
        <p:nvGraphicFramePr>
          <p:cNvPr id="5" name="表格 4"/>
          <p:cNvGraphicFramePr>
            <a:graphicFrameLocks noGrp="1"/>
          </p:cNvGraphicFramePr>
          <p:nvPr>
            <p:extLst>
              <p:ext uri="{D42A27DB-BD31-4B8C-83A1-F6EECF244321}">
                <p14:modId xmlns:p14="http://schemas.microsoft.com/office/powerpoint/2010/main" val="603570492"/>
              </p:ext>
            </p:extLst>
          </p:nvPr>
        </p:nvGraphicFramePr>
        <p:xfrm>
          <a:off x="1524000" y="2911666"/>
          <a:ext cx="6096000" cy="1957494"/>
        </p:xfrm>
        <a:graphic>
          <a:graphicData uri="http://schemas.openxmlformats.org/drawingml/2006/table">
            <a:tbl>
              <a:tblPr firstRow="1" bandRow="1">
                <a:tableStyleId>{5C22544A-7EE6-4342-B048-85BDC9FD1C3A}</a:tableStyleId>
              </a:tblPr>
              <a:tblGrid>
                <a:gridCol w="1016000"/>
                <a:gridCol w="1016000"/>
                <a:gridCol w="1016000"/>
                <a:gridCol w="1016000"/>
                <a:gridCol w="1016000"/>
                <a:gridCol w="1016000"/>
              </a:tblGrid>
              <a:tr h="326249">
                <a:tc>
                  <a:txBody>
                    <a:bodyPr/>
                    <a:lstStyle/>
                    <a:p>
                      <a:pPr algn="ctr"/>
                      <a:r>
                        <a:rPr lang="en-US" altLang="zh-CHS" sz="1200" dirty="0" smtClean="0"/>
                        <a:t>Universities</a:t>
                      </a:r>
                      <a:endParaRPr lang="zh-CHS" altLang="en-US" sz="1200" dirty="0"/>
                    </a:p>
                  </a:txBody>
                  <a:tcPr/>
                </a:tc>
                <a:tc>
                  <a:txBody>
                    <a:bodyPr/>
                    <a:lstStyle/>
                    <a:p>
                      <a:pPr algn="ctr"/>
                      <a:r>
                        <a:rPr lang="en-US" altLang="zh-CHS" sz="1200" dirty="0" smtClean="0"/>
                        <a:t>Q1(sec)</a:t>
                      </a:r>
                      <a:endParaRPr lang="zh-CHS" altLang="en-US" sz="1200" dirty="0"/>
                    </a:p>
                  </a:txBody>
                  <a:tcPr/>
                </a:tc>
                <a:tc>
                  <a:txBody>
                    <a:bodyPr/>
                    <a:lstStyle/>
                    <a:p>
                      <a:pPr algn="ctr"/>
                      <a:r>
                        <a:rPr lang="en-US" altLang="zh-CHS" sz="1200" dirty="0" smtClean="0"/>
                        <a:t>Q2(sec)</a:t>
                      </a:r>
                      <a:endParaRPr lang="zh-CHS" altLang="en-US" sz="1200" dirty="0"/>
                    </a:p>
                  </a:txBody>
                  <a:tcPr/>
                </a:tc>
                <a:tc>
                  <a:txBody>
                    <a:bodyPr/>
                    <a:lstStyle/>
                    <a:p>
                      <a:pPr algn="ctr"/>
                      <a:r>
                        <a:rPr lang="en-US" altLang="zh-CHS" sz="1200" dirty="0" smtClean="0"/>
                        <a:t>Q6(sec)</a:t>
                      </a:r>
                      <a:endParaRPr lang="zh-CHS" altLang="en-US" sz="1200" dirty="0"/>
                    </a:p>
                  </a:txBody>
                  <a:tcPr/>
                </a:tc>
                <a:tc>
                  <a:txBody>
                    <a:bodyPr/>
                    <a:lstStyle/>
                    <a:p>
                      <a:pPr algn="ctr"/>
                      <a:r>
                        <a:rPr lang="en-US" altLang="zh-CHS" sz="1200" dirty="0" smtClean="0"/>
                        <a:t>Q7(sec)</a:t>
                      </a:r>
                      <a:endParaRPr lang="zh-CHS" altLang="en-US" sz="1200" dirty="0"/>
                    </a:p>
                  </a:txBody>
                  <a:tcPr/>
                </a:tc>
                <a:tc>
                  <a:txBody>
                    <a:bodyPr/>
                    <a:lstStyle/>
                    <a:p>
                      <a:pPr algn="ctr"/>
                      <a:r>
                        <a:rPr lang="en-US" altLang="zh-CHS" sz="1200" dirty="0" smtClean="0"/>
                        <a:t>Q9(sec)</a:t>
                      </a:r>
                      <a:endParaRPr lang="zh-CHS" altLang="en-US" sz="1200" dirty="0"/>
                    </a:p>
                  </a:txBody>
                  <a:tcPr/>
                </a:tc>
              </a:tr>
              <a:tr h="326249">
                <a:tc>
                  <a:txBody>
                    <a:bodyPr/>
                    <a:lstStyle/>
                    <a:p>
                      <a:pPr algn="ctr"/>
                      <a:r>
                        <a:rPr lang="en-US" altLang="zh-CHS" sz="1200" dirty="0" smtClean="0"/>
                        <a:t>20</a:t>
                      </a:r>
                      <a:endParaRPr lang="zh-CHS" altLang="en-US" sz="1200" dirty="0"/>
                    </a:p>
                  </a:txBody>
                  <a:tcPr/>
                </a:tc>
                <a:tc>
                  <a:txBody>
                    <a:bodyPr/>
                    <a:lstStyle/>
                    <a:p>
                      <a:pPr algn="ctr"/>
                      <a:r>
                        <a:rPr lang="en-US" altLang="zh-CHS" sz="1200" dirty="0" smtClean="0"/>
                        <a:t>17.0</a:t>
                      </a:r>
                      <a:endParaRPr lang="zh-CHS" altLang="en-US" sz="1200" dirty="0"/>
                    </a:p>
                  </a:txBody>
                  <a:tcPr/>
                </a:tc>
                <a:tc>
                  <a:txBody>
                    <a:bodyPr/>
                    <a:lstStyle/>
                    <a:p>
                      <a:pPr algn="ctr"/>
                      <a:r>
                        <a:rPr lang="en-US" altLang="zh-CHS" sz="1200" dirty="0" smtClean="0"/>
                        <a:t>43.3</a:t>
                      </a:r>
                      <a:endParaRPr lang="zh-CHS" altLang="en-US" sz="1200" dirty="0"/>
                    </a:p>
                  </a:txBody>
                  <a:tcPr/>
                </a:tc>
                <a:tc>
                  <a:txBody>
                    <a:bodyPr/>
                    <a:lstStyle/>
                    <a:p>
                      <a:pPr algn="ctr"/>
                      <a:r>
                        <a:rPr lang="en-US" altLang="zh-CHS" sz="1200" dirty="0" smtClean="0"/>
                        <a:t>8.6</a:t>
                      </a:r>
                      <a:endParaRPr lang="zh-CHS" altLang="en-US" sz="1200" dirty="0"/>
                    </a:p>
                  </a:txBody>
                  <a:tcPr/>
                </a:tc>
                <a:tc>
                  <a:txBody>
                    <a:bodyPr/>
                    <a:lstStyle/>
                    <a:p>
                      <a:pPr algn="ctr"/>
                      <a:r>
                        <a:rPr lang="en-US" altLang="zh-CHS" sz="1200" dirty="0" smtClean="0"/>
                        <a:t>50.2</a:t>
                      </a:r>
                      <a:endParaRPr lang="zh-CHS" altLang="en-US" sz="1200" dirty="0"/>
                    </a:p>
                  </a:txBody>
                  <a:tcPr/>
                </a:tc>
                <a:tc>
                  <a:txBody>
                    <a:bodyPr/>
                    <a:lstStyle/>
                    <a:p>
                      <a:pPr algn="ctr"/>
                      <a:r>
                        <a:rPr lang="en-US" altLang="zh-CHS" sz="1200" dirty="0" smtClean="0"/>
                        <a:t>47.8</a:t>
                      </a:r>
                      <a:endParaRPr lang="zh-CHS" altLang="en-US" sz="1200" dirty="0"/>
                    </a:p>
                  </a:txBody>
                  <a:tcPr/>
                </a:tc>
              </a:tr>
              <a:tr h="326249">
                <a:tc>
                  <a:txBody>
                    <a:bodyPr/>
                    <a:lstStyle/>
                    <a:p>
                      <a:pPr algn="ctr"/>
                      <a:r>
                        <a:rPr lang="en-US" altLang="zh-CHS" sz="1200" dirty="0" smtClean="0"/>
                        <a:t>40</a:t>
                      </a:r>
                      <a:endParaRPr lang="zh-CHS" altLang="en-US" sz="1200" dirty="0"/>
                    </a:p>
                  </a:txBody>
                  <a:tcPr/>
                </a:tc>
                <a:tc>
                  <a:txBody>
                    <a:bodyPr/>
                    <a:lstStyle/>
                    <a:p>
                      <a:pPr algn="ctr"/>
                      <a:r>
                        <a:rPr lang="en-US" altLang="zh-CHS" sz="1200" dirty="0" smtClean="0"/>
                        <a:t>19.1</a:t>
                      </a:r>
                      <a:endParaRPr lang="zh-CHS" altLang="en-US" sz="1200" dirty="0"/>
                    </a:p>
                  </a:txBody>
                  <a:tcPr/>
                </a:tc>
                <a:tc>
                  <a:txBody>
                    <a:bodyPr/>
                    <a:lstStyle/>
                    <a:p>
                      <a:pPr algn="ctr"/>
                      <a:r>
                        <a:rPr lang="en-US" altLang="zh-CHS" sz="1200" dirty="0" smtClean="0"/>
                        <a:t>55.4</a:t>
                      </a:r>
                      <a:endParaRPr lang="zh-CHS" altLang="en-US" sz="1200" dirty="0"/>
                    </a:p>
                  </a:txBody>
                  <a:tcPr/>
                </a:tc>
                <a:tc>
                  <a:txBody>
                    <a:bodyPr/>
                    <a:lstStyle/>
                    <a:p>
                      <a:pPr algn="ctr"/>
                      <a:r>
                        <a:rPr lang="en-US" altLang="zh-CHS" sz="1200" dirty="0" smtClean="0"/>
                        <a:t>11.2</a:t>
                      </a:r>
                      <a:endParaRPr lang="zh-CHS" altLang="en-US" sz="1200" dirty="0"/>
                    </a:p>
                  </a:txBody>
                  <a:tcPr/>
                </a:tc>
                <a:tc>
                  <a:txBody>
                    <a:bodyPr/>
                    <a:lstStyle/>
                    <a:p>
                      <a:pPr algn="ctr"/>
                      <a:r>
                        <a:rPr lang="en-US" altLang="zh-CHS" sz="1200" dirty="0" smtClean="0"/>
                        <a:t>67.7</a:t>
                      </a:r>
                      <a:endParaRPr lang="zh-CHS" altLang="en-US" sz="1200" dirty="0"/>
                    </a:p>
                  </a:txBody>
                  <a:tcPr/>
                </a:tc>
                <a:tc>
                  <a:txBody>
                    <a:bodyPr/>
                    <a:lstStyle/>
                    <a:p>
                      <a:pPr algn="ctr"/>
                      <a:r>
                        <a:rPr lang="en-US" altLang="zh-CHS" sz="1200" dirty="0" smtClean="0"/>
                        <a:t>56.9</a:t>
                      </a:r>
                      <a:endParaRPr lang="zh-CHS" altLang="en-US" sz="1200" dirty="0"/>
                    </a:p>
                  </a:txBody>
                  <a:tcPr/>
                </a:tc>
              </a:tr>
              <a:tr h="326249">
                <a:tc>
                  <a:txBody>
                    <a:bodyPr/>
                    <a:lstStyle/>
                    <a:p>
                      <a:pPr algn="ctr"/>
                      <a:r>
                        <a:rPr lang="en-US" altLang="zh-CHS" sz="1200" dirty="0" smtClean="0"/>
                        <a:t>60</a:t>
                      </a:r>
                      <a:endParaRPr lang="zh-CHS" altLang="en-US" sz="1200" dirty="0"/>
                    </a:p>
                  </a:txBody>
                  <a:tcPr/>
                </a:tc>
                <a:tc>
                  <a:txBody>
                    <a:bodyPr/>
                    <a:lstStyle/>
                    <a:p>
                      <a:pPr algn="ctr"/>
                      <a:r>
                        <a:rPr lang="en-US" altLang="zh-CHS" sz="1200" dirty="0" smtClean="0"/>
                        <a:t>23.3</a:t>
                      </a:r>
                      <a:endParaRPr lang="zh-CHS" altLang="en-US" sz="1200" dirty="0"/>
                    </a:p>
                  </a:txBody>
                  <a:tcPr/>
                </a:tc>
                <a:tc>
                  <a:txBody>
                    <a:bodyPr/>
                    <a:lstStyle/>
                    <a:p>
                      <a:pPr algn="ctr"/>
                      <a:r>
                        <a:rPr lang="en-US" altLang="zh-CHS" sz="1200" dirty="0" smtClean="0"/>
                        <a:t>66.0</a:t>
                      </a:r>
                      <a:endParaRPr lang="zh-CHS" altLang="en-US" sz="1200" dirty="0"/>
                    </a:p>
                  </a:txBody>
                  <a:tcPr/>
                </a:tc>
                <a:tc>
                  <a:txBody>
                    <a:bodyPr/>
                    <a:lstStyle/>
                    <a:p>
                      <a:pPr algn="ctr"/>
                      <a:r>
                        <a:rPr lang="en-US" altLang="zh-CHS" sz="1200" dirty="0" smtClean="0"/>
                        <a:t>17.1</a:t>
                      </a:r>
                      <a:endParaRPr lang="zh-CHS" altLang="en-US" sz="1200" dirty="0"/>
                    </a:p>
                  </a:txBody>
                  <a:tcPr/>
                </a:tc>
                <a:tc>
                  <a:txBody>
                    <a:bodyPr/>
                    <a:lstStyle/>
                    <a:p>
                      <a:pPr algn="ctr"/>
                      <a:r>
                        <a:rPr lang="en-US" altLang="zh-CHS" sz="1200" dirty="0" smtClean="0"/>
                        <a:t>79.0</a:t>
                      </a:r>
                      <a:endParaRPr lang="zh-CHS" altLang="en-US" sz="1200" dirty="0"/>
                    </a:p>
                  </a:txBody>
                  <a:tcPr/>
                </a:tc>
                <a:tc>
                  <a:txBody>
                    <a:bodyPr/>
                    <a:lstStyle/>
                    <a:p>
                      <a:pPr algn="ctr"/>
                      <a:r>
                        <a:rPr lang="en-US" altLang="zh-CHS" sz="1200" dirty="0" smtClean="0"/>
                        <a:t>70.0</a:t>
                      </a:r>
                      <a:endParaRPr lang="zh-CHS" altLang="en-US" sz="1200" dirty="0"/>
                    </a:p>
                  </a:txBody>
                  <a:tcPr/>
                </a:tc>
              </a:tr>
              <a:tr h="326249">
                <a:tc>
                  <a:txBody>
                    <a:bodyPr/>
                    <a:lstStyle/>
                    <a:p>
                      <a:pPr algn="ctr"/>
                      <a:r>
                        <a:rPr lang="en-US" altLang="zh-CHS" sz="1200" dirty="0" smtClean="0"/>
                        <a:t>80</a:t>
                      </a:r>
                      <a:endParaRPr lang="zh-CHS" altLang="en-US" sz="1200" dirty="0"/>
                    </a:p>
                  </a:txBody>
                  <a:tcPr/>
                </a:tc>
                <a:tc>
                  <a:txBody>
                    <a:bodyPr/>
                    <a:lstStyle/>
                    <a:p>
                      <a:pPr algn="ctr"/>
                      <a:r>
                        <a:rPr lang="en-US" altLang="zh-CHS" sz="1200" dirty="0" smtClean="0"/>
                        <a:t>29.3</a:t>
                      </a:r>
                      <a:endParaRPr lang="zh-CHS" altLang="en-US" sz="1200" dirty="0"/>
                    </a:p>
                  </a:txBody>
                  <a:tcPr/>
                </a:tc>
                <a:tc>
                  <a:txBody>
                    <a:bodyPr/>
                    <a:lstStyle/>
                    <a:p>
                      <a:pPr algn="ctr"/>
                      <a:r>
                        <a:rPr lang="en-US" altLang="zh-CHS" sz="1200" dirty="0" smtClean="0"/>
                        <a:t>77.2</a:t>
                      </a:r>
                      <a:endParaRPr lang="zh-CHS" altLang="en-US" sz="1200" dirty="0"/>
                    </a:p>
                  </a:txBody>
                  <a:tcPr/>
                </a:tc>
                <a:tc>
                  <a:txBody>
                    <a:bodyPr/>
                    <a:lstStyle/>
                    <a:p>
                      <a:pPr algn="ctr"/>
                      <a:r>
                        <a:rPr lang="en-US" altLang="zh-CHS" sz="1200" dirty="0" smtClean="0"/>
                        <a:t>27.3</a:t>
                      </a:r>
                      <a:endParaRPr lang="zh-CHS" altLang="en-US" sz="1200" dirty="0"/>
                    </a:p>
                  </a:txBody>
                  <a:tcPr/>
                </a:tc>
                <a:tc>
                  <a:txBody>
                    <a:bodyPr/>
                    <a:lstStyle/>
                    <a:p>
                      <a:pPr algn="ctr"/>
                      <a:r>
                        <a:rPr lang="en-US" altLang="zh-CHS" sz="1200" dirty="0" smtClean="0"/>
                        <a:t>98.8</a:t>
                      </a:r>
                      <a:endParaRPr lang="zh-CHS" altLang="en-US" sz="1200" dirty="0"/>
                    </a:p>
                  </a:txBody>
                  <a:tcPr/>
                </a:tc>
                <a:tc>
                  <a:txBody>
                    <a:bodyPr/>
                    <a:lstStyle/>
                    <a:p>
                      <a:pPr algn="ctr"/>
                      <a:r>
                        <a:rPr lang="en-US" altLang="zh-CHS" sz="1200" dirty="0" smtClean="0"/>
                        <a:t>93.3</a:t>
                      </a:r>
                      <a:endParaRPr lang="zh-CHS" altLang="en-US" sz="1200" dirty="0"/>
                    </a:p>
                  </a:txBody>
                  <a:tcPr/>
                </a:tc>
              </a:tr>
              <a:tr h="326249">
                <a:tc>
                  <a:txBody>
                    <a:bodyPr/>
                    <a:lstStyle/>
                    <a:p>
                      <a:pPr algn="ctr"/>
                      <a:r>
                        <a:rPr lang="en-US" altLang="zh-CHS" sz="1200" dirty="0" smtClean="0"/>
                        <a:t>100</a:t>
                      </a:r>
                      <a:endParaRPr lang="zh-CHS" altLang="en-US" sz="1200" dirty="0"/>
                    </a:p>
                  </a:txBody>
                  <a:tcPr/>
                </a:tc>
                <a:tc>
                  <a:txBody>
                    <a:bodyPr/>
                    <a:lstStyle/>
                    <a:p>
                      <a:pPr algn="ctr"/>
                      <a:r>
                        <a:rPr lang="en-US" altLang="zh-CHS" sz="1200" dirty="0" smtClean="0"/>
                        <a:t>38.2</a:t>
                      </a:r>
                      <a:endParaRPr lang="zh-CHS" altLang="en-US" sz="1200" dirty="0"/>
                    </a:p>
                  </a:txBody>
                  <a:tcPr/>
                </a:tc>
                <a:tc>
                  <a:txBody>
                    <a:bodyPr/>
                    <a:lstStyle/>
                    <a:p>
                      <a:pPr algn="ctr"/>
                      <a:r>
                        <a:rPr lang="en-US" altLang="zh-CHS" sz="1200" dirty="0" smtClean="0"/>
                        <a:t>100.4</a:t>
                      </a:r>
                      <a:endParaRPr lang="zh-CHS" altLang="en-US" sz="1200" dirty="0"/>
                    </a:p>
                  </a:txBody>
                  <a:tcPr/>
                </a:tc>
                <a:tc>
                  <a:txBody>
                    <a:bodyPr/>
                    <a:lstStyle/>
                    <a:p>
                      <a:pPr algn="ctr"/>
                      <a:r>
                        <a:rPr lang="en-US" altLang="zh-CHS" sz="1200" dirty="0" smtClean="0"/>
                        <a:t>35.1</a:t>
                      </a:r>
                      <a:endParaRPr lang="zh-CHS" altLang="en-US" sz="1200" dirty="0"/>
                    </a:p>
                  </a:txBody>
                  <a:tcPr/>
                </a:tc>
                <a:tc>
                  <a:txBody>
                    <a:bodyPr/>
                    <a:lstStyle/>
                    <a:p>
                      <a:pPr algn="ctr"/>
                      <a:r>
                        <a:rPr lang="en-US" altLang="zh-CHS" sz="1200" dirty="0" smtClean="0"/>
                        <a:t>131.5</a:t>
                      </a:r>
                      <a:endParaRPr lang="zh-CHS" altLang="en-US" sz="1200" dirty="0"/>
                    </a:p>
                  </a:txBody>
                  <a:tcPr/>
                </a:tc>
                <a:tc>
                  <a:txBody>
                    <a:bodyPr/>
                    <a:lstStyle/>
                    <a:p>
                      <a:pPr algn="ctr"/>
                      <a:r>
                        <a:rPr lang="en-US" altLang="zh-CHS" sz="1200" dirty="0" smtClean="0"/>
                        <a:t>136.4</a:t>
                      </a:r>
                      <a:endParaRPr lang="zh-CHS" altLang="en-US" sz="1200" dirty="0"/>
                    </a:p>
                  </a:txBody>
                  <a:tcPr/>
                </a:tc>
              </a:tr>
            </a:tbl>
          </a:graphicData>
        </a:graphic>
      </p:graphicFrame>
      <p:sp>
        <p:nvSpPr>
          <p:cNvPr id="2" name="文本框 1"/>
          <p:cNvSpPr txBox="1"/>
          <p:nvPr/>
        </p:nvSpPr>
        <p:spPr>
          <a:xfrm>
            <a:off x="3707904" y="2564904"/>
            <a:ext cx="2088232" cy="307777"/>
          </a:xfrm>
          <a:prstGeom prst="rect">
            <a:avLst/>
          </a:prstGeom>
          <a:noFill/>
        </p:spPr>
        <p:txBody>
          <a:bodyPr wrap="square" rtlCol="0">
            <a:spAutoFit/>
          </a:bodyPr>
          <a:lstStyle/>
          <a:p>
            <a:r>
              <a:rPr kumimoji="1" lang="en-US" altLang="zh-CHS" sz="1400" i="1" dirty="0" smtClean="0"/>
              <a:t>LUBM QUERY RUNTIMES</a:t>
            </a:r>
            <a:endParaRPr kumimoji="1" lang="zh-CHS" altLang="en-US" sz="1400" i="1" dirty="0"/>
          </a:p>
        </p:txBody>
      </p:sp>
      <p:grpSp>
        <p:nvGrpSpPr>
          <p:cNvPr id="13" name="组 12"/>
          <p:cNvGrpSpPr/>
          <p:nvPr/>
        </p:nvGrpSpPr>
        <p:grpSpPr>
          <a:xfrm>
            <a:off x="539552" y="1701894"/>
            <a:ext cx="7993063" cy="863010"/>
            <a:chOff x="539552" y="1701894"/>
            <a:chExt cx="7993063" cy="863010"/>
          </a:xfrm>
        </p:grpSpPr>
        <p:sp>
          <p:nvSpPr>
            <p:cNvPr id="3" name="文本框 2"/>
            <p:cNvSpPr txBox="1"/>
            <p:nvPr/>
          </p:nvSpPr>
          <p:spPr>
            <a:xfrm>
              <a:off x="539552" y="1917918"/>
              <a:ext cx="7993063" cy="646986"/>
            </a:xfrm>
            <a:prstGeom prst="roundRect">
              <a:avLst/>
            </a:prstGeom>
            <a:noFill/>
            <a:ln>
              <a:solidFill>
                <a:schemeClr val="accent2"/>
              </a:solidFill>
            </a:ln>
          </p:spPr>
          <p:txBody>
            <a:bodyPr wrap="square" rtlCol="0">
              <a:spAutoFit/>
            </a:bodyPr>
            <a:lstStyle/>
            <a:p>
              <a:r>
                <a:rPr lang="en-US" altLang="zh-CHS" sz="1600" dirty="0" smtClean="0"/>
                <a:t>A </a:t>
              </a:r>
              <a:r>
                <a:rPr lang="en-US" altLang="zh-CHS" sz="1600" dirty="0"/>
                <a:t>cluster of 11 nodes. Each node has the same configuration: Intel Pentium 4 3.00 GHz, 4 GB main memory and 160 GB disk space. </a:t>
              </a:r>
            </a:p>
          </p:txBody>
        </p:sp>
        <p:sp>
          <p:nvSpPr>
            <p:cNvPr id="8" name="文本框 7"/>
            <p:cNvSpPr txBox="1"/>
            <p:nvPr/>
          </p:nvSpPr>
          <p:spPr>
            <a:xfrm>
              <a:off x="683568" y="1701894"/>
              <a:ext cx="1152128" cy="307777"/>
            </a:xfrm>
            <a:prstGeom prst="rect">
              <a:avLst/>
            </a:prstGeom>
            <a:solidFill>
              <a:schemeClr val="bg2">
                <a:lumMod val="50000"/>
              </a:schemeClr>
            </a:solidFill>
          </p:spPr>
          <p:txBody>
            <a:bodyPr wrap="square" rtlCol="0">
              <a:spAutoFit/>
            </a:bodyPr>
            <a:lstStyle/>
            <a:p>
              <a:pPr algn="ctr"/>
              <a:r>
                <a:rPr kumimoji="1" lang="en-US" altLang="zh-CHS" sz="1400" dirty="0" smtClean="0">
                  <a:solidFill>
                    <a:schemeClr val="bg1"/>
                  </a:solidFill>
                </a:rPr>
                <a:t>Environment</a:t>
              </a:r>
              <a:endParaRPr kumimoji="1" lang="zh-CHS" altLang="en-US" sz="1400" dirty="0">
                <a:solidFill>
                  <a:schemeClr val="bg1"/>
                </a:solidFill>
              </a:endParaRPr>
            </a:p>
          </p:txBody>
        </p:sp>
      </p:grpSp>
      <p:grpSp>
        <p:nvGrpSpPr>
          <p:cNvPr id="14" name="组 13"/>
          <p:cNvGrpSpPr/>
          <p:nvPr/>
        </p:nvGrpSpPr>
        <p:grpSpPr>
          <a:xfrm>
            <a:off x="539552" y="5085184"/>
            <a:ext cx="7869436" cy="1033269"/>
            <a:chOff x="539552" y="5085184"/>
            <a:chExt cx="7869436" cy="1033269"/>
          </a:xfrm>
        </p:grpSpPr>
        <p:sp>
          <p:nvSpPr>
            <p:cNvPr id="11" name="文本框 10"/>
            <p:cNvSpPr txBox="1"/>
            <p:nvPr/>
          </p:nvSpPr>
          <p:spPr>
            <a:xfrm>
              <a:off x="539552" y="5301208"/>
              <a:ext cx="7869436" cy="817245"/>
            </a:xfrm>
            <a:prstGeom prst="roundRect">
              <a:avLst/>
            </a:prstGeom>
            <a:noFill/>
            <a:ln>
              <a:solidFill>
                <a:schemeClr val="accent2"/>
              </a:solidFill>
            </a:ln>
          </p:spPr>
          <p:txBody>
            <a:bodyPr wrap="square" rtlCol="0">
              <a:spAutoFit/>
            </a:bodyPr>
            <a:lstStyle/>
            <a:p>
              <a:pPr marL="285750" indent="-285750">
                <a:buFont typeface="Wingdings" charset="2"/>
                <a:buChar char="ü"/>
              </a:pPr>
              <a:r>
                <a:rPr lang="en-US" altLang="zh-CHS" sz="1400" dirty="0"/>
                <a:t>the most efficient query here is Q6. Q6 has only one triple pattern</a:t>
              </a:r>
              <a:r>
                <a:rPr lang="en-US" altLang="zh-CHS" sz="1400" dirty="0" smtClean="0"/>
                <a:t>, </a:t>
              </a:r>
              <a:r>
                <a:rPr lang="en-US" altLang="zh-CHS" sz="1400" dirty="0"/>
                <a:t>no </a:t>
              </a:r>
              <a:r>
                <a:rPr lang="en-US" altLang="zh-CHS" sz="1400" dirty="0" err="1"/>
                <a:t>MapReduce</a:t>
              </a:r>
              <a:r>
                <a:rPr lang="en-US" altLang="zh-CHS" sz="1400" dirty="0"/>
                <a:t> job is </a:t>
              </a:r>
              <a:r>
                <a:rPr lang="en-US" altLang="zh-CHS" sz="1400" dirty="0" smtClean="0"/>
                <a:t>created.</a:t>
              </a:r>
            </a:p>
            <a:p>
              <a:pPr marL="285750" indent="-285750">
                <a:buFont typeface="Wingdings" charset="2"/>
                <a:buChar char="ü"/>
              </a:pPr>
              <a:r>
                <a:rPr lang="en-US" altLang="zh-CHS" sz="1400" dirty="0" smtClean="0"/>
                <a:t>Q1 is </a:t>
              </a:r>
              <a:r>
                <a:rPr lang="en-US" altLang="zh-CHS" sz="1400" dirty="0"/>
                <a:t>fastest among rest </a:t>
              </a:r>
              <a:r>
                <a:rPr lang="en-US" altLang="zh-CHS" sz="1400" dirty="0" smtClean="0"/>
                <a:t>queries, because </a:t>
              </a:r>
              <a:r>
                <a:rPr lang="en-US" altLang="zh-CHS" sz="1400" dirty="0"/>
                <a:t>it contains less joins and the result set is much smaller. </a:t>
              </a:r>
              <a:endParaRPr lang="en-US" altLang="zh-CHS" sz="1400" dirty="0" smtClean="0"/>
            </a:p>
            <a:p>
              <a:pPr marL="285750" indent="-285750">
                <a:buFont typeface="Wingdings" charset="2"/>
                <a:buChar char="ü"/>
              </a:pPr>
              <a:r>
                <a:rPr lang="en-US" altLang="zh-CHS" sz="1400" dirty="0"/>
                <a:t>we can see that </a:t>
              </a:r>
              <a:r>
                <a:rPr lang="en-US" altLang="zh-CHS" sz="1400" dirty="0" err="1"/>
                <a:t>MapReduce</a:t>
              </a:r>
              <a:r>
                <a:rPr lang="en-US" altLang="zh-CHS" sz="1400" dirty="0"/>
                <a:t> shows great scalability when data size grows. </a:t>
              </a:r>
            </a:p>
          </p:txBody>
        </p:sp>
        <p:sp>
          <p:nvSpPr>
            <p:cNvPr id="12" name="文本框 11"/>
            <p:cNvSpPr txBox="1"/>
            <p:nvPr/>
          </p:nvSpPr>
          <p:spPr>
            <a:xfrm>
              <a:off x="683568" y="5085184"/>
              <a:ext cx="1152128" cy="307777"/>
            </a:xfrm>
            <a:prstGeom prst="rect">
              <a:avLst/>
            </a:prstGeom>
            <a:solidFill>
              <a:schemeClr val="bg2">
                <a:lumMod val="50000"/>
              </a:schemeClr>
            </a:solidFill>
          </p:spPr>
          <p:txBody>
            <a:bodyPr wrap="square" rtlCol="0">
              <a:spAutoFit/>
            </a:bodyPr>
            <a:lstStyle/>
            <a:p>
              <a:pPr algn="ctr"/>
              <a:r>
                <a:rPr kumimoji="1" lang="en-US" altLang="zh-CHS" sz="1400" dirty="0" smtClean="0">
                  <a:solidFill>
                    <a:schemeClr val="bg1"/>
                  </a:solidFill>
                </a:rPr>
                <a:t>Analysis</a:t>
              </a:r>
              <a:endParaRPr kumimoji="1" lang="zh-CHS" altLang="en-US" sz="1400" dirty="0">
                <a:solidFill>
                  <a:schemeClr val="bg1"/>
                </a:solidFill>
              </a:endParaRPr>
            </a:p>
          </p:txBody>
        </p:sp>
      </p:grpSp>
    </p:spTree>
    <p:extLst>
      <p:ext uri="{BB962C8B-B14F-4D97-AF65-F5344CB8AC3E}">
        <p14:creationId xmlns:p14="http://schemas.microsoft.com/office/powerpoint/2010/main" val="1450573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450" decel="100000" fill="hold"/>
                                        <p:tgtEl>
                                          <p:spTgt spid="13"/>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13"/>
                                        </p:tgtEl>
                                        <p:attrNameLst>
                                          <p:attrName>ppt_y</p:attrName>
                                        </p:attrNameLst>
                                      </p:cBhvr>
                                      <p:tavLst>
                                        <p:tav tm="0">
                                          <p:val>
                                            <p:strVal val="#ppt_y-.03"/>
                                          </p:val>
                                        </p:tav>
                                        <p:tav tm="100000">
                                          <p:val>
                                            <p:strVal val="#ppt_y"/>
                                          </p:val>
                                        </p:tav>
                                      </p:tavLst>
                                    </p:anim>
                                  </p:childTnLst>
                                </p:cTn>
                              </p:par>
                            </p:childTnLst>
                          </p:cTn>
                        </p:par>
                        <p:par>
                          <p:cTn id="11" fill="hold">
                            <p:stCondLst>
                              <p:cond delay="500"/>
                            </p:stCondLst>
                            <p:childTnLst>
                              <p:par>
                                <p:cTn id="12" presetID="23" presetClass="entr" presetSubtype="16"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childTnLst>
                                </p:cTn>
                              </p:par>
                              <p:par>
                                <p:cTn id="16" presetID="23" presetClass="entr" presetSubtype="16"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ppt_w</p:attrName>
                                        </p:attrNameLst>
                                      </p:cBhvr>
                                      <p:tavLst>
                                        <p:tav tm="0">
                                          <p:val>
                                            <p:fltVal val="0"/>
                                          </p:val>
                                        </p:tav>
                                        <p:tav tm="100000">
                                          <p:val>
                                            <p:strVal val="#ppt_w"/>
                                          </p:val>
                                        </p:tav>
                                      </p:tavLst>
                                    </p:anim>
                                    <p:anim calcmode="lin" valueType="num">
                                      <p:cBhvr>
                                        <p:cTn id="19" dur="500" fill="hold"/>
                                        <p:tgtEl>
                                          <p:spTgt spid="2"/>
                                        </p:tgtEl>
                                        <p:attrNameLst>
                                          <p:attrName>ppt_h</p:attrName>
                                        </p:attrNameLst>
                                      </p:cBhvr>
                                      <p:tavLst>
                                        <p:tav tm="0">
                                          <p:val>
                                            <p:fltVal val="0"/>
                                          </p:val>
                                        </p:tav>
                                        <p:tav tm="100000">
                                          <p:val>
                                            <p:strVal val="#ppt_h"/>
                                          </p:val>
                                        </p:tav>
                                      </p:tavLst>
                                    </p:anim>
                                  </p:childTnLst>
                                </p:cTn>
                              </p:par>
                            </p:childTnLst>
                          </p:cTn>
                        </p:par>
                        <p:par>
                          <p:cTn id="20" fill="hold">
                            <p:stCondLst>
                              <p:cond delay="1000"/>
                            </p:stCondLst>
                            <p:childTnLst>
                              <p:par>
                                <p:cTn id="21" presetID="37"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anim calcmode="lin" valueType="num">
                                      <p:cBhvr>
                                        <p:cTn id="24" dur="500" fill="hold"/>
                                        <p:tgtEl>
                                          <p:spTgt spid="14"/>
                                        </p:tgtEl>
                                        <p:attrNameLst>
                                          <p:attrName>ppt_x</p:attrName>
                                        </p:attrNameLst>
                                      </p:cBhvr>
                                      <p:tavLst>
                                        <p:tav tm="0">
                                          <p:val>
                                            <p:strVal val="#ppt_x"/>
                                          </p:val>
                                        </p:tav>
                                        <p:tav tm="100000">
                                          <p:val>
                                            <p:strVal val="#ppt_x"/>
                                          </p:val>
                                        </p:tav>
                                      </p:tavLst>
                                    </p:anim>
                                    <p:anim calcmode="lin" valueType="num">
                                      <p:cBhvr>
                                        <p:cTn id="25" dur="450" decel="100000" fill="hold"/>
                                        <p:tgtEl>
                                          <p:spTgt spid="14"/>
                                        </p:tgtEl>
                                        <p:attrNameLst>
                                          <p:attrName>ppt_y</p:attrName>
                                        </p:attrNameLst>
                                      </p:cBhvr>
                                      <p:tavLst>
                                        <p:tav tm="0">
                                          <p:val>
                                            <p:strVal val="#ppt_y+1"/>
                                          </p:val>
                                        </p:tav>
                                        <p:tav tm="100000">
                                          <p:val>
                                            <p:strVal val="#ppt_y-.03"/>
                                          </p:val>
                                        </p:tav>
                                      </p:tavLst>
                                    </p:anim>
                                    <p:anim calcmode="lin" valueType="num">
                                      <p:cBhvr>
                                        <p:cTn id="26" dur="50" accel="100000" fill="hold">
                                          <p:stCondLst>
                                            <p:cond delay="450"/>
                                          </p:stCondLst>
                                        </p:cTn>
                                        <p:tgtEl>
                                          <p:spTgt spid="1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title"/>
          </p:nvPr>
        </p:nvSpPr>
        <p:spPr>
          <a:xfrm>
            <a:off x="468313" y="333375"/>
            <a:ext cx="6858000" cy="550863"/>
          </a:xfrm>
        </p:spPr>
        <p:txBody>
          <a:bodyPr rtlCol="0"/>
          <a:lstStyle/>
          <a:p>
            <a:pPr eaLnBrk="1" fontAlgn="auto" hangingPunct="1">
              <a:spcAft>
                <a:spcPts val="0"/>
              </a:spcAft>
              <a:defRPr/>
            </a:pPr>
            <a:r>
              <a:rPr lang="en-US" altLang="zh-CHS" sz="2400" dirty="0" smtClean="0">
                <a:solidFill>
                  <a:schemeClr val="tx1"/>
                </a:solidFill>
                <a:latin typeface="Calibri" pitchFamily="34" charset="0"/>
                <a:ea typeface="+mn-ea"/>
                <a:cs typeface="Arial" pitchFamily="34" charset="0"/>
                <a:sym typeface="Calibri" pitchFamily="34" charset="0"/>
              </a:rPr>
              <a:t>Conclusion</a:t>
            </a:r>
            <a:endParaRPr lang="zh-CHS" altLang="en-US" sz="2400" dirty="0">
              <a:solidFill>
                <a:schemeClr val="tx1"/>
              </a:solidFill>
              <a:latin typeface="Calibri" pitchFamily="34" charset="0"/>
              <a:ea typeface="+mn-ea"/>
              <a:cs typeface="Arial" pitchFamily="34" charset="0"/>
              <a:sym typeface="Calibri" pitchFamily="34" charset="0"/>
            </a:endParaRPr>
          </a:p>
        </p:txBody>
      </p:sp>
      <p:sp>
        <p:nvSpPr>
          <p:cNvPr id="4" name="日期占位符 3"/>
          <p:cNvSpPr>
            <a:spLocks noGrp="1"/>
          </p:cNvSpPr>
          <p:nvPr>
            <p:ph type="dt" sz="half" idx="10"/>
          </p:nvPr>
        </p:nvSpPr>
        <p:spPr/>
        <p:txBody>
          <a:bodyPr/>
          <a:lstStyle/>
          <a:p>
            <a:pPr>
              <a:defRPr/>
            </a:pPr>
            <a:fld id="{0EE849CD-4E07-B241-8231-AF6DE778CBC8}" type="datetime1">
              <a:rPr lang="zh-CHS" altLang="en-US" smtClean="0"/>
              <a:t>15/5/6</a:t>
            </a:fld>
            <a:endParaRPr lang="en-US" altLang="zh-CHS"/>
          </a:p>
        </p:txBody>
      </p:sp>
      <p:sp>
        <p:nvSpPr>
          <p:cNvPr id="6" name="幻灯片编号占位符 5"/>
          <p:cNvSpPr>
            <a:spLocks noGrp="1"/>
          </p:cNvSpPr>
          <p:nvPr>
            <p:ph type="sldNum" sz="quarter" idx="12"/>
          </p:nvPr>
        </p:nvSpPr>
        <p:spPr/>
        <p:txBody>
          <a:bodyPr/>
          <a:lstStyle/>
          <a:p>
            <a:fld id="{C73A8C92-5225-624A-981C-988E0DFED375}" type="slidenum">
              <a:rPr lang="en-US" altLang="zh-CHS" smtClean="0"/>
              <a:pPr/>
              <a:t>39</a:t>
            </a:fld>
            <a:endParaRPr lang="en-US" altLang="zh-CHS"/>
          </a:p>
        </p:txBody>
      </p:sp>
      <p:cxnSp>
        <p:nvCxnSpPr>
          <p:cNvPr id="10" name="直接连接符 5"/>
          <p:cNvCxnSpPr/>
          <p:nvPr/>
        </p:nvCxnSpPr>
        <p:spPr>
          <a:xfrm>
            <a:off x="539750" y="908050"/>
            <a:ext cx="7993063" cy="0"/>
          </a:xfrm>
          <a:prstGeom prst="line">
            <a:avLst/>
          </a:prstGeom>
          <a:ln w="19050" cmpd="sng">
            <a:solidFill>
              <a:srgbClr val="0070C0"/>
            </a:solidFill>
          </a:ln>
        </p:spPr>
        <p:style>
          <a:lnRef idx="1">
            <a:schemeClr val="accent1"/>
          </a:lnRef>
          <a:fillRef idx="0">
            <a:schemeClr val="accent1"/>
          </a:fillRef>
          <a:effectRef idx="0">
            <a:schemeClr val="accent1"/>
          </a:effectRef>
          <a:fontRef idx="minor">
            <a:schemeClr val="tx1"/>
          </a:fontRef>
        </p:style>
      </p:cxnSp>
      <p:sp>
        <p:nvSpPr>
          <p:cNvPr id="7" name="圆角矩形 6"/>
          <p:cNvSpPr>
            <a:spLocks noChangeArrowheads="1"/>
          </p:cNvSpPr>
          <p:nvPr/>
        </p:nvSpPr>
        <p:spPr bwMode="auto">
          <a:xfrm>
            <a:off x="796875" y="1772816"/>
            <a:ext cx="7375525" cy="812229"/>
          </a:xfrm>
          <a:prstGeom prst="roundRect">
            <a:avLst>
              <a:gd name="adj" fmla="val 22792"/>
            </a:avLst>
          </a:prstGeom>
          <a:noFill/>
          <a:ln w="19050">
            <a:solidFill>
              <a:srgbClr val="A6A6A6"/>
            </a:solidFill>
            <a:round/>
            <a:headEnd/>
            <a:tailEnd/>
          </a:ln>
          <a:effectLst>
            <a:outerShdw blurRad="254000" dist="127000" dir="8159990" algn="tr" rotWithShape="0">
              <a:srgbClr val="000000">
                <a:alpha val="34000"/>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zh-CHS" altLang="en-US" sz="16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630312" y="2026342"/>
            <a:ext cx="6523038" cy="338554"/>
          </a:xfrm>
          <a:prstGeom prst="rect">
            <a:avLst/>
          </a:prstGeom>
          <a:noFill/>
        </p:spPr>
        <p:txBody>
          <a:bodyPr>
            <a:spAutoFit/>
          </a:bodyPr>
          <a:lstStyle/>
          <a:p>
            <a:r>
              <a:rPr lang="en-US" altLang="zh-CHS" sz="1600" dirty="0" smtClean="0"/>
              <a:t>This paper has </a:t>
            </a:r>
            <a:r>
              <a:rPr lang="en-US" altLang="zh-CHS" sz="1600" dirty="0"/>
              <a:t>presented a RDF storage schema </a:t>
            </a:r>
            <a:r>
              <a:rPr lang="en-US" altLang="zh-CHS" sz="1600" dirty="0" smtClean="0"/>
              <a:t>on </a:t>
            </a:r>
            <a:r>
              <a:rPr lang="en-US" altLang="zh-CHS" sz="1600" dirty="0" err="1"/>
              <a:t>HBase</a:t>
            </a:r>
            <a:r>
              <a:rPr lang="en-US" altLang="zh-CHS" sz="1600" dirty="0"/>
              <a:t>. </a:t>
            </a:r>
          </a:p>
        </p:txBody>
      </p:sp>
      <p:sp>
        <p:nvSpPr>
          <p:cNvPr id="11" name="圆角矩形 10"/>
          <p:cNvSpPr>
            <a:spLocks noChangeArrowheads="1"/>
          </p:cNvSpPr>
          <p:nvPr/>
        </p:nvSpPr>
        <p:spPr bwMode="auto">
          <a:xfrm>
            <a:off x="777825" y="2780928"/>
            <a:ext cx="7375525" cy="1012825"/>
          </a:xfrm>
          <a:prstGeom prst="roundRect">
            <a:avLst>
              <a:gd name="adj" fmla="val 22792"/>
            </a:avLst>
          </a:prstGeom>
          <a:noFill/>
          <a:ln w="19050">
            <a:solidFill>
              <a:srgbClr val="A6A6A6"/>
            </a:solidFill>
            <a:round/>
            <a:headEnd/>
            <a:tailEnd/>
          </a:ln>
          <a:effectLst>
            <a:outerShdw blurRad="254000" dist="127000" dir="8159990" algn="tr" rotWithShape="0">
              <a:srgbClr val="000000">
                <a:alpha val="34000"/>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zh-CHS" altLang="en-US" sz="16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630312" y="2980358"/>
            <a:ext cx="6523038" cy="584775"/>
          </a:xfrm>
          <a:prstGeom prst="rect">
            <a:avLst/>
          </a:prstGeom>
          <a:noFill/>
        </p:spPr>
        <p:txBody>
          <a:bodyPr>
            <a:spAutoFit/>
          </a:bodyPr>
          <a:lstStyle/>
          <a:p>
            <a:r>
              <a:rPr lang="en-US" altLang="zh-CHS" sz="1600" dirty="0" smtClean="0"/>
              <a:t>This paper </a:t>
            </a:r>
            <a:r>
              <a:rPr lang="en-US" altLang="zh-CHS" sz="1600" dirty="0"/>
              <a:t>also proposed a </a:t>
            </a:r>
            <a:r>
              <a:rPr lang="en-US" altLang="zh-CHS" sz="1600" dirty="0" err="1"/>
              <a:t>MapReduce</a:t>
            </a:r>
            <a:r>
              <a:rPr lang="en-US" altLang="zh-CHS" sz="1600" dirty="0"/>
              <a:t> join algorithm for SPARQL BGP processing with evaluation results. </a:t>
            </a:r>
          </a:p>
        </p:txBody>
      </p:sp>
      <p:sp>
        <p:nvSpPr>
          <p:cNvPr id="13" name="圆角矩形 12"/>
          <p:cNvSpPr>
            <a:spLocks noChangeArrowheads="1"/>
          </p:cNvSpPr>
          <p:nvPr/>
        </p:nvSpPr>
        <p:spPr bwMode="auto">
          <a:xfrm>
            <a:off x="766712" y="4004891"/>
            <a:ext cx="7375525" cy="1012825"/>
          </a:xfrm>
          <a:prstGeom prst="roundRect">
            <a:avLst>
              <a:gd name="adj" fmla="val 22792"/>
            </a:avLst>
          </a:prstGeom>
          <a:noFill/>
          <a:ln w="19050">
            <a:solidFill>
              <a:srgbClr val="A6A6A6"/>
            </a:solidFill>
            <a:round/>
            <a:headEnd/>
            <a:tailEnd/>
          </a:ln>
          <a:effectLst>
            <a:outerShdw blurRad="254000" dist="127000" dir="8159990" algn="tr" rotWithShape="0">
              <a:srgbClr val="000000">
                <a:alpha val="34000"/>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zh-CHS" altLang="en-US" sz="16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1619200" y="4081091"/>
            <a:ext cx="6523037" cy="830997"/>
          </a:xfrm>
          <a:prstGeom prst="rect">
            <a:avLst/>
          </a:prstGeom>
          <a:noFill/>
        </p:spPr>
        <p:txBody>
          <a:bodyPr>
            <a:spAutoFit/>
          </a:bodyPr>
          <a:lstStyle/>
          <a:p>
            <a:r>
              <a:rPr lang="en-US" altLang="zh-CHS" sz="1600" dirty="0"/>
              <a:t>C</a:t>
            </a:r>
            <a:r>
              <a:rPr lang="en-US" altLang="zh-CHS" sz="1600" dirty="0" smtClean="0"/>
              <a:t>urrent </a:t>
            </a:r>
            <a:r>
              <a:rPr lang="en-US" altLang="zh-CHS" sz="1600" dirty="0"/>
              <a:t>implementation can be enhanced in many ways which we can adopt as future work. We hope we can implement a full featured RDF store with </a:t>
            </a:r>
            <a:r>
              <a:rPr lang="en-US" altLang="zh-CHS" sz="1600" dirty="0" err="1"/>
              <a:t>HBase</a:t>
            </a:r>
            <a:r>
              <a:rPr lang="en-US" altLang="zh-CHS" sz="1600" dirty="0"/>
              <a:t> and </a:t>
            </a:r>
            <a:r>
              <a:rPr lang="en-US" altLang="zh-CHS" sz="1600" dirty="0" err="1"/>
              <a:t>MapReduce</a:t>
            </a:r>
            <a:r>
              <a:rPr lang="en-US" altLang="zh-CHS" sz="1600" dirty="0"/>
              <a:t> finally. </a:t>
            </a:r>
          </a:p>
        </p:txBody>
      </p:sp>
      <p:grpSp>
        <p:nvGrpSpPr>
          <p:cNvPr id="15" name="组合 17"/>
          <p:cNvGrpSpPr>
            <a:grpSpLocks/>
          </p:cNvGrpSpPr>
          <p:nvPr/>
        </p:nvGrpSpPr>
        <p:grpSpPr bwMode="auto">
          <a:xfrm>
            <a:off x="1042937" y="1849493"/>
            <a:ext cx="431800" cy="649287"/>
            <a:chOff x="611560" y="3501008"/>
            <a:chExt cx="432048" cy="648072"/>
          </a:xfrm>
        </p:grpSpPr>
        <p:sp>
          <p:nvSpPr>
            <p:cNvPr id="16" name="椭圆 15"/>
            <p:cNvSpPr/>
            <p:nvPr/>
          </p:nvSpPr>
          <p:spPr>
            <a:xfrm>
              <a:off x="611560" y="3501008"/>
              <a:ext cx="432048" cy="43257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HS" altLang="en-US"/>
            </a:p>
          </p:txBody>
        </p:sp>
        <p:sp>
          <p:nvSpPr>
            <p:cNvPr id="17" name="矩形 16"/>
            <p:cNvSpPr/>
            <p:nvPr/>
          </p:nvSpPr>
          <p:spPr>
            <a:xfrm>
              <a:off x="724338" y="3860696"/>
              <a:ext cx="204905" cy="14419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HS" altLang="en-US"/>
            </a:p>
          </p:txBody>
        </p:sp>
        <p:cxnSp>
          <p:nvCxnSpPr>
            <p:cNvPr id="18" name="直接连接符 19"/>
            <p:cNvCxnSpPr/>
            <p:nvPr/>
          </p:nvCxnSpPr>
          <p:spPr>
            <a:xfrm>
              <a:off x="724338" y="4077777"/>
              <a:ext cx="204905" cy="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 name="直接连接符 20"/>
            <p:cNvCxnSpPr/>
            <p:nvPr/>
          </p:nvCxnSpPr>
          <p:spPr>
            <a:xfrm>
              <a:off x="724338" y="4149080"/>
              <a:ext cx="204905" cy="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20" name="组合 17"/>
          <p:cNvGrpSpPr>
            <a:grpSpLocks/>
          </p:cNvGrpSpPr>
          <p:nvPr/>
        </p:nvGrpSpPr>
        <p:grpSpPr bwMode="auto">
          <a:xfrm>
            <a:off x="1043111" y="3000053"/>
            <a:ext cx="431800" cy="649287"/>
            <a:chOff x="611560" y="3501008"/>
            <a:chExt cx="432048" cy="648072"/>
          </a:xfrm>
        </p:grpSpPr>
        <p:sp>
          <p:nvSpPr>
            <p:cNvPr id="21" name="椭圆 20"/>
            <p:cNvSpPr/>
            <p:nvPr/>
          </p:nvSpPr>
          <p:spPr>
            <a:xfrm>
              <a:off x="611560" y="3501008"/>
              <a:ext cx="432048" cy="43257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HS" altLang="en-US"/>
            </a:p>
          </p:txBody>
        </p:sp>
        <p:sp>
          <p:nvSpPr>
            <p:cNvPr id="22" name="矩形 21"/>
            <p:cNvSpPr/>
            <p:nvPr/>
          </p:nvSpPr>
          <p:spPr>
            <a:xfrm>
              <a:off x="724338" y="3860696"/>
              <a:ext cx="204905" cy="14419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HS" altLang="en-US"/>
            </a:p>
          </p:txBody>
        </p:sp>
        <p:cxnSp>
          <p:nvCxnSpPr>
            <p:cNvPr id="23" name="直接连接符 19"/>
            <p:cNvCxnSpPr/>
            <p:nvPr/>
          </p:nvCxnSpPr>
          <p:spPr>
            <a:xfrm>
              <a:off x="724338" y="4077777"/>
              <a:ext cx="204905" cy="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直接连接符 20"/>
            <p:cNvCxnSpPr/>
            <p:nvPr/>
          </p:nvCxnSpPr>
          <p:spPr>
            <a:xfrm>
              <a:off x="724338" y="4149080"/>
              <a:ext cx="204905" cy="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25" name="组合 17"/>
          <p:cNvGrpSpPr>
            <a:grpSpLocks/>
          </p:cNvGrpSpPr>
          <p:nvPr/>
        </p:nvGrpSpPr>
        <p:grpSpPr bwMode="auto">
          <a:xfrm>
            <a:off x="1043359" y="4153396"/>
            <a:ext cx="431800" cy="649287"/>
            <a:chOff x="611560" y="3501008"/>
            <a:chExt cx="432048" cy="648072"/>
          </a:xfrm>
        </p:grpSpPr>
        <p:sp>
          <p:nvSpPr>
            <p:cNvPr id="26" name="椭圆 25"/>
            <p:cNvSpPr/>
            <p:nvPr/>
          </p:nvSpPr>
          <p:spPr>
            <a:xfrm>
              <a:off x="611560" y="3501008"/>
              <a:ext cx="432048" cy="43257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HS" altLang="en-US"/>
            </a:p>
          </p:txBody>
        </p:sp>
        <p:sp>
          <p:nvSpPr>
            <p:cNvPr id="27" name="矩形 26"/>
            <p:cNvSpPr/>
            <p:nvPr/>
          </p:nvSpPr>
          <p:spPr>
            <a:xfrm>
              <a:off x="724338" y="3860696"/>
              <a:ext cx="204905" cy="14419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HS" altLang="en-US"/>
            </a:p>
          </p:txBody>
        </p:sp>
        <p:cxnSp>
          <p:nvCxnSpPr>
            <p:cNvPr id="28" name="直接连接符 19"/>
            <p:cNvCxnSpPr/>
            <p:nvPr/>
          </p:nvCxnSpPr>
          <p:spPr>
            <a:xfrm>
              <a:off x="724338" y="4077777"/>
              <a:ext cx="204905" cy="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9" name="直接连接符 20"/>
            <p:cNvCxnSpPr/>
            <p:nvPr/>
          </p:nvCxnSpPr>
          <p:spPr>
            <a:xfrm>
              <a:off x="724338" y="4149080"/>
              <a:ext cx="204905" cy="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3494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500" fill="hold"/>
                                        <p:tgtEl>
                                          <p:spTgt spid="13"/>
                                        </p:tgtEl>
                                        <p:attrNameLst>
                                          <p:attrName>ppt_w</p:attrName>
                                        </p:attrNameLst>
                                      </p:cBhvr>
                                      <p:tavLst>
                                        <p:tav tm="0">
                                          <p:val>
                                            <p:fltVal val="0"/>
                                          </p:val>
                                        </p:tav>
                                        <p:tav tm="100000">
                                          <p:val>
                                            <p:strVal val="#ppt_w"/>
                                          </p:val>
                                        </p:tav>
                                      </p:tavLst>
                                    </p:anim>
                                    <p:anim calcmode="lin" valueType="num">
                                      <p:cBhvr>
                                        <p:cTn id="24" dur="500" fill="hold"/>
                                        <p:tgtEl>
                                          <p:spTgt spid="13"/>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500" fill="hold"/>
                                        <p:tgtEl>
                                          <p:spTgt spid="14"/>
                                        </p:tgtEl>
                                        <p:attrNameLst>
                                          <p:attrName>ppt_w</p:attrName>
                                        </p:attrNameLst>
                                      </p:cBhvr>
                                      <p:tavLst>
                                        <p:tav tm="0">
                                          <p:val>
                                            <p:fltVal val="0"/>
                                          </p:val>
                                        </p:tav>
                                        <p:tav tm="100000">
                                          <p:val>
                                            <p:strVal val="#ppt_w"/>
                                          </p:val>
                                        </p:tav>
                                      </p:tavLst>
                                    </p:anim>
                                    <p:anim calcmode="lin" valueType="num">
                                      <p:cBhvr>
                                        <p:cTn id="28" dur="500" fill="hold"/>
                                        <p:tgtEl>
                                          <p:spTgt spid="14"/>
                                        </p:tgtEl>
                                        <p:attrNameLst>
                                          <p:attrName>ppt_h</p:attrName>
                                        </p:attrNameLst>
                                      </p:cBhvr>
                                      <p:tavLst>
                                        <p:tav tm="0">
                                          <p:val>
                                            <p:fltVal val="0"/>
                                          </p:val>
                                        </p:tav>
                                        <p:tav tm="100000">
                                          <p:val>
                                            <p:strVal val="#ppt_h"/>
                                          </p:val>
                                        </p:tav>
                                      </p:tavLst>
                                    </p:anim>
                                  </p:childTnLst>
                                </p:cTn>
                              </p:par>
                              <p:par>
                                <p:cTn id="29" presetID="23" presetClass="entr" presetSubtype="16"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fill="hold"/>
                                        <p:tgtEl>
                                          <p:spTgt spid="15"/>
                                        </p:tgtEl>
                                        <p:attrNameLst>
                                          <p:attrName>ppt_w</p:attrName>
                                        </p:attrNameLst>
                                      </p:cBhvr>
                                      <p:tavLst>
                                        <p:tav tm="0">
                                          <p:val>
                                            <p:fltVal val="0"/>
                                          </p:val>
                                        </p:tav>
                                        <p:tav tm="100000">
                                          <p:val>
                                            <p:strVal val="#ppt_w"/>
                                          </p:val>
                                        </p:tav>
                                      </p:tavLst>
                                    </p:anim>
                                    <p:anim calcmode="lin" valueType="num">
                                      <p:cBhvr>
                                        <p:cTn id="32" dur="500" fill="hold"/>
                                        <p:tgtEl>
                                          <p:spTgt spid="15"/>
                                        </p:tgtEl>
                                        <p:attrNameLst>
                                          <p:attrName>ppt_h</p:attrName>
                                        </p:attrNameLst>
                                      </p:cBhvr>
                                      <p:tavLst>
                                        <p:tav tm="0">
                                          <p:val>
                                            <p:fltVal val="0"/>
                                          </p:val>
                                        </p:tav>
                                        <p:tav tm="100000">
                                          <p:val>
                                            <p:strVal val="#ppt_h"/>
                                          </p:val>
                                        </p:tav>
                                      </p:tavLst>
                                    </p:anim>
                                  </p:childTnLst>
                                </p:cTn>
                              </p:par>
                              <p:par>
                                <p:cTn id="33" presetID="23" presetClass="entr" presetSubtype="16"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p:cTn id="35" dur="500" fill="hold"/>
                                        <p:tgtEl>
                                          <p:spTgt spid="20"/>
                                        </p:tgtEl>
                                        <p:attrNameLst>
                                          <p:attrName>ppt_w</p:attrName>
                                        </p:attrNameLst>
                                      </p:cBhvr>
                                      <p:tavLst>
                                        <p:tav tm="0">
                                          <p:val>
                                            <p:fltVal val="0"/>
                                          </p:val>
                                        </p:tav>
                                        <p:tav tm="100000">
                                          <p:val>
                                            <p:strVal val="#ppt_w"/>
                                          </p:val>
                                        </p:tav>
                                      </p:tavLst>
                                    </p:anim>
                                    <p:anim calcmode="lin" valueType="num">
                                      <p:cBhvr>
                                        <p:cTn id="36" dur="500" fill="hold"/>
                                        <p:tgtEl>
                                          <p:spTgt spid="20"/>
                                        </p:tgtEl>
                                        <p:attrNameLst>
                                          <p:attrName>ppt_h</p:attrName>
                                        </p:attrNameLst>
                                      </p:cBhvr>
                                      <p:tavLst>
                                        <p:tav tm="0">
                                          <p:val>
                                            <p:fltVal val="0"/>
                                          </p:val>
                                        </p:tav>
                                        <p:tav tm="100000">
                                          <p:val>
                                            <p:strVal val="#ppt_h"/>
                                          </p:val>
                                        </p:tav>
                                      </p:tavLst>
                                    </p:anim>
                                  </p:childTnLst>
                                </p:cTn>
                              </p:par>
                              <p:par>
                                <p:cTn id="37" presetID="23" presetClass="entr" presetSubtype="16"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p:cTn id="39" dur="500" fill="hold"/>
                                        <p:tgtEl>
                                          <p:spTgt spid="25"/>
                                        </p:tgtEl>
                                        <p:attrNameLst>
                                          <p:attrName>ppt_w</p:attrName>
                                        </p:attrNameLst>
                                      </p:cBhvr>
                                      <p:tavLst>
                                        <p:tav tm="0">
                                          <p:val>
                                            <p:fltVal val="0"/>
                                          </p:val>
                                        </p:tav>
                                        <p:tav tm="100000">
                                          <p:val>
                                            <p:strVal val="#ppt_w"/>
                                          </p:val>
                                        </p:tav>
                                      </p:tavLst>
                                    </p:anim>
                                    <p:anim calcmode="lin" valueType="num">
                                      <p:cBhvr>
                                        <p:cTn id="40" dur="500" fill="hold"/>
                                        <p:tgtEl>
                                          <p:spTgt spid="2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animBg="1"/>
      <p:bldP spid="12" grpId="0"/>
      <p:bldP spid="13" grpId="0" animBg="1"/>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468313" y="1557338"/>
            <a:ext cx="8280400" cy="1511300"/>
          </a:xfrm>
        </p:spPr>
        <p:txBody>
          <a:bodyPr rtlCol="0"/>
          <a:lstStyle/>
          <a:p>
            <a:pPr algn="ctr" eaLnBrk="1" fontAlgn="auto" hangingPunct="1">
              <a:spcAft>
                <a:spcPts val="0"/>
              </a:spcAft>
              <a:defRPr/>
            </a:pPr>
            <a:r>
              <a:rPr lang="en-US" altLang="zh-CHS" sz="3600" dirty="0" smtClean="0">
                <a:solidFill>
                  <a:schemeClr val="tx1"/>
                </a:solidFill>
                <a:latin typeface="+mn-lt"/>
                <a:ea typeface="+mn-ea"/>
                <a:cs typeface="Arial" pitchFamily="34" charset="0"/>
              </a:rPr>
              <a:t>A Distributed Storage Model for EHR </a:t>
            </a:r>
            <a:br>
              <a:rPr lang="en-US" altLang="zh-CHS" sz="3600" dirty="0" smtClean="0">
                <a:solidFill>
                  <a:schemeClr val="tx1"/>
                </a:solidFill>
                <a:latin typeface="+mn-lt"/>
                <a:ea typeface="+mn-ea"/>
                <a:cs typeface="Arial" pitchFamily="34" charset="0"/>
              </a:rPr>
            </a:br>
            <a:r>
              <a:rPr lang="en-US" altLang="zh-CHS" sz="3600" dirty="0" smtClean="0">
                <a:solidFill>
                  <a:schemeClr val="tx1"/>
                </a:solidFill>
                <a:latin typeface="+mn-lt"/>
                <a:ea typeface="+mn-ea"/>
                <a:cs typeface="Arial" pitchFamily="34" charset="0"/>
              </a:rPr>
              <a:t>Based on </a:t>
            </a:r>
            <a:r>
              <a:rPr lang="en-US" altLang="zh-CHS" sz="3600" dirty="0" err="1" smtClean="0">
                <a:solidFill>
                  <a:schemeClr val="tx1"/>
                </a:solidFill>
                <a:latin typeface="+mn-lt"/>
                <a:ea typeface="+mn-ea"/>
                <a:cs typeface="Arial" pitchFamily="34" charset="0"/>
              </a:rPr>
              <a:t>HBase</a:t>
            </a:r>
            <a:endParaRPr lang="zh-CHS" altLang="en-US" sz="3600" dirty="0">
              <a:solidFill>
                <a:schemeClr val="tx1"/>
              </a:solidFill>
              <a:latin typeface="+mn-lt"/>
              <a:ea typeface="+mn-ea"/>
              <a:cs typeface="Arial" pitchFamily="34" charset="0"/>
            </a:endParaRPr>
          </a:p>
        </p:txBody>
      </p:sp>
      <p:sp>
        <p:nvSpPr>
          <p:cNvPr id="4" name="日期占位符 3"/>
          <p:cNvSpPr>
            <a:spLocks noGrp="1"/>
          </p:cNvSpPr>
          <p:nvPr>
            <p:ph type="dt" sz="half" idx="10"/>
          </p:nvPr>
        </p:nvSpPr>
        <p:spPr/>
        <p:txBody>
          <a:bodyPr/>
          <a:lstStyle/>
          <a:p>
            <a:pPr>
              <a:defRPr/>
            </a:pPr>
            <a:fld id="{D5705519-6B4B-4A46-8B77-54EB32A3FC04}" type="datetime1">
              <a:rPr lang="zh-CHS" altLang="en-US" smtClean="0"/>
              <a:t>15/5/6</a:t>
            </a:fld>
            <a:endParaRPr lang="en-US" altLang="zh-CHS"/>
          </a:p>
        </p:txBody>
      </p:sp>
      <p:sp>
        <p:nvSpPr>
          <p:cNvPr id="5" name="幻灯片编号占位符 4"/>
          <p:cNvSpPr>
            <a:spLocks noGrp="1"/>
          </p:cNvSpPr>
          <p:nvPr>
            <p:ph type="sldNum" sz="quarter" idx="12"/>
          </p:nvPr>
        </p:nvSpPr>
        <p:spPr/>
        <p:txBody>
          <a:bodyPr/>
          <a:lstStyle/>
          <a:p>
            <a:fld id="{C73A8C92-5225-624A-981C-988E0DFED375}" type="slidenum">
              <a:rPr lang="en-US" altLang="zh-CHS" smtClean="0"/>
              <a:pPr/>
              <a:t>4</a:t>
            </a:fld>
            <a:endParaRPr lang="en-US" altLang="zh-CHS"/>
          </a:p>
        </p:txBody>
      </p:sp>
      <p:cxnSp>
        <p:nvCxnSpPr>
          <p:cNvPr id="8" name="直接连接符 4"/>
          <p:cNvCxnSpPr/>
          <p:nvPr/>
        </p:nvCxnSpPr>
        <p:spPr>
          <a:xfrm>
            <a:off x="592138" y="3284538"/>
            <a:ext cx="8012112" cy="0"/>
          </a:xfrm>
          <a:prstGeom prst="line">
            <a:avLst/>
          </a:prstGeom>
          <a:ln w="19050" cmpd="sng">
            <a:solidFill>
              <a:srgbClr val="0070C0"/>
            </a:solidFill>
          </a:ln>
        </p:spPr>
        <p:style>
          <a:lnRef idx="1">
            <a:schemeClr val="accent1"/>
          </a:lnRef>
          <a:fillRef idx="0">
            <a:schemeClr val="accent1"/>
          </a:fillRef>
          <a:effectRef idx="0">
            <a:schemeClr val="accent1"/>
          </a:effectRef>
          <a:fontRef idx="minor">
            <a:schemeClr val="tx1"/>
          </a:fontRef>
        </p:style>
      </p:cxnSp>
      <p:sp>
        <p:nvSpPr>
          <p:cNvPr id="9" name="TextBox 2"/>
          <p:cNvSpPr txBox="1">
            <a:spLocks noChangeArrowheads="1"/>
          </p:cNvSpPr>
          <p:nvPr/>
        </p:nvSpPr>
        <p:spPr bwMode="auto">
          <a:xfrm>
            <a:off x="2368550" y="3573463"/>
            <a:ext cx="44592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r>
              <a:rPr lang="zh-CHS" altLang="en-US" dirty="0"/>
              <a:t>基于</a:t>
            </a:r>
            <a:r>
              <a:rPr lang="en-US" altLang="zh-CHS" dirty="0" err="1"/>
              <a:t>HBase</a:t>
            </a:r>
            <a:r>
              <a:rPr lang="zh-CHS" altLang="en-US" dirty="0"/>
              <a:t>的电子医疗数据分布式存储模型</a:t>
            </a:r>
          </a:p>
        </p:txBody>
      </p:sp>
      <p:sp>
        <p:nvSpPr>
          <p:cNvPr id="11" name="TextBox 2"/>
          <p:cNvSpPr>
            <a:spLocks noChangeArrowheads="1"/>
          </p:cNvSpPr>
          <p:nvPr/>
        </p:nvSpPr>
        <p:spPr bwMode="auto">
          <a:xfrm>
            <a:off x="6889390" y="5159375"/>
            <a:ext cx="135485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lgn="ctr"/>
            <a:r>
              <a:rPr lang="zh-CHS" altLang="en-US" dirty="0"/>
              <a:t>魏明伟</a:t>
            </a:r>
            <a:endParaRPr lang="en-US" altLang="zh-CHS" dirty="0"/>
          </a:p>
          <a:p>
            <a:pPr algn="ctr"/>
            <a:r>
              <a:rPr lang="en-US" altLang="zh-CHS" dirty="0"/>
              <a:t>2120141061</a:t>
            </a:r>
            <a:endParaRPr lang="zh-CHS" altLang="en-US" dirty="0"/>
          </a:p>
        </p:txBody>
      </p:sp>
    </p:spTree>
    <p:extLst>
      <p:ext uri="{BB962C8B-B14F-4D97-AF65-F5344CB8AC3E}">
        <p14:creationId xmlns:p14="http://schemas.microsoft.com/office/powerpoint/2010/main" val="1015857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450" decel="100000" fill="hold"/>
                                        <p:tgtEl>
                                          <p:spTgt spid="7"/>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7"/>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anim calcmode="lin" valueType="num">
                                      <p:cBhvr>
                                        <p:cTn id="14" dur="500" fill="hold"/>
                                        <p:tgtEl>
                                          <p:spTgt spid="8"/>
                                        </p:tgtEl>
                                        <p:attrNameLst>
                                          <p:attrName>ppt_x</p:attrName>
                                        </p:attrNameLst>
                                      </p:cBhvr>
                                      <p:tavLst>
                                        <p:tav tm="0">
                                          <p:val>
                                            <p:strVal val="#ppt_x"/>
                                          </p:val>
                                        </p:tav>
                                        <p:tav tm="100000">
                                          <p:val>
                                            <p:strVal val="#ppt_x"/>
                                          </p:val>
                                        </p:tav>
                                      </p:tavLst>
                                    </p:anim>
                                    <p:anim calcmode="lin" valueType="num">
                                      <p:cBhvr>
                                        <p:cTn id="15" dur="450" decel="100000" fill="hold"/>
                                        <p:tgtEl>
                                          <p:spTgt spid="8"/>
                                        </p:tgtEl>
                                        <p:attrNameLst>
                                          <p:attrName>ppt_y</p:attrName>
                                        </p:attrNameLst>
                                      </p:cBhvr>
                                      <p:tavLst>
                                        <p:tav tm="0">
                                          <p:val>
                                            <p:strVal val="#ppt_y+1"/>
                                          </p:val>
                                        </p:tav>
                                        <p:tav tm="100000">
                                          <p:val>
                                            <p:strVal val="#ppt_y-.03"/>
                                          </p:val>
                                        </p:tav>
                                      </p:tavLst>
                                    </p:anim>
                                    <p:anim calcmode="lin" valueType="num">
                                      <p:cBhvr>
                                        <p:cTn id="16" dur="50" accel="100000" fill="hold">
                                          <p:stCondLst>
                                            <p:cond delay="450"/>
                                          </p:stCondLst>
                                        </p:cTn>
                                        <p:tgtEl>
                                          <p:spTgt spid="8"/>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anim calcmode="lin" valueType="num">
                                      <p:cBhvr>
                                        <p:cTn id="20" dur="500" fill="hold"/>
                                        <p:tgtEl>
                                          <p:spTgt spid="9"/>
                                        </p:tgtEl>
                                        <p:attrNameLst>
                                          <p:attrName>ppt_x</p:attrName>
                                        </p:attrNameLst>
                                      </p:cBhvr>
                                      <p:tavLst>
                                        <p:tav tm="0">
                                          <p:val>
                                            <p:strVal val="#ppt_x"/>
                                          </p:val>
                                        </p:tav>
                                        <p:tav tm="100000">
                                          <p:val>
                                            <p:strVal val="#ppt_x"/>
                                          </p:val>
                                        </p:tav>
                                      </p:tavLst>
                                    </p:anim>
                                    <p:anim calcmode="lin" valueType="num">
                                      <p:cBhvr>
                                        <p:cTn id="21" dur="450" decel="100000" fill="hold"/>
                                        <p:tgtEl>
                                          <p:spTgt spid="9"/>
                                        </p:tgtEl>
                                        <p:attrNameLst>
                                          <p:attrName>ppt_y</p:attrName>
                                        </p:attrNameLst>
                                      </p:cBhvr>
                                      <p:tavLst>
                                        <p:tav tm="0">
                                          <p:val>
                                            <p:strVal val="#ppt_y+1"/>
                                          </p:val>
                                        </p:tav>
                                        <p:tav tm="100000">
                                          <p:val>
                                            <p:strVal val="#ppt_y-.03"/>
                                          </p:val>
                                        </p:tav>
                                      </p:tavLst>
                                    </p:anim>
                                    <p:anim calcmode="lin" valueType="num">
                                      <p:cBhvr>
                                        <p:cTn id="22" dur="50" accel="100000" fill="hold">
                                          <p:stCondLst>
                                            <p:cond delay="450"/>
                                          </p:stCondLst>
                                        </p:cTn>
                                        <p:tgtEl>
                                          <p:spTgt spid="9"/>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anim calcmode="lin" valueType="num">
                                      <p:cBhvr>
                                        <p:cTn id="26" dur="500" fill="hold"/>
                                        <p:tgtEl>
                                          <p:spTgt spid="11"/>
                                        </p:tgtEl>
                                        <p:attrNameLst>
                                          <p:attrName>ppt_x</p:attrName>
                                        </p:attrNameLst>
                                      </p:cBhvr>
                                      <p:tavLst>
                                        <p:tav tm="0">
                                          <p:val>
                                            <p:strVal val="#ppt_x"/>
                                          </p:val>
                                        </p:tav>
                                        <p:tav tm="100000">
                                          <p:val>
                                            <p:strVal val="#ppt_x"/>
                                          </p:val>
                                        </p:tav>
                                      </p:tavLst>
                                    </p:anim>
                                    <p:anim calcmode="lin" valueType="num">
                                      <p:cBhvr>
                                        <p:cTn id="27" dur="450" decel="100000" fill="hold"/>
                                        <p:tgtEl>
                                          <p:spTgt spid="11"/>
                                        </p:tgtEl>
                                        <p:attrNameLst>
                                          <p:attrName>ppt_y</p:attrName>
                                        </p:attrNameLst>
                                      </p:cBhvr>
                                      <p:tavLst>
                                        <p:tav tm="0">
                                          <p:val>
                                            <p:strVal val="#ppt_y+1"/>
                                          </p:val>
                                        </p:tav>
                                        <p:tav tm="100000">
                                          <p:val>
                                            <p:strVal val="#ppt_y-.03"/>
                                          </p:val>
                                        </p:tav>
                                      </p:tavLst>
                                    </p:anim>
                                    <p:anim calcmode="lin" valueType="num">
                                      <p:cBhvr>
                                        <p:cTn id="28" dur="50" accel="100000" fill="hold">
                                          <p:stCondLst>
                                            <p:cond delay="45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7083D58A-44B7-4C47-9FF3-96144EB3B4A0}" type="datetime1">
              <a:rPr lang="zh-CHS" altLang="en-US" smtClean="0"/>
              <a:t>15/5/6</a:t>
            </a:fld>
            <a:endParaRPr lang="en-US" altLang="zh-CHS"/>
          </a:p>
        </p:txBody>
      </p:sp>
      <p:sp>
        <p:nvSpPr>
          <p:cNvPr id="5" name="幻灯片编号占位符 4"/>
          <p:cNvSpPr>
            <a:spLocks noGrp="1"/>
          </p:cNvSpPr>
          <p:nvPr>
            <p:ph type="sldNum" sz="quarter" idx="12"/>
          </p:nvPr>
        </p:nvSpPr>
        <p:spPr/>
        <p:txBody>
          <a:bodyPr/>
          <a:lstStyle/>
          <a:p>
            <a:fld id="{C73A8C92-5225-624A-981C-988E0DFED375}" type="slidenum">
              <a:rPr lang="en-US" altLang="zh-CHS" smtClean="0"/>
              <a:pPr/>
              <a:t>40</a:t>
            </a:fld>
            <a:endParaRPr lang="en-US" altLang="zh-CHS"/>
          </a:p>
        </p:txBody>
      </p:sp>
      <p:sp>
        <p:nvSpPr>
          <p:cNvPr id="6" name="标题 1"/>
          <p:cNvSpPr txBox="1">
            <a:spLocks/>
          </p:cNvSpPr>
          <p:nvPr/>
        </p:nvSpPr>
        <p:spPr>
          <a:xfrm>
            <a:off x="468313" y="333375"/>
            <a:ext cx="6858000" cy="550863"/>
          </a:xfrm>
          <a:prstGeom prst="rect">
            <a:avLst/>
          </a:prstGeom>
        </p:spPr>
        <p:txBody>
          <a:bodyPr vert="horz" wrap="square" lIns="91440" tIns="45720" rIns="91440" bIns="45720" numCol="1" rtlCol="0" anchor="b" anchorCtr="0" compatLnSpc="1">
            <a:prstTxWarp prst="textNoShape">
              <a:avLst/>
            </a:prstTxWarp>
            <a:normAutofit/>
          </a:bodyPr>
          <a:lstStyle>
            <a:lvl1pPr algn="l" rtl="0" eaLnBrk="0" fontAlgn="base" hangingPunct="0">
              <a:lnSpc>
                <a:spcPct val="85000"/>
              </a:lnSpc>
              <a:spcBef>
                <a:spcPct val="0"/>
              </a:spcBef>
              <a:spcAft>
                <a:spcPct val="0"/>
              </a:spcAft>
              <a:defRPr sz="8000" kern="1200" spc="-50" baseline="0">
                <a:solidFill>
                  <a:schemeClr val="tx1">
                    <a:lumMod val="85000"/>
                    <a:lumOff val="15000"/>
                  </a:schemeClr>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itchFamily="34" charset="0"/>
              </a:defRPr>
            </a:lvl2pPr>
            <a:lvl3pPr algn="l" rtl="0" eaLnBrk="0" fontAlgn="base" hangingPunct="0">
              <a:lnSpc>
                <a:spcPct val="85000"/>
              </a:lnSpc>
              <a:spcBef>
                <a:spcPct val="0"/>
              </a:spcBef>
              <a:spcAft>
                <a:spcPct val="0"/>
              </a:spcAft>
              <a:defRPr sz="4800">
                <a:solidFill>
                  <a:srgbClr val="404040"/>
                </a:solidFill>
                <a:latin typeface="Calibri Light" pitchFamily="34" charset="0"/>
              </a:defRPr>
            </a:lvl3pPr>
            <a:lvl4pPr algn="l" rtl="0" eaLnBrk="0" fontAlgn="base" hangingPunct="0">
              <a:lnSpc>
                <a:spcPct val="85000"/>
              </a:lnSpc>
              <a:spcBef>
                <a:spcPct val="0"/>
              </a:spcBef>
              <a:spcAft>
                <a:spcPct val="0"/>
              </a:spcAft>
              <a:defRPr sz="4800">
                <a:solidFill>
                  <a:srgbClr val="404040"/>
                </a:solidFill>
                <a:latin typeface="Calibri Light" pitchFamily="34" charset="0"/>
              </a:defRPr>
            </a:lvl4pPr>
            <a:lvl5pPr algn="l" rtl="0" eaLnBrk="0" fontAlgn="base" hangingPunct="0">
              <a:lnSpc>
                <a:spcPct val="85000"/>
              </a:lnSpc>
              <a:spcBef>
                <a:spcPct val="0"/>
              </a:spcBef>
              <a:spcAft>
                <a:spcPct val="0"/>
              </a:spcAft>
              <a:defRPr sz="4800">
                <a:solidFill>
                  <a:srgbClr val="404040"/>
                </a:solidFill>
                <a:latin typeface="Calibri Light" pitchFamily="34" charset="0"/>
              </a:defRPr>
            </a:lvl5pPr>
            <a:lvl6pPr marL="457200" algn="l" rtl="0" fontAlgn="base">
              <a:lnSpc>
                <a:spcPct val="85000"/>
              </a:lnSpc>
              <a:spcBef>
                <a:spcPct val="0"/>
              </a:spcBef>
              <a:spcAft>
                <a:spcPct val="0"/>
              </a:spcAft>
              <a:defRPr sz="4800">
                <a:solidFill>
                  <a:srgbClr val="404040"/>
                </a:solidFill>
                <a:latin typeface="Calibri Light" pitchFamily="34" charset="0"/>
              </a:defRPr>
            </a:lvl6pPr>
            <a:lvl7pPr marL="914400" algn="l" rtl="0" fontAlgn="base">
              <a:lnSpc>
                <a:spcPct val="85000"/>
              </a:lnSpc>
              <a:spcBef>
                <a:spcPct val="0"/>
              </a:spcBef>
              <a:spcAft>
                <a:spcPct val="0"/>
              </a:spcAft>
              <a:defRPr sz="4800">
                <a:solidFill>
                  <a:srgbClr val="404040"/>
                </a:solidFill>
                <a:latin typeface="Calibri Light" pitchFamily="34" charset="0"/>
              </a:defRPr>
            </a:lvl7pPr>
            <a:lvl8pPr marL="1371600" algn="l" rtl="0" fontAlgn="base">
              <a:lnSpc>
                <a:spcPct val="85000"/>
              </a:lnSpc>
              <a:spcBef>
                <a:spcPct val="0"/>
              </a:spcBef>
              <a:spcAft>
                <a:spcPct val="0"/>
              </a:spcAft>
              <a:defRPr sz="4800">
                <a:solidFill>
                  <a:srgbClr val="404040"/>
                </a:solidFill>
                <a:latin typeface="Calibri Light" pitchFamily="34" charset="0"/>
              </a:defRPr>
            </a:lvl8pPr>
            <a:lvl9pPr marL="1828800" algn="l" rtl="0" fontAlgn="base">
              <a:lnSpc>
                <a:spcPct val="85000"/>
              </a:lnSpc>
              <a:spcBef>
                <a:spcPct val="0"/>
              </a:spcBef>
              <a:spcAft>
                <a:spcPct val="0"/>
              </a:spcAft>
              <a:defRPr sz="4800">
                <a:solidFill>
                  <a:srgbClr val="404040"/>
                </a:solidFill>
                <a:latin typeface="Calibri Light" pitchFamily="34" charset="0"/>
              </a:defRPr>
            </a:lvl9pPr>
          </a:lstStyle>
          <a:p>
            <a:pPr eaLnBrk="1" fontAlgn="auto" hangingPunct="1">
              <a:spcAft>
                <a:spcPts val="0"/>
              </a:spcAft>
              <a:defRPr/>
            </a:pPr>
            <a:r>
              <a:rPr lang="en-US" altLang="zh-CHS" sz="2400" dirty="0" smtClean="0">
                <a:solidFill>
                  <a:schemeClr val="tx1"/>
                </a:solidFill>
                <a:latin typeface="Calibri" pitchFamily="34" charset="0"/>
                <a:ea typeface="+mn-ea"/>
                <a:cs typeface="Arial" pitchFamily="34" charset="0"/>
                <a:sym typeface="Calibri" pitchFamily="34" charset="0"/>
              </a:rPr>
              <a:t>Four papers</a:t>
            </a:r>
            <a:endParaRPr lang="zh-CHS" altLang="en-US" sz="2400" dirty="0">
              <a:solidFill>
                <a:schemeClr val="tx1"/>
              </a:solidFill>
              <a:latin typeface="Calibri" pitchFamily="34" charset="0"/>
              <a:ea typeface="+mn-ea"/>
              <a:cs typeface="Arial" pitchFamily="34" charset="0"/>
              <a:sym typeface="Calibri" pitchFamily="34" charset="0"/>
            </a:endParaRPr>
          </a:p>
        </p:txBody>
      </p:sp>
      <p:cxnSp>
        <p:nvCxnSpPr>
          <p:cNvPr id="7" name="直接连接符 5"/>
          <p:cNvCxnSpPr/>
          <p:nvPr/>
        </p:nvCxnSpPr>
        <p:spPr>
          <a:xfrm>
            <a:off x="539750" y="908050"/>
            <a:ext cx="7993063" cy="0"/>
          </a:xfrm>
          <a:prstGeom prst="line">
            <a:avLst/>
          </a:prstGeom>
          <a:ln w="19050" cmpd="sng">
            <a:solidFill>
              <a:srgbClr val="0070C0"/>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354124" y="1445559"/>
            <a:ext cx="6458236" cy="400110"/>
          </a:xfrm>
          <a:prstGeom prst="rect">
            <a:avLst/>
          </a:prstGeom>
          <a:noFill/>
        </p:spPr>
        <p:txBody>
          <a:bodyPr wrap="square" rtlCol="0">
            <a:spAutoFit/>
          </a:bodyPr>
          <a:lstStyle/>
          <a:p>
            <a:r>
              <a:rPr lang="en-US" altLang="zh-CHS" sz="2000" dirty="0">
                <a:cs typeface="Arial" pitchFamily="34" charset="0"/>
              </a:rPr>
              <a:t>A Distributed Storage Model for </a:t>
            </a:r>
            <a:r>
              <a:rPr lang="en-US" altLang="zh-CHS" sz="2000" dirty="0" smtClean="0">
                <a:cs typeface="Arial" pitchFamily="34" charset="0"/>
              </a:rPr>
              <a:t>EHR Based </a:t>
            </a:r>
            <a:r>
              <a:rPr lang="en-US" altLang="zh-CHS" sz="2000" dirty="0">
                <a:cs typeface="Arial" pitchFamily="34" charset="0"/>
              </a:rPr>
              <a:t>on </a:t>
            </a:r>
            <a:r>
              <a:rPr lang="en-US" altLang="zh-CHS" sz="2000" dirty="0" err="1">
                <a:cs typeface="Arial" pitchFamily="34" charset="0"/>
              </a:rPr>
              <a:t>HBase</a:t>
            </a:r>
            <a:endParaRPr lang="zh-CHS" altLang="en-US" sz="2000" dirty="0"/>
          </a:p>
        </p:txBody>
      </p:sp>
      <p:sp>
        <p:nvSpPr>
          <p:cNvPr id="9" name="文本框 8"/>
          <p:cNvSpPr txBox="1"/>
          <p:nvPr/>
        </p:nvSpPr>
        <p:spPr>
          <a:xfrm>
            <a:off x="1385485" y="2107408"/>
            <a:ext cx="5940828" cy="400110"/>
          </a:xfrm>
          <a:prstGeom prst="rect">
            <a:avLst/>
          </a:prstGeom>
          <a:noFill/>
        </p:spPr>
        <p:txBody>
          <a:bodyPr wrap="square" rtlCol="0">
            <a:spAutoFit/>
          </a:bodyPr>
          <a:lstStyle/>
          <a:p>
            <a:r>
              <a:rPr lang="en-US" altLang="zh-CHS" sz="2000" dirty="0">
                <a:cs typeface="Arial" pitchFamily="34" charset="0"/>
              </a:rPr>
              <a:t>Scalable RDF Store Based on </a:t>
            </a:r>
            <a:r>
              <a:rPr lang="en-US" altLang="zh-CHS" sz="2000" dirty="0" err="1">
                <a:cs typeface="Arial" pitchFamily="34" charset="0"/>
              </a:rPr>
              <a:t>HBase</a:t>
            </a:r>
            <a:r>
              <a:rPr lang="en-US" altLang="zh-CHS" sz="2000" dirty="0">
                <a:cs typeface="Arial" pitchFamily="34" charset="0"/>
              </a:rPr>
              <a:t> and </a:t>
            </a:r>
            <a:r>
              <a:rPr lang="en-US" altLang="zh-CHS" sz="2000" dirty="0" err="1">
                <a:cs typeface="Arial" pitchFamily="34" charset="0"/>
              </a:rPr>
              <a:t>MapReduce</a:t>
            </a:r>
            <a:endParaRPr lang="zh-CHS" altLang="en-US" sz="2000" dirty="0"/>
          </a:p>
        </p:txBody>
      </p:sp>
      <p:sp>
        <p:nvSpPr>
          <p:cNvPr id="10" name="文本框 9"/>
          <p:cNvSpPr txBox="1"/>
          <p:nvPr/>
        </p:nvSpPr>
        <p:spPr>
          <a:xfrm>
            <a:off x="1410128" y="2851480"/>
            <a:ext cx="6546247" cy="400110"/>
          </a:xfrm>
          <a:prstGeom prst="rect">
            <a:avLst/>
          </a:prstGeom>
          <a:noFill/>
        </p:spPr>
        <p:txBody>
          <a:bodyPr wrap="square" rtlCol="0">
            <a:spAutoFit/>
          </a:bodyPr>
          <a:lstStyle/>
          <a:p>
            <a:r>
              <a:rPr lang="zh-CHS" altLang="zh-CHS" sz="2000" dirty="0">
                <a:sym typeface="Arial" charset="0"/>
              </a:rPr>
              <a:t>Experimenting Lucene Index on </a:t>
            </a:r>
            <a:r>
              <a:rPr lang="zh-CHS" altLang="zh-CHS" sz="2000" dirty="0" smtClean="0">
                <a:sym typeface="Arial" charset="0"/>
              </a:rPr>
              <a:t>H</a:t>
            </a:r>
            <a:r>
              <a:rPr lang="en-US" altLang="zh-CHS" sz="2000" dirty="0" smtClean="0">
                <a:sym typeface="Arial" charset="0"/>
              </a:rPr>
              <a:t>b</a:t>
            </a:r>
            <a:r>
              <a:rPr lang="zh-CHS" altLang="zh-CHS" sz="2000" dirty="0" smtClean="0">
                <a:sym typeface="Arial" charset="0"/>
              </a:rPr>
              <a:t>ase in </a:t>
            </a:r>
            <a:r>
              <a:rPr lang="zh-CHS" altLang="zh-CHS" sz="2000" dirty="0">
                <a:sym typeface="Arial" charset="0"/>
              </a:rPr>
              <a:t>an HPC Environment</a:t>
            </a:r>
            <a:endParaRPr lang="zh-CHS" altLang="en-US" sz="2000" dirty="0"/>
          </a:p>
        </p:txBody>
      </p:sp>
      <p:sp>
        <p:nvSpPr>
          <p:cNvPr id="12" name="右箭头 11"/>
          <p:cNvSpPr/>
          <p:nvPr/>
        </p:nvSpPr>
        <p:spPr>
          <a:xfrm>
            <a:off x="755721" y="1536088"/>
            <a:ext cx="434342" cy="18513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HS" altLang="en-US"/>
          </a:p>
        </p:txBody>
      </p:sp>
      <p:sp>
        <p:nvSpPr>
          <p:cNvPr id="13" name="右箭头 12"/>
          <p:cNvSpPr/>
          <p:nvPr/>
        </p:nvSpPr>
        <p:spPr>
          <a:xfrm>
            <a:off x="758655" y="2199474"/>
            <a:ext cx="434342" cy="18513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HS" altLang="en-US"/>
          </a:p>
        </p:txBody>
      </p:sp>
      <p:sp>
        <p:nvSpPr>
          <p:cNvPr id="14" name="右箭头 13"/>
          <p:cNvSpPr/>
          <p:nvPr/>
        </p:nvSpPr>
        <p:spPr>
          <a:xfrm>
            <a:off x="769853" y="2950266"/>
            <a:ext cx="434342" cy="18513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HS" altLang="en-US"/>
          </a:p>
        </p:txBody>
      </p:sp>
      <p:sp>
        <p:nvSpPr>
          <p:cNvPr id="15" name="右箭头 14"/>
          <p:cNvSpPr/>
          <p:nvPr/>
        </p:nvSpPr>
        <p:spPr>
          <a:xfrm>
            <a:off x="772784" y="3680882"/>
            <a:ext cx="434342" cy="18513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HS" altLang="en-US"/>
          </a:p>
        </p:txBody>
      </p:sp>
      <p:sp>
        <p:nvSpPr>
          <p:cNvPr id="16" name="文本框 15"/>
          <p:cNvSpPr txBox="1"/>
          <p:nvPr/>
        </p:nvSpPr>
        <p:spPr>
          <a:xfrm>
            <a:off x="1423370" y="3575380"/>
            <a:ext cx="7469109" cy="400110"/>
          </a:xfrm>
          <a:prstGeom prst="rect">
            <a:avLst/>
          </a:prstGeom>
          <a:noFill/>
        </p:spPr>
        <p:txBody>
          <a:bodyPr wrap="square" rtlCol="0">
            <a:spAutoFit/>
          </a:bodyPr>
          <a:lstStyle/>
          <a:p>
            <a:r>
              <a:rPr lang="en-US" altLang="zh-CHS" sz="2000" dirty="0"/>
              <a:t>A Performance evaluation for Open Source </a:t>
            </a:r>
            <a:r>
              <a:rPr lang="en-US" altLang="zh-CHS" sz="2000" dirty="0" err="1"/>
              <a:t>BigTable</a:t>
            </a:r>
            <a:r>
              <a:rPr lang="en-US" altLang="zh-CHS" sz="2000" dirty="0"/>
              <a:t> Implementations</a:t>
            </a:r>
          </a:p>
        </p:txBody>
      </p:sp>
    </p:spTree>
    <p:extLst>
      <p:ext uri="{BB962C8B-B14F-4D97-AF65-F5344CB8AC3E}">
        <p14:creationId xmlns:p14="http://schemas.microsoft.com/office/powerpoint/2010/main" val="4234014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6986ACAB-CA33-044A-BC78-3F9481E40A26}" type="datetime1">
              <a:rPr lang="zh-CHS" altLang="en-US" smtClean="0"/>
              <a:t>15/5/6</a:t>
            </a:fld>
            <a:endParaRPr lang="en-US" altLang="zh-CHS"/>
          </a:p>
        </p:txBody>
      </p:sp>
      <p:sp>
        <p:nvSpPr>
          <p:cNvPr id="5" name="幻灯片编号占位符 4"/>
          <p:cNvSpPr>
            <a:spLocks noGrp="1"/>
          </p:cNvSpPr>
          <p:nvPr>
            <p:ph type="sldNum" sz="quarter" idx="12"/>
          </p:nvPr>
        </p:nvSpPr>
        <p:spPr/>
        <p:txBody>
          <a:bodyPr/>
          <a:lstStyle/>
          <a:p>
            <a:fld id="{C73A8C92-5225-624A-981C-988E0DFED375}" type="slidenum">
              <a:rPr lang="en-US" altLang="zh-CHS" smtClean="0"/>
              <a:pPr/>
              <a:t>41</a:t>
            </a:fld>
            <a:endParaRPr lang="en-US" altLang="zh-CHS"/>
          </a:p>
        </p:txBody>
      </p:sp>
      <p:sp>
        <p:nvSpPr>
          <p:cNvPr id="6" name="标题 1"/>
          <p:cNvSpPr txBox="1">
            <a:spLocks/>
          </p:cNvSpPr>
          <p:nvPr/>
        </p:nvSpPr>
        <p:spPr>
          <a:xfrm>
            <a:off x="468313" y="333375"/>
            <a:ext cx="6858000" cy="550863"/>
          </a:xfrm>
          <a:prstGeom prst="rect">
            <a:avLst/>
          </a:prstGeom>
        </p:spPr>
        <p:txBody>
          <a:bodyPr vert="horz" wrap="square" lIns="91440" tIns="45720" rIns="91440" bIns="45720" numCol="1" rtlCol="0" anchor="b" anchorCtr="0" compatLnSpc="1">
            <a:prstTxWarp prst="textNoShape">
              <a:avLst/>
            </a:prstTxWarp>
            <a:normAutofit/>
          </a:bodyPr>
          <a:lstStyle>
            <a:lvl1pPr algn="l" rtl="0" eaLnBrk="0" fontAlgn="base" hangingPunct="0">
              <a:lnSpc>
                <a:spcPct val="85000"/>
              </a:lnSpc>
              <a:spcBef>
                <a:spcPct val="0"/>
              </a:spcBef>
              <a:spcAft>
                <a:spcPct val="0"/>
              </a:spcAft>
              <a:defRPr sz="8000" kern="1200" spc="-50" baseline="0">
                <a:solidFill>
                  <a:schemeClr val="tx1">
                    <a:lumMod val="85000"/>
                    <a:lumOff val="15000"/>
                  </a:schemeClr>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itchFamily="34" charset="0"/>
              </a:defRPr>
            </a:lvl2pPr>
            <a:lvl3pPr algn="l" rtl="0" eaLnBrk="0" fontAlgn="base" hangingPunct="0">
              <a:lnSpc>
                <a:spcPct val="85000"/>
              </a:lnSpc>
              <a:spcBef>
                <a:spcPct val="0"/>
              </a:spcBef>
              <a:spcAft>
                <a:spcPct val="0"/>
              </a:spcAft>
              <a:defRPr sz="4800">
                <a:solidFill>
                  <a:srgbClr val="404040"/>
                </a:solidFill>
                <a:latin typeface="Calibri Light" pitchFamily="34" charset="0"/>
              </a:defRPr>
            </a:lvl3pPr>
            <a:lvl4pPr algn="l" rtl="0" eaLnBrk="0" fontAlgn="base" hangingPunct="0">
              <a:lnSpc>
                <a:spcPct val="85000"/>
              </a:lnSpc>
              <a:spcBef>
                <a:spcPct val="0"/>
              </a:spcBef>
              <a:spcAft>
                <a:spcPct val="0"/>
              </a:spcAft>
              <a:defRPr sz="4800">
                <a:solidFill>
                  <a:srgbClr val="404040"/>
                </a:solidFill>
                <a:latin typeface="Calibri Light" pitchFamily="34" charset="0"/>
              </a:defRPr>
            </a:lvl4pPr>
            <a:lvl5pPr algn="l" rtl="0" eaLnBrk="0" fontAlgn="base" hangingPunct="0">
              <a:lnSpc>
                <a:spcPct val="85000"/>
              </a:lnSpc>
              <a:spcBef>
                <a:spcPct val="0"/>
              </a:spcBef>
              <a:spcAft>
                <a:spcPct val="0"/>
              </a:spcAft>
              <a:defRPr sz="4800">
                <a:solidFill>
                  <a:srgbClr val="404040"/>
                </a:solidFill>
                <a:latin typeface="Calibri Light" pitchFamily="34" charset="0"/>
              </a:defRPr>
            </a:lvl5pPr>
            <a:lvl6pPr marL="457200" algn="l" rtl="0" fontAlgn="base">
              <a:lnSpc>
                <a:spcPct val="85000"/>
              </a:lnSpc>
              <a:spcBef>
                <a:spcPct val="0"/>
              </a:spcBef>
              <a:spcAft>
                <a:spcPct val="0"/>
              </a:spcAft>
              <a:defRPr sz="4800">
                <a:solidFill>
                  <a:srgbClr val="404040"/>
                </a:solidFill>
                <a:latin typeface="Calibri Light" pitchFamily="34" charset="0"/>
              </a:defRPr>
            </a:lvl6pPr>
            <a:lvl7pPr marL="914400" algn="l" rtl="0" fontAlgn="base">
              <a:lnSpc>
                <a:spcPct val="85000"/>
              </a:lnSpc>
              <a:spcBef>
                <a:spcPct val="0"/>
              </a:spcBef>
              <a:spcAft>
                <a:spcPct val="0"/>
              </a:spcAft>
              <a:defRPr sz="4800">
                <a:solidFill>
                  <a:srgbClr val="404040"/>
                </a:solidFill>
                <a:latin typeface="Calibri Light" pitchFamily="34" charset="0"/>
              </a:defRPr>
            </a:lvl7pPr>
            <a:lvl8pPr marL="1371600" algn="l" rtl="0" fontAlgn="base">
              <a:lnSpc>
                <a:spcPct val="85000"/>
              </a:lnSpc>
              <a:spcBef>
                <a:spcPct val="0"/>
              </a:spcBef>
              <a:spcAft>
                <a:spcPct val="0"/>
              </a:spcAft>
              <a:defRPr sz="4800">
                <a:solidFill>
                  <a:srgbClr val="404040"/>
                </a:solidFill>
                <a:latin typeface="Calibri Light" pitchFamily="34" charset="0"/>
              </a:defRPr>
            </a:lvl8pPr>
            <a:lvl9pPr marL="1828800" algn="l" rtl="0" fontAlgn="base">
              <a:lnSpc>
                <a:spcPct val="85000"/>
              </a:lnSpc>
              <a:spcBef>
                <a:spcPct val="0"/>
              </a:spcBef>
              <a:spcAft>
                <a:spcPct val="0"/>
              </a:spcAft>
              <a:defRPr sz="4800">
                <a:solidFill>
                  <a:srgbClr val="404040"/>
                </a:solidFill>
                <a:latin typeface="Calibri Light" pitchFamily="34" charset="0"/>
              </a:defRPr>
            </a:lvl9pPr>
          </a:lstStyle>
          <a:p>
            <a:pPr eaLnBrk="1" fontAlgn="auto" hangingPunct="1">
              <a:spcAft>
                <a:spcPts val="0"/>
              </a:spcAft>
              <a:defRPr/>
            </a:pPr>
            <a:r>
              <a:rPr lang="en-US" altLang="zh-CHS" sz="2400" dirty="0" smtClean="0">
                <a:solidFill>
                  <a:schemeClr val="tx1"/>
                </a:solidFill>
                <a:latin typeface="Calibri" pitchFamily="34" charset="0"/>
                <a:ea typeface="+mn-ea"/>
                <a:cs typeface="Arial" pitchFamily="34" charset="0"/>
                <a:sym typeface="Calibri" pitchFamily="34" charset="0"/>
              </a:rPr>
              <a:t>Four papers</a:t>
            </a:r>
            <a:endParaRPr lang="zh-CHS" altLang="en-US" sz="2400" dirty="0">
              <a:solidFill>
                <a:schemeClr val="tx1"/>
              </a:solidFill>
              <a:latin typeface="Calibri" pitchFamily="34" charset="0"/>
              <a:ea typeface="+mn-ea"/>
              <a:cs typeface="Arial" pitchFamily="34" charset="0"/>
              <a:sym typeface="Calibri" pitchFamily="34" charset="0"/>
            </a:endParaRPr>
          </a:p>
        </p:txBody>
      </p:sp>
      <p:cxnSp>
        <p:nvCxnSpPr>
          <p:cNvPr id="7" name="直接连接符 5"/>
          <p:cNvCxnSpPr/>
          <p:nvPr/>
        </p:nvCxnSpPr>
        <p:spPr>
          <a:xfrm>
            <a:off x="539750" y="908050"/>
            <a:ext cx="7993063" cy="0"/>
          </a:xfrm>
          <a:prstGeom prst="line">
            <a:avLst/>
          </a:prstGeom>
          <a:ln w="19050" cmpd="sng">
            <a:solidFill>
              <a:srgbClr val="0070C0"/>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354124" y="1445559"/>
            <a:ext cx="6458236" cy="400110"/>
          </a:xfrm>
          <a:prstGeom prst="rect">
            <a:avLst/>
          </a:prstGeom>
          <a:noFill/>
        </p:spPr>
        <p:txBody>
          <a:bodyPr wrap="square" rtlCol="0">
            <a:spAutoFit/>
          </a:bodyPr>
          <a:lstStyle/>
          <a:p>
            <a:r>
              <a:rPr lang="en-US" altLang="zh-CHS" sz="2000" dirty="0">
                <a:cs typeface="Arial" pitchFamily="34" charset="0"/>
              </a:rPr>
              <a:t>A Distributed Storage Model for </a:t>
            </a:r>
            <a:r>
              <a:rPr lang="en-US" altLang="zh-CHS" sz="2000" dirty="0" smtClean="0">
                <a:cs typeface="Arial" pitchFamily="34" charset="0"/>
              </a:rPr>
              <a:t>EHR Based </a:t>
            </a:r>
            <a:r>
              <a:rPr lang="en-US" altLang="zh-CHS" sz="2000" dirty="0">
                <a:cs typeface="Arial" pitchFamily="34" charset="0"/>
              </a:rPr>
              <a:t>on </a:t>
            </a:r>
            <a:r>
              <a:rPr lang="en-US" altLang="zh-CHS" sz="2000" dirty="0" err="1">
                <a:cs typeface="Arial" pitchFamily="34" charset="0"/>
              </a:rPr>
              <a:t>HBase</a:t>
            </a:r>
            <a:endParaRPr lang="zh-CHS" altLang="en-US" sz="2000" dirty="0"/>
          </a:p>
        </p:txBody>
      </p:sp>
      <p:sp>
        <p:nvSpPr>
          <p:cNvPr id="9" name="文本框 8"/>
          <p:cNvSpPr txBox="1"/>
          <p:nvPr/>
        </p:nvSpPr>
        <p:spPr>
          <a:xfrm>
            <a:off x="1385485" y="2107408"/>
            <a:ext cx="5940828" cy="400110"/>
          </a:xfrm>
          <a:prstGeom prst="rect">
            <a:avLst/>
          </a:prstGeom>
          <a:noFill/>
        </p:spPr>
        <p:txBody>
          <a:bodyPr wrap="square" rtlCol="0">
            <a:spAutoFit/>
          </a:bodyPr>
          <a:lstStyle/>
          <a:p>
            <a:r>
              <a:rPr lang="en-US" altLang="zh-CHS" sz="2000" dirty="0">
                <a:cs typeface="Arial" pitchFamily="34" charset="0"/>
              </a:rPr>
              <a:t>Scalable RDF Store Based on </a:t>
            </a:r>
            <a:r>
              <a:rPr lang="en-US" altLang="zh-CHS" sz="2000" dirty="0" err="1">
                <a:cs typeface="Arial" pitchFamily="34" charset="0"/>
              </a:rPr>
              <a:t>HBase</a:t>
            </a:r>
            <a:r>
              <a:rPr lang="en-US" altLang="zh-CHS" sz="2000" dirty="0">
                <a:cs typeface="Arial" pitchFamily="34" charset="0"/>
              </a:rPr>
              <a:t> and </a:t>
            </a:r>
            <a:r>
              <a:rPr lang="en-US" altLang="zh-CHS" sz="2000" dirty="0" err="1">
                <a:cs typeface="Arial" pitchFamily="34" charset="0"/>
              </a:rPr>
              <a:t>MapReduce</a:t>
            </a:r>
            <a:endParaRPr lang="zh-CHS" altLang="en-US" sz="2000" dirty="0"/>
          </a:p>
        </p:txBody>
      </p:sp>
      <p:sp>
        <p:nvSpPr>
          <p:cNvPr id="10" name="文本框 9"/>
          <p:cNvSpPr txBox="1"/>
          <p:nvPr/>
        </p:nvSpPr>
        <p:spPr>
          <a:xfrm>
            <a:off x="1410128" y="2851480"/>
            <a:ext cx="6546247" cy="400110"/>
          </a:xfrm>
          <a:prstGeom prst="rect">
            <a:avLst/>
          </a:prstGeom>
          <a:noFill/>
        </p:spPr>
        <p:txBody>
          <a:bodyPr wrap="square" rtlCol="0">
            <a:spAutoFit/>
          </a:bodyPr>
          <a:lstStyle/>
          <a:p>
            <a:r>
              <a:rPr lang="zh-CHS" altLang="zh-CHS" sz="2000" dirty="0">
                <a:sym typeface="Arial" charset="0"/>
              </a:rPr>
              <a:t>Experimenting Lucene Index on </a:t>
            </a:r>
            <a:r>
              <a:rPr lang="zh-CHS" altLang="zh-CHS" sz="2000" dirty="0" smtClean="0">
                <a:sym typeface="Arial" charset="0"/>
              </a:rPr>
              <a:t>H</a:t>
            </a:r>
            <a:r>
              <a:rPr lang="en-US" altLang="zh-CHS" sz="2000" dirty="0" smtClean="0">
                <a:sym typeface="Arial" charset="0"/>
              </a:rPr>
              <a:t>b</a:t>
            </a:r>
            <a:r>
              <a:rPr lang="zh-CHS" altLang="zh-CHS" sz="2000" dirty="0" smtClean="0">
                <a:sym typeface="Arial" charset="0"/>
              </a:rPr>
              <a:t>ase in </a:t>
            </a:r>
            <a:r>
              <a:rPr lang="zh-CHS" altLang="zh-CHS" sz="2000" dirty="0">
                <a:sym typeface="Arial" charset="0"/>
              </a:rPr>
              <a:t>an HPC Environment</a:t>
            </a:r>
            <a:endParaRPr lang="zh-CHS" altLang="en-US" sz="2000" dirty="0"/>
          </a:p>
        </p:txBody>
      </p:sp>
      <p:sp>
        <p:nvSpPr>
          <p:cNvPr id="12" name="右箭头 11"/>
          <p:cNvSpPr/>
          <p:nvPr/>
        </p:nvSpPr>
        <p:spPr>
          <a:xfrm>
            <a:off x="755721" y="1536088"/>
            <a:ext cx="434342" cy="18513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HS" altLang="en-US"/>
          </a:p>
        </p:txBody>
      </p:sp>
      <p:sp>
        <p:nvSpPr>
          <p:cNvPr id="13" name="右箭头 12"/>
          <p:cNvSpPr/>
          <p:nvPr/>
        </p:nvSpPr>
        <p:spPr>
          <a:xfrm>
            <a:off x="758655" y="2199474"/>
            <a:ext cx="434342" cy="18513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HS" altLang="en-US"/>
          </a:p>
        </p:txBody>
      </p:sp>
      <p:sp>
        <p:nvSpPr>
          <p:cNvPr id="14" name="右箭头 13"/>
          <p:cNvSpPr/>
          <p:nvPr/>
        </p:nvSpPr>
        <p:spPr>
          <a:xfrm>
            <a:off x="769853" y="2950266"/>
            <a:ext cx="434342" cy="18513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HS" altLang="en-US"/>
          </a:p>
        </p:txBody>
      </p:sp>
      <p:sp>
        <p:nvSpPr>
          <p:cNvPr id="15" name="右箭头 14"/>
          <p:cNvSpPr/>
          <p:nvPr/>
        </p:nvSpPr>
        <p:spPr>
          <a:xfrm>
            <a:off x="772784" y="3680882"/>
            <a:ext cx="434342" cy="18513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HS" altLang="en-US"/>
          </a:p>
        </p:txBody>
      </p:sp>
      <p:sp>
        <p:nvSpPr>
          <p:cNvPr id="16" name="文本框 15"/>
          <p:cNvSpPr txBox="1"/>
          <p:nvPr/>
        </p:nvSpPr>
        <p:spPr>
          <a:xfrm>
            <a:off x="1423370" y="3575380"/>
            <a:ext cx="7469109" cy="400110"/>
          </a:xfrm>
          <a:prstGeom prst="rect">
            <a:avLst/>
          </a:prstGeom>
          <a:noFill/>
        </p:spPr>
        <p:txBody>
          <a:bodyPr wrap="square" rtlCol="0">
            <a:spAutoFit/>
          </a:bodyPr>
          <a:lstStyle/>
          <a:p>
            <a:r>
              <a:rPr lang="en-US" altLang="zh-CHS" sz="2000" dirty="0"/>
              <a:t>A Performance evaluation for Open Source </a:t>
            </a:r>
            <a:r>
              <a:rPr lang="en-US" altLang="zh-CHS" sz="2000" dirty="0" err="1"/>
              <a:t>BigTable</a:t>
            </a:r>
            <a:r>
              <a:rPr lang="en-US" altLang="zh-CHS" sz="2000" dirty="0"/>
              <a:t> Implementations</a:t>
            </a:r>
          </a:p>
        </p:txBody>
      </p:sp>
    </p:spTree>
    <p:extLst>
      <p:ext uri="{BB962C8B-B14F-4D97-AF65-F5344CB8AC3E}">
        <p14:creationId xmlns:p14="http://schemas.microsoft.com/office/powerpoint/2010/main" val="13146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500" fill="hold"/>
                                        <p:tgtEl>
                                          <p:spTgt spid="1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a:spLocks noGrp="1" noChangeArrowheads="1"/>
          </p:cNvSpPr>
          <p:nvPr>
            <p:ph type="title"/>
          </p:nvPr>
        </p:nvSpPr>
        <p:spPr>
          <a:xfrm>
            <a:off x="468313" y="1557338"/>
            <a:ext cx="8280400" cy="1511300"/>
          </a:xfrm>
        </p:spPr>
        <p:txBody>
          <a:bodyPr/>
          <a:lstStyle/>
          <a:p>
            <a:pPr algn="ctr" eaLnBrk="1" hangingPunct="1">
              <a:lnSpc>
                <a:spcPct val="100000"/>
              </a:lnSpc>
            </a:pPr>
            <a:r>
              <a:rPr lang="zh-CHS" altLang="zh-CHS" sz="3600" dirty="0">
                <a:solidFill>
                  <a:schemeClr val="tx1"/>
                </a:solidFill>
                <a:latin typeface="Calibri" charset="0"/>
                <a:sym typeface="Arial" charset="0"/>
              </a:rPr>
              <a:t>Experimenting Lucene Index on HBase </a:t>
            </a:r>
            <a:br>
              <a:rPr lang="zh-CHS" altLang="zh-CHS" sz="3600" dirty="0">
                <a:solidFill>
                  <a:schemeClr val="tx1"/>
                </a:solidFill>
                <a:latin typeface="Calibri" charset="0"/>
                <a:sym typeface="Arial" charset="0"/>
              </a:rPr>
            </a:br>
            <a:r>
              <a:rPr lang="zh-CHS" altLang="zh-CHS" sz="3600" dirty="0">
                <a:solidFill>
                  <a:schemeClr val="tx1"/>
                </a:solidFill>
                <a:latin typeface="Calibri" charset="0"/>
                <a:sym typeface="Arial" charset="0"/>
              </a:rPr>
              <a:t>in an HPC Environment</a:t>
            </a:r>
          </a:p>
        </p:txBody>
      </p:sp>
      <p:sp>
        <p:nvSpPr>
          <p:cNvPr id="4" name="日期占位符 3"/>
          <p:cNvSpPr>
            <a:spLocks noGrp="1"/>
          </p:cNvSpPr>
          <p:nvPr>
            <p:ph type="dt" sz="half" idx="10"/>
          </p:nvPr>
        </p:nvSpPr>
        <p:spPr/>
        <p:txBody>
          <a:bodyPr/>
          <a:lstStyle/>
          <a:p>
            <a:pPr>
              <a:defRPr/>
            </a:pPr>
            <a:fld id="{7CDC0DCF-E9A8-DC40-B2D5-E13118390278}" type="datetime1">
              <a:rPr lang="zh-CHS" altLang="en-US" smtClean="0"/>
              <a:t>15/5/6</a:t>
            </a:fld>
            <a:endParaRPr lang="en-US" altLang="zh-CHS"/>
          </a:p>
        </p:txBody>
      </p:sp>
      <p:sp>
        <p:nvSpPr>
          <p:cNvPr id="5" name="幻灯片编号占位符 4"/>
          <p:cNvSpPr>
            <a:spLocks noGrp="1"/>
          </p:cNvSpPr>
          <p:nvPr>
            <p:ph type="sldNum" sz="quarter" idx="12"/>
          </p:nvPr>
        </p:nvSpPr>
        <p:spPr/>
        <p:txBody>
          <a:bodyPr/>
          <a:lstStyle/>
          <a:p>
            <a:fld id="{C73A8C92-5225-624A-981C-988E0DFED375}" type="slidenum">
              <a:rPr lang="en-US" altLang="zh-CHS" smtClean="0"/>
              <a:pPr/>
              <a:t>42</a:t>
            </a:fld>
            <a:endParaRPr lang="en-US" altLang="zh-CHS"/>
          </a:p>
        </p:txBody>
      </p:sp>
      <p:sp>
        <p:nvSpPr>
          <p:cNvPr id="13" name="直接连接符 4"/>
          <p:cNvSpPr>
            <a:spLocks noChangeShapeType="1"/>
          </p:cNvSpPr>
          <p:nvPr/>
        </p:nvSpPr>
        <p:spPr bwMode="auto">
          <a:xfrm>
            <a:off x="592138" y="3284538"/>
            <a:ext cx="8012112" cy="1587"/>
          </a:xfrm>
          <a:prstGeom prst="line">
            <a:avLst/>
          </a:prstGeom>
          <a:noFill/>
          <a:ln w="19050">
            <a:solidFill>
              <a:srgbClr val="0070C0"/>
            </a:solidFill>
            <a:miter lim="800000"/>
            <a:headEnd/>
            <a:tailEnd/>
          </a:ln>
          <a:extLst>
            <a:ext uri="{909E8E84-426E-40DD-AFC4-6F175D3DCCD1}">
              <a14:hiddenFill xmlns:a14="http://schemas.microsoft.com/office/drawing/2010/main">
                <a:noFill/>
              </a14:hiddenFill>
            </a:ext>
          </a:extLst>
        </p:spPr>
        <p:txBody>
          <a:bodyPr/>
          <a:lstStyle/>
          <a:p>
            <a:endParaRPr lang="zh-CHS" altLang="en-US"/>
          </a:p>
        </p:txBody>
      </p:sp>
      <p:sp>
        <p:nvSpPr>
          <p:cNvPr id="14" name="TextBox 2"/>
          <p:cNvSpPr>
            <a:spLocks noChangeArrowheads="1"/>
          </p:cNvSpPr>
          <p:nvPr/>
        </p:nvSpPr>
        <p:spPr bwMode="auto">
          <a:xfrm>
            <a:off x="1404938" y="3573463"/>
            <a:ext cx="61515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buFont typeface="Arial" charset="0"/>
              <a:buNone/>
            </a:pPr>
            <a:r>
              <a:rPr lang="zh-CHS" altLang="en-US" dirty="0"/>
              <a:t>高性能计算（HPC）环境下基于HBase的Lucene全文索引实验</a:t>
            </a:r>
          </a:p>
        </p:txBody>
      </p:sp>
      <p:sp>
        <p:nvSpPr>
          <p:cNvPr id="15" name="TextBox 2"/>
          <p:cNvSpPr>
            <a:spLocks noChangeArrowheads="1"/>
          </p:cNvSpPr>
          <p:nvPr/>
        </p:nvSpPr>
        <p:spPr bwMode="auto">
          <a:xfrm>
            <a:off x="6896100" y="5159375"/>
            <a:ext cx="1341438"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lgn="ctr">
              <a:buFont typeface="Arial" charset="0"/>
              <a:buNone/>
            </a:pPr>
            <a:r>
              <a:rPr lang="zh-CHS" altLang="en-US"/>
              <a:t>杨俊豪</a:t>
            </a:r>
          </a:p>
          <a:p>
            <a:pPr algn="ctr">
              <a:buFont typeface="Arial" charset="0"/>
              <a:buNone/>
            </a:pPr>
            <a:r>
              <a:rPr lang="en-US" altLang="zh-CHS"/>
              <a:t>2</a:t>
            </a:r>
            <a:r>
              <a:rPr lang="zh-CHS" altLang="en-US"/>
              <a:t>220140517</a:t>
            </a:r>
          </a:p>
        </p:txBody>
      </p:sp>
    </p:spTree>
    <p:extLst>
      <p:ext uri="{BB962C8B-B14F-4D97-AF65-F5344CB8AC3E}">
        <p14:creationId xmlns:p14="http://schemas.microsoft.com/office/powerpoint/2010/main" val="38301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450" decel="100000" fill="hold"/>
                                        <p:tgtEl>
                                          <p:spTgt spid="12"/>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12"/>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anim calcmode="lin" valueType="num">
                                      <p:cBhvr>
                                        <p:cTn id="14" dur="500" fill="hold"/>
                                        <p:tgtEl>
                                          <p:spTgt spid="13"/>
                                        </p:tgtEl>
                                        <p:attrNameLst>
                                          <p:attrName>ppt_x</p:attrName>
                                        </p:attrNameLst>
                                      </p:cBhvr>
                                      <p:tavLst>
                                        <p:tav tm="0">
                                          <p:val>
                                            <p:strVal val="#ppt_x"/>
                                          </p:val>
                                        </p:tav>
                                        <p:tav tm="100000">
                                          <p:val>
                                            <p:strVal val="#ppt_x"/>
                                          </p:val>
                                        </p:tav>
                                      </p:tavLst>
                                    </p:anim>
                                    <p:anim calcmode="lin" valueType="num">
                                      <p:cBhvr>
                                        <p:cTn id="15" dur="450" decel="100000" fill="hold"/>
                                        <p:tgtEl>
                                          <p:spTgt spid="13"/>
                                        </p:tgtEl>
                                        <p:attrNameLst>
                                          <p:attrName>ppt_y</p:attrName>
                                        </p:attrNameLst>
                                      </p:cBhvr>
                                      <p:tavLst>
                                        <p:tav tm="0">
                                          <p:val>
                                            <p:strVal val="#ppt_y+1"/>
                                          </p:val>
                                        </p:tav>
                                        <p:tav tm="100000">
                                          <p:val>
                                            <p:strVal val="#ppt_y-.03"/>
                                          </p:val>
                                        </p:tav>
                                      </p:tavLst>
                                    </p:anim>
                                    <p:anim calcmode="lin" valueType="num">
                                      <p:cBhvr>
                                        <p:cTn id="16" dur="50" accel="100000" fill="hold">
                                          <p:stCondLst>
                                            <p:cond delay="450"/>
                                          </p:stCondLst>
                                        </p:cTn>
                                        <p:tgtEl>
                                          <p:spTgt spid="13"/>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anim calcmode="lin" valueType="num">
                                      <p:cBhvr>
                                        <p:cTn id="20" dur="500" fill="hold"/>
                                        <p:tgtEl>
                                          <p:spTgt spid="14"/>
                                        </p:tgtEl>
                                        <p:attrNameLst>
                                          <p:attrName>ppt_x</p:attrName>
                                        </p:attrNameLst>
                                      </p:cBhvr>
                                      <p:tavLst>
                                        <p:tav tm="0">
                                          <p:val>
                                            <p:strVal val="#ppt_x"/>
                                          </p:val>
                                        </p:tav>
                                        <p:tav tm="100000">
                                          <p:val>
                                            <p:strVal val="#ppt_x"/>
                                          </p:val>
                                        </p:tav>
                                      </p:tavLst>
                                    </p:anim>
                                    <p:anim calcmode="lin" valueType="num">
                                      <p:cBhvr>
                                        <p:cTn id="21" dur="450" decel="100000" fill="hold"/>
                                        <p:tgtEl>
                                          <p:spTgt spid="14"/>
                                        </p:tgtEl>
                                        <p:attrNameLst>
                                          <p:attrName>ppt_y</p:attrName>
                                        </p:attrNameLst>
                                      </p:cBhvr>
                                      <p:tavLst>
                                        <p:tav tm="0">
                                          <p:val>
                                            <p:strVal val="#ppt_y+1"/>
                                          </p:val>
                                        </p:tav>
                                        <p:tav tm="100000">
                                          <p:val>
                                            <p:strVal val="#ppt_y-.03"/>
                                          </p:val>
                                        </p:tav>
                                      </p:tavLst>
                                    </p:anim>
                                    <p:anim calcmode="lin" valueType="num">
                                      <p:cBhvr>
                                        <p:cTn id="22" dur="50" accel="100000" fill="hold">
                                          <p:stCondLst>
                                            <p:cond delay="450"/>
                                          </p:stCondLst>
                                        </p:cTn>
                                        <p:tgtEl>
                                          <p:spTgt spid="14"/>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anim calcmode="lin" valueType="num">
                                      <p:cBhvr>
                                        <p:cTn id="26" dur="500" fill="hold"/>
                                        <p:tgtEl>
                                          <p:spTgt spid="15"/>
                                        </p:tgtEl>
                                        <p:attrNameLst>
                                          <p:attrName>ppt_x</p:attrName>
                                        </p:attrNameLst>
                                      </p:cBhvr>
                                      <p:tavLst>
                                        <p:tav tm="0">
                                          <p:val>
                                            <p:strVal val="#ppt_x"/>
                                          </p:val>
                                        </p:tav>
                                        <p:tav tm="100000">
                                          <p:val>
                                            <p:strVal val="#ppt_x"/>
                                          </p:val>
                                        </p:tav>
                                      </p:tavLst>
                                    </p:anim>
                                    <p:anim calcmode="lin" valueType="num">
                                      <p:cBhvr>
                                        <p:cTn id="27" dur="450" decel="100000" fill="hold"/>
                                        <p:tgtEl>
                                          <p:spTgt spid="15"/>
                                        </p:tgtEl>
                                        <p:attrNameLst>
                                          <p:attrName>ppt_y</p:attrName>
                                        </p:attrNameLst>
                                      </p:cBhvr>
                                      <p:tavLst>
                                        <p:tav tm="0">
                                          <p:val>
                                            <p:strVal val="#ppt_y+1"/>
                                          </p:val>
                                        </p:tav>
                                        <p:tav tm="100000">
                                          <p:val>
                                            <p:strVal val="#ppt_y-.03"/>
                                          </p:val>
                                        </p:tav>
                                      </p:tavLst>
                                    </p:anim>
                                    <p:anim calcmode="lin" valueType="num">
                                      <p:cBhvr>
                                        <p:cTn id="28" dur="50" accel="100000" fill="hold">
                                          <p:stCondLst>
                                            <p:cond delay="450"/>
                                          </p:stCondLst>
                                        </p:cTn>
                                        <p:tgtEl>
                                          <p:spTgt spid="1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4" grpId="0"/>
      <p:bldP spid="1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rc 13"/>
          <p:cNvSpPr/>
          <p:nvPr/>
        </p:nvSpPr>
        <p:spPr>
          <a:xfrm>
            <a:off x="-3429000" y="0"/>
            <a:ext cx="6858000" cy="6858000"/>
          </a:xfrm>
          <a:prstGeom prst="arc">
            <a:avLst>
              <a:gd name="adj1" fmla="val 16200000"/>
              <a:gd name="adj2" fmla="val 5370932"/>
            </a:avLst>
          </a:prstGeom>
          <a:solidFill>
            <a:schemeClr val="bg1"/>
          </a:solidFill>
          <a:ln>
            <a:solidFill>
              <a:srgbClr val="0070C0"/>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HS" altLang="en-US" dirty="0">
              <a:solidFill>
                <a:prstClr val="black"/>
              </a:solidFill>
              <a:latin typeface="Microsoft YaHei" pitchFamily="34" charset="-122"/>
              <a:ea typeface="Microsoft YaHei" pitchFamily="34" charset="-122"/>
            </a:endParaRPr>
          </a:p>
        </p:txBody>
      </p:sp>
      <p:sp>
        <p:nvSpPr>
          <p:cNvPr id="8" name="TextBox 7"/>
          <p:cNvSpPr txBox="1">
            <a:spLocks noChangeArrowheads="1"/>
          </p:cNvSpPr>
          <p:nvPr/>
        </p:nvSpPr>
        <p:spPr bwMode="auto">
          <a:xfrm flipH="1">
            <a:off x="3138488" y="1279525"/>
            <a:ext cx="5394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r>
              <a:rPr lang="zh-CHS" altLang="en-US" sz="2800" dirty="0"/>
              <a:t>Introduction</a:t>
            </a:r>
            <a:r>
              <a:rPr lang="en-US" altLang="zh-CHS" sz="2800" dirty="0"/>
              <a:t>&amp; Motivation </a:t>
            </a:r>
          </a:p>
        </p:txBody>
      </p:sp>
      <p:sp>
        <p:nvSpPr>
          <p:cNvPr id="9" name="TextBox 8"/>
          <p:cNvSpPr txBox="1">
            <a:spLocks noChangeArrowheads="1"/>
          </p:cNvSpPr>
          <p:nvPr/>
        </p:nvSpPr>
        <p:spPr bwMode="auto">
          <a:xfrm flipH="1">
            <a:off x="3619500" y="2552700"/>
            <a:ext cx="38401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r>
              <a:rPr lang="zh-CHS" altLang="en-US" sz="2800" dirty="0"/>
              <a:t>Related Technologies</a:t>
            </a:r>
          </a:p>
        </p:txBody>
      </p:sp>
      <p:sp>
        <p:nvSpPr>
          <p:cNvPr id="10" name="TextBox 9"/>
          <p:cNvSpPr txBox="1">
            <a:spLocks noChangeArrowheads="1"/>
          </p:cNvSpPr>
          <p:nvPr/>
        </p:nvSpPr>
        <p:spPr bwMode="auto">
          <a:xfrm flipH="1">
            <a:off x="3627437" y="3835400"/>
            <a:ext cx="51930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r>
              <a:rPr lang="en-US" altLang="zh-CHS" sz="2800" dirty="0"/>
              <a:t>S</a:t>
            </a:r>
            <a:r>
              <a:rPr lang="zh-CHS" altLang="en-US" sz="2800" dirty="0"/>
              <a:t>ystem Design</a:t>
            </a:r>
            <a:r>
              <a:rPr lang="en-US" altLang="zh-CHS" sz="2800" dirty="0"/>
              <a:t> &amp; </a:t>
            </a:r>
            <a:r>
              <a:rPr lang="zh-CHS" altLang="en-US" sz="2800" dirty="0"/>
              <a:t>Implementation</a:t>
            </a:r>
          </a:p>
        </p:txBody>
      </p:sp>
      <p:sp>
        <p:nvSpPr>
          <p:cNvPr id="12" name="TextBox 11"/>
          <p:cNvSpPr txBox="1">
            <a:spLocks noChangeArrowheads="1"/>
          </p:cNvSpPr>
          <p:nvPr/>
        </p:nvSpPr>
        <p:spPr bwMode="auto">
          <a:xfrm flipH="1">
            <a:off x="3194050" y="5113338"/>
            <a:ext cx="53387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r>
              <a:rPr lang="en-US" altLang="zh-CHS" sz="2800" dirty="0" smtClean="0">
                <a:sym typeface="Calibri" charset="0"/>
              </a:rPr>
              <a:t>Conclusion</a:t>
            </a:r>
            <a:endParaRPr lang="zh-CHS" altLang="en-US" sz="2800" dirty="0">
              <a:sym typeface="Calibri" charset="0"/>
            </a:endParaRPr>
          </a:p>
        </p:txBody>
      </p:sp>
      <p:sp>
        <p:nvSpPr>
          <p:cNvPr id="15" name="Oval 14"/>
          <p:cNvSpPr/>
          <p:nvPr/>
        </p:nvSpPr>
        <p:spPr>
          <a:xfrm>
            <a:off x="2721676" y="1370363"/>
            <a:ext cx="311727" cy="311727"/>
          </a:xfrm>
          <a:prstGeom prst="ellipse">
            <a:avLst/>
          </a:prstGeom>
          <a:solidFill>
            <a:schemeClr val="accent3">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zh-CHS" altLang="en-US" smtClean="0">
              <a:solidFill>
                <a:prstClr val="black"/>
              </a:solidFill>
              <a:effectLst>
                <a:outerShdw blurRad="38100" dist="38100" dir="2700000" algn="tl">
                  <a:srgbClr val="C0C0C0"/>
                </a:outerShdw>
              </a:effectLst>
              <a:latin typeface="微软雅黑" pitchFamily="34" charset="-122"/>
              <a:ea typeface="微软雅黑" pitchFamily="34" charset="-122"/>
            </a:endParaRPr>
          </a:p>
        </p:txBody>
      </p:sp>
      <p:sp>
        <p:nvSpPr>
          <p:cNvPr id="16" name="Oval 15"/>
          <p:cNvSpPr/>
          <p:nvPr/>
        </p:nvSpPr>
        <p:spPr>
          <a:xfrm>
            <a:off x="3220192" y="2638879"/>
            <a:ext cx="311727" cy="311727"/>
          </a:xfrm>
          <a:prstGeom prst="ellipse">
            <a:avLst/>
          </a:prstGeom>
          <a:solidFill>
            <a:schemeClr val="accent3">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zh-CHS" altLang="en-US" smtClean="0">
              <a:solidFill>
                <a:srgbClr val="FFFFFF"/>
              </a:solidFill>
              <a:latin typeface="微软雅黑" pitchFamily="34" charset="-122"/>
              <a:ea typeface="微软雅黑" pitchFamily="34" charset="-122"/>
            </a:endParaRPr>
          </a:p>
        </p:txBody>
      </p:sp>
      <p:sp>
        <p:nvSpPr>
          <p:cNvPr id="17" name="Oval 16"/>
          <p:cNvSpPr/>
          <p:nvPr/>
        </p:nvSpPr>
        <p:spPr>
          <a:xfrm>
            <a:off x="3222174" y="3907395"/>
            <a:ext cx="311727" cy="311727"/>
          </a:xfrm>
          <a:prstGeom prst="ellipse">
            <a:avLst/>
          </a:prstGeom>
          <a:solidFill>
            <a:schemeClr val="accent3">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zh-CHS" altLang="en-US" smtClean="0">
              <a:solidFill>
                <a:srgbClr val="FFFFFF"/>
              </a:solidFill>
              <a:latin typeface="微软雅黑" pitchFamily="34" charset="-122"/>
              <a:ea typeface="微软雅黑" pitchFamily="34" charset="-122"/>
            </a:endParaRPr>
          </a:p>
        </p:txBody>
      </p:sp>
      <p:sp>
        <p:nvSpPr>
          <p:cNvPr id="18" name="Oval 17"/>
          <p:cNvSpPr/>
          <p:nvPr/>
        </p:nvSpPr>
        <p:spPr>
          <a:xfrm>
            <a:off x="2733551" y="5175910"/>
            <a:ext cx="311727" cy="311727"/>
          </a:xfrm>
          <a:prstGeom prst="ellipse">
            <a:avLst/>
          </a:prstGeom>
          <a:solidFill>
            <a:schemeClr val="accent3">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zh-CHS" altLang="en-US" smtClean="0">
              <a:solidFill>
                <a:srgbClr val="FFFFFF"/>
              </a:solidFill>
              <a:latin typeface="微软雅黑" pitchFamily="34" charset="-122"/>
              <a:ea typeface="微软雅黑" pitchFamily="34" charset="-122"/>
            </a:endParaRPr>
          </a:p>
        </p:txBody>
      </p:sp>
      <p:sp>
        <p:nvSpPr>
          <p:cNvPr id="19" name="Arc 18"/>
          <p:cNvSpPr/>
          <p:nvPr/>
        </p:nvSpPr>
        <p:spPr>
          <a:xfrm>
            <a:off x="-1524000" y="1905000"/>
            <a:ext cx="3048000" cy="3048000"/>
          </a:xfrm>
          <a:prstGeom prst="arc">
            <a:avLst>
              <a:gd name="adj1" fmla="val 16200000"/>
              <a:gd name="adj2" fmla="val 5359794"/>
            </a:avLst>
          </a:prstGeom>
          <a:solidFill>
            <a:schemeClr val="bg1">
              <a:lumMod val="95000"/>
            </a:schemeClr>
          </a:solidFill>
          <a:ln>
            <a:solidFill>
              <a:srgbClr val="0070C0"/>
            </a:solidFill>
          </a:ln>
          <a:effectLst>
            <a:innerShdw blurRad="304800" dist="50800" dir="189000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zh-CHS" altLang="en-US" smtClean="0">
              <a:solidFill>
                <a:srgbClr val="FFFFFF"/>
              </a:solidFill>
              <a:latin typeface="微软雅黑" pitchFamily="34" charset="-122"/>
              <a:ea typeface="微软雅黑" pitchFamily="34" charset="-122"/>
            </a:endParaRPr>
          </a:p>
        </p:txBody>
      </p:sp>
      <p:grpSp>
        <p:nvGrpSpPr>
          <p:cNvPr id="2" name="Group 24"/>
          <p:cNvGrpSpPr>
            <a:grpSpLocks/>
          </p:cNvGrpSpPr>
          <p:nvPr/>
        </p:nvGrpSpPr>
        <p:grpSpPr bwMode="auto">
          <a:xfrm rot="5400000">
            <a:off x="-3128963" y="3314701"/>
            <a:ext cx="6245225" cy="228600"/>
            <a:chOff x="-3200400" y="3314700"/>
            <a:chExt cx="6246420" cy="228600"/>
          </a:xfrm>
          <a:solidFill>
            <a:srgbClr val="0070C0"/>
          </a:solidFill>
          <a:effectLst/>
        </p:grpSpPr>
        <p:sp>
          <p:nvSpPr>
            <p:cNvPr id="13" name="Rounded Rectangle 12"/>
            <p:cNvSpPr/>
            <p:nvPr/>
          </p:nvSpPr>
          <p:spPr>
            <a:xfrm rot="5400000">
              <a:off x="1331520" y="1828800"/>
              <a:ext cx="228600" cy="3200400"/>
            </a:xfrm>
            <a:prstGeom prst="roundRect">
              <a:avLst>
                <a:gd name="adj" fmla="val 35051"/>
              </a:avLst>
            </a:prstGeom>
            <a:grpFill/>
            <a:ln cmpd="sng">
              <a:noFill/>
            </a:ln>
            <a:effectLst>
              <a:outerShdw blurRad="107950" dist="12700" dir="5400000" algn="ctr">
                <a:srgbClr val="000000"/>
              </a:outerShdw>
            </a:effectLst>
            <a:scene3d>
              <a:camera prst="orthographicFront">
                <a:rot lat="0" lon="0" rev="0"/>
              </a:camera>
              <a:lightRig rig="soft" dir="t">
                <a:rot lat="0" lon="0" rev="0"/>
              </a:lightRig>
            </a:scene3d>
            <a:sp3d prstMaterial="matt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flatTx/>
            </a:bodyPr>
            <a:lstStyle/>
            <a:p>
              <a:pPr algn="ctr" eaLnBrk="1" fontAlgn="auto" hangingPunct="1">
                <a:spcBef>
                  <a:spcPts val="0"/>
                </a:spcBef>
                <a:spcAft>
                  <a:spcPts val="0"/>
                </a:spcAft>
                <a:defRPr/>
              </a:pPr>
              <a:endParaRPr lang="zh-CHS" altLang="en-US" dirty="0">
                <a:solidFill>
                  <a:prstClr val="white"/>
                </a:solidFill>
                <a:latin typeface="Microsoft YaHei" pitchFamily="34" charset="-122"/>
                <a:ea typeface="Microsoft YaHei" pitchFamily="34" charset="-122"/>
              </a:endParaRPr>
            </a:p>
          </p:txBody>
        </p:sp>
        <p:sp>
          <p:nvSpPr>
            <p:cNvPr id="24" name="Rounded Rectangle 23"/>
            <p:cNvSpPr/>
            <p:nvPr/>
          </p:nvSpPr>
          <p:spPr>
            <a:xfrm rot="5400000">
              <a:off x="-1714500" y="1828800"/>
              <a:ext cx="228600" cy="3200400"/>
            </a:xfrm>
            <a:prstGeom prst="roundRect">
              <a:avLst>
                <a:gd name="adj" fmla="val 35051"/>
              </a:avLst>
            </a:prstGeom>
            <a:grpFill/>
            <a:ln cmpd="sng">
              <a:noFill/>
            </a:ln>
            <a:effectLst>
              <a:outerShdw blurRad="107950" dist="12700" dir="5400000" algn="ctr">
                <a:srgbClr val="000000"/>
              </a:outerShdw>
            </a:effectLst>
            <a:scene3d>
              <a:camera prst="orthographicFront">
                <a:rot lat="0" lon="0" rev="0"/>
              </a:camera>
              <a:lightRig rig="soft" dir="t">
                <a:rot lat="0" lon="0" rev="0"/>
              </a:lightRig>
            </a:scene3d>
            <a:sp3d prstMaterial="matt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flatTx/>
            </a:bodyPr>
            <a:lstStyle/>
            <a:p>
              <a:pPr algn="ctr" eaLnBrk="1" fontAlgn="auto" hangingPunct="1">
                <a:spcBef>
                  <a:spcPts val="0"/>
                </a:spcBef>
                <a:spcAft>
                  <a:spcPts val="0"/>
                </a:spcAft>
                <a:defRPr/>
              </a:pPr>
              <a:endParaRPr lang="zh-CHS" altLang="en-US" dirty="0">
                <a:solidFill>
                  <a:prstClr val="white"/>
                </a:solidFill>
                <a:latin typeface="Microsoft YaHei" pitchFamily="34" charset="-122"/>
                <a:ea typeface="Microsoft YaHei" pitchFamily="34" charset="-122"/>
              </a:endParaRPr>
            </a:p>
          </p:txBody>
        </p:sp>
      </p:grpSp>
      <p:sp>
        <p:nvSpPr>
          <p:cNvPr id="4" name="幻灯片编号占位符 3"/>
          <p:cNvSpPr>
            <a:spLocks noGrp="1"/>
          </p:cNvSpPr>
          <p:nvPr>
            <p:ph type="sldNum" sz="quarter" idx="12"/>
          </p:nvPr>
        </p:nvSpPr>
        <p:spPr/>
        <p:txBody>
          <a:bodyPr/>
          <a:lstStyle/>
          <a:p>
            <a:fld id="{D4561947-895D-BE45-A04F-200D796E8424}" type="slidenum">
              <a:rPr lang="en-US" altLang="zh-CHS" smtClean="0"/>
              <a:pPr/>
              <a:t>43</a:t>
            </a:fld>
            <a:endParaRPr lang="en-US" altLang="zh-CHS"/>
          </a:p>
        </p:txBody>
      </p:sp>
    </p:spTree>
    <p:extLst>
      <p:ext uri="{BB962C8B-B14F-4D97-AF65-F5344CB8AC3E}">
        <p14:creationId xmlns:p14="http://schemas.microsoft.com/office/powerpoint/2010/main" val="69977671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mph" presetSubtype="0" fill="hold" nodeType="withEffect">
                                  <p:stCondLst>
                                    <p:cond delay="0"/>
                                  </p:stCondLst>
                                  <p:childTnLst>
                                    <p:animRot by="-7380000">
                                      <p:cBhvr>
                                        <p:cTn id="6" dur="1000" fill="hold"/>
                                        <p:tgtEl>
                                          <p:spTgt spid="2"/>
                                        </p:tgtEl>
                                        <p:attrNameLst>
                                          <p:attrName>r</p:attrName>
                                        </p:attrNameLst>
                                      </p:cBhvr>
                                    </p:animRot>
                                  </p:childTnLst>
                                </p:cTn>
                              </p:par>
                              <p:par>
                                <p:cTn id="7" presetID="10"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500"/>
                                        <p:tgtEl>
                                          <p:spTgt spid="8"/>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8" presetClass="emph" presetSubtype="0" fill="hold" nodeType="clickEffect">
                                  <p:stCondLst>
                                    <p:cond delay="0"/>
                                  </p:stCondLst>
                                  <p:childTnLst>
                                    <p:animRot by="1320000">
                                      <p:cBhvr>
                                        <p:cTn id="13" dur="500" fill="hold"/>
                                        <p:tgtEl>
                                          <p:spTgt spid="2"/>
                                        </p:tgtEl>
                                        <p:attrNameLst>
                                          <p:attrName>r</p:attrName>
                                        </p:attrNameLst>
                                      </p:cBhvr>
                                    </p:animRo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8" presetClass="emph" presetSubtype="0" fill="hold" nodeType="clickEffect">
                                  <p:stCondLst>
                                    <p:cond delay="0"/>
                                  </p:stCondLst>
                                  <p:childTnLst>
                                    <p:animRot by="1320000">
                                      <p:cBhvr>
                                        <p:cTn id="20" dur="500" fill="hold"/>
                                        <p:tgtEl>
                                          <p:spTgt spid="2"/>
                                        </p:tgtEl>
                                        <p:attrNameLst>
                                          <p:attrName>r</p:attrName>
                                        </p:attrNameLst>
                                      </p:cBhvr>
                                    </p:animRo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8" presetClass="emph" presetSubtype="0" fill="hold" nodeType="clickEffect">
                                  <p:stCondLst>
                                    <p:cond delay="0"/>
                                  </p:stCondLst>
                                  <p:childTnLst>
                                    <p:animRot by="1320000">
                                      <p:cBhvr>
                                        <p:cTn id="27" dur="500" fill="hold"/>
                                        <p:tgtEl>
                                          <p:spTgt spid="2"/>
                                        </p:tgtEl>
                                        <p:attrNameLst>
                                          <p:attrName>r</p:attrName>
                                        </p:attrNameLst>
                                      </p:cBhvr>
                                    </p:animRo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E96E8F81-8532-8E46-9870-BEC4C9DBBE8F}" type="datetime1">
              <a:rPr lang="zh-CHS" altLang="en-US" smtClean="0"/>
              <a:t>15/5/6</a:t>
            </a:fld>
            <a:endParaRPr lang="en-US" altLang="zh-CHS"/>
          </a:p>
        </p:txBody>
      </p:sp>
      <p:sp>
        <p:nvSpPr>
          <p:cNvPr id="5" name="幻灯片编号占位符 4"/>
          <p:cNvSpPr>
            <a:spLocks noGrp="1"/>
          </p:cNvSpPr>
          <p:nvPr>
            <p:ph type="sldNum" sz="quarter" idx="12"/>
          </p:nvPr>
        </p:nvSpPr>
        <p:spPr/>
        <p:txBody>
          <a:bodyPr/>
          <a:lstStyle/>
          <a:p>
            <a:fld id="{C73A8C92-5225-624A-981C-988E0DFED375}" type="slidenum">
              <a:rPr lang="en-US" altLang="zh-CHS" smtClean="0"/>
              <a:pPr/>
              <a:t>44</a:t>
            </a:fld>
            <a:endParaRPr lang="en-US" altLang="zh-CHS"/>
          </a:p>
        </p:txBody>
      </p:sp>
      <p:sp>
        <p:nvSpPr>
          <p:cNvPr id="6" name="标题 1"/>
          <p:cNvSpPr>
            <a:spLocks noGrp="1" noChangeArrowheads="1"/>
          </p:cNvSpPr>
          <p:nvPr>
            <p:ph type="title" idx="4294967295"/>
          </p:nvPr>
        </p:nvSpPr>
        <p:spPr>
          <a:xfrm>
            <a:off x="468313" y="333375"/>
            <a:ext cx="6858000" cy="550863"/>
          </a:xfrm>
        </p:spPr>
        <p:txBody>
          <a:bodyPr/>
          <a:lstStyle/>
          <a:p>
            <a:pPr eaLnBrk="1" hangingPunct="1">
              <a:lnSpc>
                <a:spcPct val="100000"/>
              </a:lnSpc>
            </a:pPr>
            <a:r>
              <a:rPr lang="zh-CHS" altLang="en-US" sz="2400">
                <a:solidFill>
                  <a:schemeClr val="tx1"/>
                </a:solidFill>
                <a:latin typeface="Calibri" charset="0"/>
                <a:sym typeface="Arial" charset="0"/>
              </a:rPr>
              <a:t>Introduction &amp; Motivation</a:t>
            </a:r>
          </a:p>
        </p:txBody>
      </p:sp>
      <p:sp>
        <p:nvSpPr>
          <p:cNvPr id="7" name="直接连接符 5"/>
          <p:cNvSpPr>
            <a:spLocks noChangeShapeType="1"/>
          </p:cNvSpPr>
          <p:nvPr/>
        </p:nvSpPr>
        <p:spPr bwMode="auto">
          <a:xfrm>
            <a:off x="539750" y="908050"/>
            <a:ext cx="7993063" cy="0"/>
          </a:xfrm>
          <a:prstGeom prst="line">
            <a:avLst/>
          </a:prstGeom>
          <a:noFill/>
          <a:ln w="19050">
            <a:solidFill>
              <a:srgbClr val="0070C0"/>
            </a:solidFill>
            <a:miter lim="800000"/>
            <a:headEnd/>
            <a:tailEnd/>
          </a:ln>
          <a:extLst>
            <a:ext uri="{909E8E84-426E-40DD-AFC4-6F175D3DCCD1}">
              <a14:hiddenFill xmlns:a14="http://schemas.microsoft.com/office/drawing/2010/main">
                <a:noFill/>
              </a14:hiddenFill>
            </a:ext>
          </a:extLst>
        </p:spPr>
        <p:txBody>
          <a:bodyPr/>
          <a:lstStyle/>
          <a:p>
            <a:endParaRPr lang="zh-CHS" altLang="en-US"/>
          </a:p>
        </p:txBody>
      </p:sp>
      <p:sp>
        <p:nvSpPr>
          <p:cNvPr id="8" name="直线连接符 7"/>
          <p:cNvSpPr>
            <a:spLocks noChangeShapeType="1"/>
          </p:cNvSpPr>
          <p:nvPr/>
        </p:nvSpPr>
        <p:spPr bwMode="auto">
          <a:xfrm>
            <a:off x="1025525" y="2132013"/>
            <a:ext cx="19050" cy="3024187"/>
          </a:xfrm>
          <a:prstGeom prst="line">
            <a:avLst/>
          </a:prstGeom>
          <a:noFill/>
          <a:ln w="12700">
            <a:solidFill>
              <a:schemeClr val="accent1"/>
            </a:solidFill>
            <a:miter lim="800000"/>
            <a:headEnd/>
            <a:tailEnd/>
          </a:ln>
          <a:extLst>
            <a:ext uri="{909E8E84-426E-40DD-AFC4-6F175D3DCCD1}">
              <a14:hiddenFill xmlns:a14="http://schemas.microsoft.com/office/drawing/2010/main">
                <a:noFill/>
              </a14:hiddenFill>
            </a:ext>
          </a:extLst>
        </p:spPr>
        <p:txBody>
          <a:bodyPr/>
          <a:lstStyle/>
          <a:p>
            <a:endParaRPr lang="zh-CHS" altLang="en-US"/>
          </a:p>
        </p:txBody>
      </p:sp>
      <p:grpSp>
        <p:nvGrpSpPr>
          <p:cNvPr id="9" name="组 12"/>
          <p:cNvGrpSpPr>
            <a:grpSpLocks/>
          </p:cNvGrpSpPr>
          <p:nvPr/>
        </p:nvGrpSpPr>
        <p:grpSpPr bwMode="auto">
          <a:xfrm>
            <a:off x="858838" y="2517775"/>
            <a:ext cx="349250" cy="523875"/>
            <a:chOff x="-15733" y="-31512"/>
            <a:chExt cx="348519" cy="522882"/>
          </a:xfrm>
        </p:grpSpPr>
        <p:sp>
          <p:nvSpPr>
            <p:cNvPr id="10" name="椭圆 10"/>
            <p:cNvSpPr>
              <a:spLocks noChangeArrowheads="1"/>
            </p:cNvSpPr>
            <p:nvPr/>
          </p:nvSpPr>
          <p:spPr bwMode="auto">
            <a:xfrm>
              <a:off x="6219" y="94440"/>
              <a:ext cx="288032" cy="288032"/>
            </a:xfrm>
            <a:prstGeom prst="ellipse">
              <a:avLst/>
            </a:prstGeom>
            <a:solidFill>
              <a:srgbClr val="00B0F0"/>
            </a:solidFill>
            <a:ln w="15875">
              <a:solidFill>
                <a:srgbClr val="00B0F0"/>
              </a:solidFill>
              <a:miter lim="800000"/>
              <a:headEnd/>
              <a:tailEnd/>
            </a:ln>
          </p:spPr>
          <p:txBody>
            <a:bodyPr anchor="ct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lgn="ctr">
                <a:buFont typeface="Arial" charset="0"/>
                <a:buNone/>
              </a:pPr>
              <a:endParaRPr lang="zh-CHS" altLang="zh-CHS">
                <a:solidFill>
                  <a:srgbClr val="000000"/>
                </a:solidFill>
              </a:endParaRPr>
            </a:p>
          </p:txBody>
        </p:sp>
        <p:sp>
          <p:nvSpPr>
            <p:cNvPr id="11" name="文本框 13"/>
            <p:cNvSpPr>
              <a:spLocks noChangeArrowheads="1"/>
            </p:cNvSpPr>
            <p:nvPr/>
          </p:nvSpPr>
          <p:spPr bwMode="auto">
            <a:xfrm>
              <a:off x="-15733" y="-31512"/>
              <a:ext cx="348519" cy="522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buFont typeface="Arial" charset="0"/>
                <a:buNone/>
              </a:pPr>
              <a:r>
                <a:rPr lang="en-US" altLang="zh-CHS" sz="2800">
                  <a:solidFill>
                    <a:schemeClr val="bg1"/>
                  </a:solidFill>
                  <a:sym typeface="Calibri" charset="0"/>
                </a:rPr>
                <a:t>+</a:t>
              </a:r>
              <a:endParaRPr lang="zh-CHS" altLang="en-US" sz="2800">
                <a:solidFill>
                  <a:schemeClr val="bg1"/>
                </a:solidFill>
                <a:sym typeface="Calibri" charset="0"/>
              </a:endParaRPr>
            </a:p>
          </p:txBody>
        </p:sp>
      </p:grpSp>
      <p:sp>
        <p:nvSpPr>
          <p:cNvPr id="12" name="文本框 14"/>
          <p:cNvSpPr>
            <a:spLocks noChangeArrowheads="1"/>
          </p:cNvSpPr>
          <p:nvPr/>
        </p:nvSpPr>
        <p:spPr bwMode="auto">
          <a:xfrm>
            <a:off x="1235075" y="2492375"/>
            <a:ext cx="5745163" cy="709613"/>
          </a:xfrm>
          <a:prstGeom prst="rect">
            <a:avLst/>
          </a:prstGeom>
          <a:noFill/>
          <a:ln w="9525">
            <a:solidFill>
              <a:srgbClr val="1E5F9F"/>
            </a:solidFill>
            <a:prstDash val="sys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buFont typeface="Arial" charset="0"/>
              <a:buNone/>
            </a:pPr>
            <a:r>
              <a:rPr lang="en-US" altLang="zh-CHS" sz="2000">
                <a:solidFill>
                  <a:srgbClr val="000000"/>
                </a:solidFill>
                <a:sym typeface="Calibri" charset="0"/>
              </a:rPr>
              <a:t>HBase , a</a:t>
            </a:r>
            <a:r>
              <a:rPr lang="zh-CHS" altLang="en-US" sz="2000">
                <a:solidFill>
                  <a:srgbClr val="000000"/>
                </a:solidFill>
                <a:sym typeface="Calibri" charset="0"/>
              </a:rPr>
              <a:t> </a:t>
            </a:r>
            <a:r>
              <a:rPr lang="en-US" altLang="zh-CHS" sz="2000">
                <a:solidFill>
                  <a:srgbClr val="000000"/>
                </a:solidFill>
                <a:sym typeface="Calibri" charset="0"/>
              </a:rPr>
              <a:t>distributed NoSQL database system</a:t>
            </a:r>
            <a:r>
              <a:rPr lang="zh-CHS" altLang="en-US" sz="2000">
                <a:solidFill>
                  <a:srgbClr val="000000"/>
                </a:solidFill>
                <a:sym typeface="Calibri" charset="0"/>
              </a:rPr>
              <a:t> </a:t>
            </a:r>
            <a:r>
              <a:rPr lang="en-US" altLang="zh-CHS" sz="2000">
                <a:solidFill>
                  <a:srgbClr val="000000"/>
                </a:solidFill>
                <a:sym typeface="Calibri" charset="0"/>
              </a:rPr>
              <a:t>modeled after Google's</a:t>
            </a:r>
            <a:r>
              <a:rPr lang="zh-CHS" altLang="en-US" sz="2000">
                <a:solidFill>
                  <a:srgbClr val="000000"/>
                </a:solidFill>
                <a:sym typeface="Calibri" charset="0"/>
              </a:rPr>
              <a:t> </a:t>
            </a:r>
            <a:r>
              <a:rPr lang="en-US" altLang="zh-CHS" sz="2000">
                <a:solidFill>
                  <a:srgbClr val="000000"/>
                </a:solidFill>
                <a:sym typeface="Calibri" charset="0"/>
              </a:rPr>
              <a:t>BigTable</a:t>
            </a:r>
            <a:r>
              <a:rPr lang="zh-CHS" altLang="en-US" sz="2000">
                <a:solidFill>
                  <a:srgbClr val="000000"/>
                </a:solidFill>
                <a:sym typeface="Calibri" charset="0"/>
              </a:rPr>
              <a:t>.</a:t>
            </a:r>
            <a:endParaRPr lang="en-US" altLang="zh-CHS" sz="2000">
              <a:solidFill>
                <a:srgbClr val="000000"/>
              </a:solidFill>
              <a:sym typeface="Calibri" charset="0"/>
            </a:endParaRPr>
          </a:p>
        </p:txBody>
      </p:sp>
      <p:sp>
        <p:nvSpPr>
          <p:cNvPr id="13" name="文本框 19"/>
          <p:cNvSpPr>
            <a:spLocks noChangeArrowheads="1"/>
          </p:cNvSpPr>
          <p:nvPr/>
        </p:nvSpPr>
        <p:spPr bwMode="auto">
          <a:xfrm>
            <a:off x="1241425" y="3860800"/>
            <a:ext cx="5738813" cy="709613"/>
          </a:xfrm>
          <a:prstGeom prst="rect">
            <a:avLst/>
          </a:prstGeom>
          <a:noFill/>
          <a:ln w="9525">
            <a:solidFill>
              <a:srgbClr val="1E5F9F"/>
            </a:solidFill>
            <a:prstDash val="sys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buFont typeface="Arial" charset="0"/>
              <a:buNone/>
            </a:pPr>
            <a:r>
              <a:rPr lang="en-US" altLang="zh-CHS" sz="2000">
                <a:solidFill>
                  <a:srgbClr val="000000"/>
                </a:solidFill>
                <a:sym typeface="Calibri" charset="0"/>
              </a:rPr>
              <a:t>Apache Lucene is a high-performance text search engine</a:t>
            </a:r>
            <a:r>
              <a:rPr lang="zh-CHS" altLang="en-US" sz="2000">
                <a:solidFill>
                  <a:srgbClr val="000000"/>
                </a:solidFill>
                <a:sym typeface="Calibri" charset="0"/>
              </a:rPr>
              <a:t> </a:t>
            </a:r>
            <a:r>
              <a:rPr lang="en-US" altLang="zh-CHS" sz="2000">
                <a:solidFill>
                  <a:srgbClr val="000000"/>
                </a:solidFill>
                <a:sym typeface="Calibri" charset="0"/>
              </a:rPr>
              <a:t>library written in Java.</a:t>
            </a:r>
          </a:p>
        </p:txBody>
      </p:sp>
      <p:sp>
        <p:nvSpPr>
          <p:cNvPr id="14" name="文本框 21"/>
          <p:cNvSpPr>
            <a:spLocks noChangeArrowheads="1"/>
          </p:cNvSpPr>
          <p:nvPr/>
        </p:nvSpPr>
        <p:spPr bwMode="auto">
          <a:xfrm>
            <a:off x="1044575" y="1212850"/>
            <a:ext cx="1582738" cy="374650"/>
          </a:xfrm>
          <a:prstGeom prst="rect">
            <a:avLst/>
          </a:prstGeom>
          <a:solidFill>
            <a:srgbClr val="996633"/>
          </a:solidFill>
          <a:ln w="9525">
            <a:solidFill>
              <a:srgbClr val="996633"/>
            </a:solidFill>
            <a:miter lim="800000"/>
            <a:headEnd/>
            <a:tailEnd/>
          </a:ln>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lgn="ctr">
              <a:buFont typeface="Arial" charset="0"/>
              <a:buNone/>
            </a:pPr>
            <a:r>
              <a:rPr lang="zh-CHS" altLang="en-US">
                <a:solidFill>
                  <a:schemeClr val="bg1"/>
                </a:solidFill>
                <a:sym typeface="Calibri" charset="0"/>
              </a:rPr>
              <a:t>Introduction</a:t>
            </a:r>
          </a:p>
        </p:txBody>
      </p:sp>
      <p:grpSp>
        <p:nvGrpSpPr>
          <p:cNvPr id="15" name="组 28"/>
          <p:cNvGrpSpPr>
            <a:grpSpLocks/>
          </p:cNvGrpSpPr>
          <p:nvPr/>
        </p:nvGrpSpPr>
        <p:grpSpPr bwMode="auto">
          <a:xfrm>
            <a:off x="858838" y="3943350"/>
            <a:ext cx="349250" cy="523875"/>
            <a:chOff x="-15733" y="-31620"/>
            <a:chExt cx="348519" cy="524686"/>
          </a:xfrm>
        </p:grpSpPr>
        <p:sp>
          <p:nvSpPr>
            <p:cNvPr id="16" name="椭圆 29"/>
            <p:cNvSpPr>
              <a:spLocks noChangeArrowheads="1"/>
            </p:cNvSpPr>
            <p:nvPr/>
          </p:nvSpPr>
          <p:spPr bwMode="auto">
            <a:xfrm>
              <a:off x="6219" y="94440"/>
              <a:ext cx="288032" cy="288032"/>
            </a:xfrm>
            <a:prstGeom prst="ellipse">
              <a:avLst/>
            </a:prstGeom>
            <a:solidFill>
              <a:srgbClr val="00B0F0"/>
            </a:solidFill>
            <a:ln w="15875">
              <a:solidFill>
                <a:srgbClr val="00B0F0"/>
              </a:solidFill>
              <a:miter lim="800000"/>
              <a:headEnd/>
              <a:tailEnd/>
            </a:ln>
          </p:spPr>
          <p:txBody>
            <a:bodyPr anchor="ct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lgn="ctr">
                <a:buFont typeface="Arial" charset="0"/>
                <a:buNone/>
              </a:pPr>
              <a:endParaRPr lang="zh-CHS" altLang="zh-CHS">
                <a:solidFill>
                  <a:srgbClr val="000000"/>
                </a:solidFill>
              </a:endParaRPr>
            </a:p>
          </p:txBody>
        </p:sp>
        <p:sp>
          <p:nvSpPr>
            <p:cNvPr id="17" name="文本框 30"/>
            <p:cNvSpPr>
              <a:spLocks noChangeArrowheads="1"/>
            </p:cNvSpPr>
            <p:nvPr/>
          </p:nvSpPr>
          <p:spPr bwMode="auto">
            <a:xfrm>
              <a:off x="-15733" y="-31620"/>
              <a:ext cx="348519" cy="524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buFont typeface="Arial" charset="0"/>
                <a:buNone/>
              </a:pPr>
              <a:r>
                <a:rPr lang="en-US" altLang="zh-CHS" sz="2800">
                  <a:solidFill>
                    <a:schemeClr val="bg1"/>
                  </a:solidFill>
                  <a:sym typeface="Calibri" charset="0"/>
                </a:rPr>
                <a:t>+</a:t>
              </a:r>
              <a:endParaRPr lang="zh-CHS" altLang="en-US" sz="2800">
                <a:solidFill>
                  <a:schemeClr val="bg1"/>
                </a:solidFill>
                <a:sym typeface="Calibri" charset="0"/>
              </a:endParaRPr>
            </a:p>
          </p:txBody>
        </p:sp>
      </p:grpSp>
      <p:grpSp>
        <p:nvGrpSpPr>
          <p:cNvPr id="18" name="组 28"/>
          <p:cNvGrpSpPr>
            <a:grpSpLocks noChangeAspect="1"/>
          </p:cNvGrpSpPr>
          <p:nvPr/>
        </p:nvGrpSpPr>
        <p:grpSpPr bwMode="auto">
          <a:xfrm>
            <a:off x="755650" y="1296988"/>
            <a:ext cx="144463" cy="223837"/>
            <a:chOff x="3491880" y="1213753"/>
            <a:chExt cx="406621" cy="631071"/>
          </a:xfrm>
        </p:grpSpPr>
        <p:sp>
          <p:nvSpPr>
            <p:cNvPr id="19" name="斜纹 18"/>
            <p:cNvSpPr/>
            <p:nvPr/>
          </p:nvSpPr>
          <p:spPr>
            <a:xfrm rot="1734179">
              <a:off x="3536563" y="1213753"/>
              <a:ext cx="361938" cy="196930"/>
            </a:xfrm>
            <a:prstGeom prst="diagStripe">
              <a:avLst/>
            </a:prstGeom>
            <a:solidFill>
              <a:schemeClr val="bg2">
                <a:lumMod val="50000"/>
              </a:schemeClr>
            </a:solidFill>
            <a:ln w="19050">
              <a:solidFill>
                <a:schemeClr val="bg2">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HS" altLang="en-US">
                <a:solidFill>
                  <a:schemeClr val="tx1"/>
                </a:solidFill>
              </a:endParaRPr>
            </a:p>
          </p:txBody>
        </p:sp>
        <p:sp>
          <p:nvSpPr>
            <p:cNvPr id="20" name="矩形 19"/>
            <p:cNvSpPr/>
            <p:nvPr/>
          </p:nvSpPr>
          <p:spPr>
            <a:xfrm>
              <a:off x="3491880" y="1222704"/>
              <a:ext cx="169797" cy="89514"/>
            </a:xfrm>
            <a:prstGeom prst="rect">
              <a:avLst/>
            </a:prstGeom>
            <a:solidFill>
              <a:schemeClr val="bg2">
                <a:lumMod val="50000"/>
              </a:schemeClr>
            </a:solidFill>
            <a:ln w="19050">
              <a:solidFill>
                <a:schemeClr val="bg2">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HS" altLang="en-US"/>
            </a:p>
          </p:txBody>
        </p:sp>
        <p:sp>
          <p:nvSpPr>
            <p:cNvPr id="21" name="矩形 20"/>
            <p:cNvSpPr/>
            <p:nvPr/>
          </p:nvSpPr>
          <p:spPr>
            <a:xfrm>
              <a:off x="3639337" y="1312218"/>
              <a:ext cx="71494" cy="532606"/>
            </a:xfrm>
            <a:prstGeom prst="rect">
              <a:avLst/>
            </a:prstGeom>
            <a:solidFill>
              <a:schemeClr val="bg2">
                <a:lumMod val="50000"/>
              </a:schemeClr>
            </a:solidFill>
            <a:ln w="19050">
              <a:solidFill>
                <a:schemeClr val="bg2">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HS" altLang="en-US"/>
            </a:p>
          </p:txBody>
        </p:sp>
      </p:grpSp>
      <p:sp>
        <p:nvSpPr>
          <p:cNvPr id="22" name="椭圆 21"/>
          <p:cNvSpPr/>
          <p:nvPr/>
        </p:nvSpPr>
        <p:spPr>
          <a:xfrm>
            <a:off x="649288" y="1214438"/>
            <a:ext cx="358775" cy="358775"/>
          </a:xfrm>
          <a:prstGeom prst="ellipse">
            <a:avLst/>
          </a:prstGeom>
          <a:noFill/>
          <a:ln w="19050">
            <a:solidFill>
              <a:schemeClr val="bg2">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HS" altLang="en-US"/>
          </a:p>
        </p:txBody>
      </p:sp>
    </p:spTree>
    <p:extLst>
      <p:ext uri="{BB962C8B-B14F-4D97-AF65-F5344CB8AC3E}">
        <p14:creationId xmlns:p14="http://schemas.microsoft.com/office/powerpoint/2010/main" val="2130324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p:tgtEl>
                                          <p:spTgt spid="8"/>
                                        </p:tgtEl>
                                        <p:attrNameLst>
                                          <p:attrName>ppt_y</p:attrName>
                                        </p:attrNameLst>
                                      </p:cBhvr>
                                      <p:tavLst>
                                        <p:tav tm="0">
                                          <p:val>
                                            <p:strVal val="#ppt_y+#ppt_h*1.125000"/>
                                          </p:val>
                                        </p:tav>
                                        <p:tav tm="100000">
                                          <p:val>
                                            <p:strVal val="#ppt_y"/>
                                          </p:val>
                                        </p:tav>
                                      </p:tavLst>
                                    </p:anim>
                                    <p:animEffect>
                                      <p:cBhvr>
                                        <p:cTn id="8" dur="50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p:cBhvr>
                                        <p:cTn id="13" dur="500"/>
                                        <p:tgtEl>
                                          <p:spTgt spid="9"/>
                                        </p:tgtEl>
                                      </p:cBhvr>
                                    </p:animEffect>
                                  </p:childTnLst>
                                </p:cTn>
                              </p:par>
                            </p:childTnLst>
                          </p:cTn>
                        </p:par>
                        <p:par>
                          <p:cTn id="14" fill="hold">
                            <p:stCondLst>
                              <p:cond delay="500"/>
                            </p:stCondLst>
                            <p:childTnLst>
                              <p:par>
                                <p:cTn id="15" presetID="37" presetClass="entr" presetSubtype="0"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900" decel="100000" fill="hold"/>
                                        <p:tgtEl>
                                          <p:spTgt spid="12"/>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par>
                          <p:cTn id="21" fill="hold">
                            <p:stCondLst>
                              <p:cond delay="1500"/>
                            </p:stCondLst>
                            <p:childTnLst>
                              <p:par>
                                <p:cTn id="22" presetID="6" presetClass="entr" presetSubtype="16"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p:cBhvr>
                                        <p:cTn id="24" dur="500"/>
                                        <p:tgtEl>
                                          <p:spTgt spid="15"/>
                                        </p:tgtEl>
                                      </p:cBhvr>
                                    </p:animEffect>
                                  </p:childTnLst>
                                </p:cTn>
                              </p:par>
                            </p:childTnLst>
                          </p:cTn>
                        </p:par>
                        <p:par>
                          <p:cTn id="25" fill="hold">
                            <p:stCondLst>
                              <p:cond delay="2000"/>
                            </p:stCondLst>
                            <p:childTnLst>
                              <p:par>
                                <p:cTn id="26" presetID="37" presetClass="entr" presetSubtype="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p:cBhvr>
                                        <p:cTn id="28" dur="1000"/>
                                        <p:tgtEl>
                                          <p:spTgt spid="13"/>
                                        </p:tgtEl>
                                      </p:cBhvr>
                                    </p:animEffect>
                                    <p:anim calcmode="lin" valueType="num">
                                      <p:cBhvr>
                                        <p:cTn id="29" dur="1000" fill="hold"/>
                                        <p:tgtEl>
                                          <p:spTgt spid="13"/>
                                        </p:tgtEl>
                                        <p:attrNameLst>
                                          <p:attrName>ppt_x</p:attrName>
                                        </p:attrNameLst>
                                      </p:cBhvr>
                                      <p:tavLst>
                                        <p:tav tm="0">
                                          <p:val>
                                            <p:strVal val="#ppt_x"/>
                                          </p:val>
                                        </p:tav>
                                        <p:tav tm="100000">
                                          <p:val>
                                            <p:strVal val="#ppt_x"/>
                                          </p:val>
                                        </p:tav>
                                      </p:tavLst>
                                    </p:anim>
                                    <p:anim calcmode="lin" valueType="num">
                                      <p:cBhvr>
                                        <p:cTn id="30" dur="900" decel="100000" fill="hold"/>
                                        <p:tgtEl>
                                          <p:spTgt spid="13"/>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bldLvl="0" animBg="1" autoUpdateAnimBg="0"/>
      <p:bldP spid="13" grpId="0" bldLvl="0" animBg="1"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128AB259-5BCB-3D4F-86B3-F1AE00EB5983}" type="datetime1">
              <a:rPr lang="zh-CHS" altLang="en-US" smtClean="0"/>
              <a:t>15/5/6</a:t>
            </a:fld>
            <a:endParaRPr lang="en-US" altLang="zh-CHS"/>
          </a:p>
        </p:txBody>
      </p:sp>
      <p:sp>
        <p:nvSpPr>
          <p:cNvPr id="5" name="幻灯片编号占位符 4"/>
          <p:cNvSpPr>
            <a:spLocks noGrp="1"/>
          </p:cNvSpPr>
          <p:nvPr>
            <p:ph type="sldNum" sz="quarter" idx="12"/>
          </p:nvPr>
        </p:nvSpPr>
        <p:spPr/>
        <p:txBody>
          <a:bodyPr/>
          <a:lstStyle/>
          <a:p>
            <a:fld id="{C73A8C92-5225-624A-981C-988E0DFED375}" type="slidenum">
              <a:rPr lang="en-US" altLang="zh-CHS" smtClean="0"/>
              <a:pPr/>
              <a:t>45</a:t>
            </a:fld>
            <a:endParaRPr lang="en-US" altLang="zh-CHS"/>
          </a:p>
        </p:txBody>
      </p:sp>
      <p:sp>
        <p:nvSpPr>
          <p:cNvPr id="6" name="标题 1"/>
          <p:cNvSpPr>
            <a:spLocks noGrp="1" noChangeArrowheads="1"/>
          </p:cNvSpPr>
          <p:nvPr>
            <p:ph type="title" idx="4294967295"/>
          </p:nvPr>
        </p:nvSpPr>
        <p:spPr>
          <a:xfrm>
            <a:off x="468313" y="333375"/>
            <a:ext cx="6858000" cy="550863"/>
          </a:xfrm>
        </p:spPr>
        <p:txBody>
          <a:bodyPr/>
          <a:lstStyle/>
          <a:p>
            <a:pPr eaLnBrk="1" hangingPunct="1">
              <a:lnSpc>
                <a:spcPct val="100000"/>
              </a:lnSpc>
            </a:pPr>
            <a:r>
              <a:rPr lang="zh-CHS" altLang="en-US" sz="2400">
                <a:solidFill>
                  <a:schemeClr val="tx1"/>
                </a:solidFill>
                <a:latin typeface="Calibri" charset="0"/>
                <a:sym typeface="Arial" charset="0"/>
              </a:rPr>
              <a:t>Introduction &amp; Motivation</a:t>
            </a:r>
          </a:p>
        </p:txBody>
      </p:sp>
      <p:sp>
        <p:nvSpPr>
          <p:cNvPr id="7" name="直接连接符 5"/>
          <p:cNvSpPr>
            <a:spLocks noChangeShapeType="1"/>
          </p:cNvSpPr>
          <p:nvPr/>
        </p:nvSpPr>
        <p:spPr bwMode="auto">
          <a:xfrm>
            <a:off x="539750" y="908050"/>
            <a:ext cx="7993063" cy="0"/>
          </a:xfrm>
          <a:prstGeom prst="line">
            <a:avLst/>
          </a:prstGeom>
          <a:noFill/>
          <a:ln w="19050">
            <a:solidFill>
              <a:srgbClr val="0070C0"/>
            </a:solidFill>
            <a:miter lim="800000"/>
            <a:headEnd/>
            <a:tailEnd/>
          </a:ln>
          <a:extLst>
            <a:ext uri="{909E8E84-426E-40DD-AFC4-6F175D3DCCD1}">
              <a14:hiddenFill xmlns:a14="http://schemas.microsoft.com/office/drawing/2010/main">
                <a:noFill/>
              </a14:hiddenFill>
            </a:ext>
          </a:extLst>
        </p:spPr>
        <p:txBody>
          <a:bodyPr/>
          <a:lstStyle/>
          <a:p>
            <a:endParaRPr lang="zh-CHS" altLang="en-US"/>
          </a:p>
        </p:txBody>
      </p:sp>
      <p:sp>
        <p:nvSpPr>
          <p:cNvPr id="8" name="直线连接符 7"/>
          <p:cNvSpPr>
            <a:spLocks noChangeShapeType="1"/>
          </p:cNvSpPr>
          <p:nvPr/>
        </p:nvSpPr>
        <p:spPr bwMode="auto">
          <a:xfrm>
            <a:off x="819150" y="1844675"/>
            <a:ext cx="0" cy="3816350"/>
          </a:xfrm>
          <a:prstGeom prst="line">
            <a:avLst/>
          </a:prstGeom>
          <a:noFill/>
          <a:ln w="12700">
            <a:solidFill>
              <a:schemeClr val="accent1"/>
            </a:solidFill>
            <a:miter lim="800000"/>
            <a:headEnd/>
            <a:tailEnd/>
          </a:ln>
          <a:extLst>
            <a:ext uri="{909E8E84-426E-40DD-AFC4-6F175D3DCCD1}">
              <a14:hiddenFill xmlns:a14="http://schemas.microsoft.com/office/drawing/2010/main">
                <a:noFill/>
              </a14:hiddenFill>
            </a:ext>
          </a:extLst>
        </p:spPr>
        <p:txBody>
          <a:bodyPr/>
          <a:lstStyle/>
          <a:p>
            <a:endParaRPr lang="zh-CHS" altLang="en-US"/>
          </a:p>
        </p:txBody>
      </p:sp>
      <p:sp>
        <p:nvSpPr>
          <p:cNvPr id="9" name="文本框 14"/>
          <p:cNvSpPr>
            <a:spLocks noChangeArrowheads="1"/>
          </p:cNvSpPr>
          <p:nvPr/>
        </p:nvSpPr>
        <p:spPr bwMode="auto">
          <a:xfrm>
            <a:off x="1116013" y="2349500"/>
            <a:ext cx="5745162" cy="709613"/>
          </a:xfrm>
          <a:prstGeom prst="rect">
            <a:avLst/>
          </a:prstGeom>
          <a:noFill/>
          <a:ln w="9525">
            <a:solidFill>
              <a:srgbClr val="1E5F9F"/>
            </a:solidFill>
            <a:prstDash val="sys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buFont typeface="Arial" charset="0"/>
              <a:buNone/>
            </a:pPr>
            <a:r>
              <a:rPr lang="zh-CHS" altLang="en-US" sz="2000">
                <a:solidFill>
                  <a:srgbClr val="000000"/>
                </a:solidFill>
                <a:sym typeface="Calibri" charset="0"/>
              </a:rPr>
              <a:t>HBase</a:t>
            </a:r>
            <a:r>
              <a:rPr lang="en-US" altLang="zh-CHS" sz="2000">
                <a:solidFill>
                  <a:srgbClr val="000000"/>
                </a:solidFill>
                <a:sym typeface="Calibri" charset="0"/>
              </a:rPr>
              <a:t> does not provide an original mechanism for searching</a:t>
            </a:r>
            <a:r>
              <a:rPr lang="zh-CHS" altLang="en-US" sz="2000">
                <a:solidFill>
                  <a:srgbClr val="000000"/>
                </a:solidFill>
                <a:sym typeface="Calibri" charset="0"/>
              </a:rPr>
              <a:t> </a:t>
            </a:r>
            <a:r>
              <a:rPr lang="en-US" altLang="zh-CHS" sz="2000">
                <a:solidFill>
                  <a:srgbClr val="000000"/>
                </a:solidFill>
                <a:sym typeface="Calibri" charset="0"/>
              </a:rPr>
              <a:t>field values, especially for full-text values.</a:t>
            </a:r>
          </a:p>
        </p:txBody>
      </p:sp>
      <p:sp>
        <p:nvSpPr>
          <p:cNvPr id="10" name="文本框 19"/>
          <p:cNvSpPr>
            <a:spLocks noChangeArrowheads="1"/>
          </p:cNvSpPr>
          <p:nvPr/>
        </p:nvSpPr>
        <p:spPr bwMode="auto">
          <a:xfrm>
            <a:off x="1187450" y="4149725"/>
            <a:ext cx="5738813" cy="1014413"/>
          </a:xfrm>
          <a:prstGeom prst="rect">
            <a:avLst/>
          </a:prstGeom>
          <a:noFill/>
          <a:ln w="9525">
            <a:solidFill>
              <a:srgbClr val="1E5F9F"/>
            </a:solidFill>
            <a:prstDash val="sys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buFont typeface="Arial" charset="0"/>
              <a:buNone/>
            </a:pPr>
            <a:r>
              <a:rPr lang="zh-CHS" altLang="en-US" sz="2000">
                <a:solidFill>
                  <a:srgbClr val="000000"/>
                </a:solidFill>
                <a:sym typeface="Calibri" charset="0"/>
              </a:rPr>
              <a:t>Most existing Lucene indexing systems, such as Solr , maintain index data with files and do not have a natural integration with HBase.</a:t>
            </a:r>
          </a:p>
        </p:txBody>
      </p:sp>
      <p:sp>
        <p:nvSpPr>
          <p:cNvPr id="11" name="文本框 21"/>
          <p:cNvSpPr>
            <a:spLocks noChangeArrowheads="1"/>
          </p:cNvSpPr>
          <p:nvPr/>
        </p:nvSpPr>
        <p:spPr bwMode="auto">
          <a:xfrm>
            <a:off x="1044575" y="1212850"/>
            <a:ext cx="1511300" cy="374650"/>
          </a:xfrm>
          <a:prstGeom prst="rect">
            <a:avLst/>
          </a:prstGeom>
          <a:solidFill>
            <a:srgbClr val="996633"/>
          </a:solidFill>
          <a:ln w="9525">
            <a:solidFill>
              <a:srgbClr val="996633"/>
            </a:solidFill>
            <a:miter lim="800000"/>
            <a:headEnd/>
            <a:tailEnd/>
          </a:ln>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lgn="ctr">
              <a:buFont typeface="Arial" charset="0"/>
              <a:buNone/>
            </a:pPr>
            <a:r>
              <a:rPr lang="zh-CHS" altLang="en-US">
                <a:solidFill>
                  <a:schemeClr val="bg1"/>
                </a:solidFill>
                <a:sym typeface="Calibri" charset="0"/>
              </a:rPr>
              <a:t>Motivation</a:t>
            </a:r>
          </a:p>
        </p:txBody>
      </p:sp>
      <p:grpSp>
        <p:nvGrpSpPr>
          <p:cNvPr id="12" name="组 24"/>
          <p:cNvGrpSpPr>
            <a:grpSpLocks/>
          </p:cNvGrpSpPr>
          <p:nvPr/>
        </p:nvGrpSpPr>
        <p:grpSpPr bwMode="auto">
          <a:xfrm>
            <a:off x="642938" y="2446338"/>
            <a:ext cx="347662" cy="523875"/>
            <a:chOff x="-31610" y="-31512"/>
            <a:chExt cx="348519" cy="522884"/>
          </a:xfrm>
        </p:grpSpPr>
        <p:sp>
          <p:nvSpPr>
            <p:cNvPr id="13" name="椭圆 25"/>
            <p:cNvSpPr>
              <a:spLocks noChangeArrowheads="1"/>
            </p:cNvSpPr>
            <p:nvPr/>
          </p:nvSpPr>
          <p:spPr bwMode="auto">
            <a:xfrm>
              <a:off x="6219" y="94440"/>
              <a:ext cx="288032" cy="288032"/>
            </a:xfrm>
            <a:prstGeom prst="ellipse">
              <a:avLst/>
            </a:prstGeom>
            <a:solidFill>
              <a:srgbClr val="00B0F0"/>
            </a:solidFill>
            <a:ln w="15875">
              <a:solidFill>
                <a:srgbClr val="00B0F0"/>
              </a:solidFill>
              <a:miter lim="800000"/>
              <a:headEnd/>
              <a:tailEnd/>
            </a:ln>
          </p:spPr>
          <p:txBody>
            <a:bodyPr anchor="ct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lgn="ctr">
                <a:buFont typeface="Arial" charset="0"/>
                <a:buNone/>
              </a:pPr>
              <a:endParaRPr lang="zh-CHS" altLang="zh-CHS">
                <a:solidFill>
                  <a:srgbClr val="000000"/>
                </a:solidFill>
              </a:endParaRPr>
            </a:p>
          </p:txBody>
        </p:sp>
        <p:sp>
          <p:nvSpPr>
            <p:cNvPr id="14" name="文本框 26"/>
            <p:cNvSpPr>
              <a:spLocks noChangeArrowheads="1"/>
            </p:cNvSpPr>
            <p:nvPr/>
          </p:nvSpPr>
          <p:spPr bwMode="auto">
            <a:xfrm>
              <a:off x="-31610" y="-31512"/>
              <a:ext cx="348519" cy="522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buFont typeface="Arial" charset="0"/>
                <a:buNone/>
              </a:pPr>
              <a:r>
                <a:rPr lang="en-US" altLang="zh-CHS" sz="2800">
                  <a:solidFill>
                    <a:schemeClr val="bg1"/>
                  </a:solidFill>
                  <a:sym typeface="Calibri" charset="0"/>
                </a:rPr>
                <a:t>+</a:t>
              </a:r>
              <a:endParaRPr lang="zh-CHS" altLang="en-US" sz="2800">
                <a:solidFill>
                  <a:schemeClr val="bg1"/>
                </a:solidFill>
                <a:sym typeface="Calibri" charset="0"/>
              </a:endParaRPr>
            </a:p>
          </p:txBody>
        </p:sp>
      </p:grpSp>
      <p:grpSp>
        <p:nvGrpSpPr>
          <p:cNvPr id="15" name="组 27"/>
          <p:cNvGrpSpPr>
            <a:grpSpLocks/>
          </p:cNvGrpSpPr>
          <p:nvPr/>
        </p:nvGrpSpPr>
        <p:grpSpPr bwMode="auto">
          <a:xfrm>
            <a:off x="636588" y="4330700"/>
            <a:ext cx="349250" cy="523875"/>
            <a:chOff x="-31466" y="-31512"/>
            <a:chExt cx="348519" cy="522882"/>
          </a:xfrm>
        </p:grpSpPr>
        <p:sp>
          <p:nvSpPr>
            <p:cNvPr id="16" name="椭圆 28"/>
            <p:cNvSpPr>
              <a:spLocks noChangeArrowheads="1"/>
            </p:cNvSpPr>
            <p:nvPr/>
          </p:nvSpPr>
          <p:spPr bwMode="auto">
            <a:xfrm>
              <a:off x="6219" y="94440"/>
              <a:ext cx="288032" cy="288032"/>
            </a:xfrm>
            <a:prstGeom prst="ellipse">
              <a:avLst/>
            </a:prstGeom>
            <a:solidFill>
              <a:srgbClr val="00B0F0"/>
            </a:solidFill>
            <a:ln w="15875">
              <a:solidFill>
                <a:srgbClr val="00B0F0"/>
              </a:solidFill>
              <a:miter lim="800000"/>
              <a:headEnd/>
              <a:tailEnd/>
            </a:ln>
          </p:spPr>
          <p:txBody>
            <a:bodyPr anchor="ct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lgn="ctr">
                <a:buFont typeface="Arial" charset="0"/>
                <a:buNone/>
              </a:pPr>
              <a:endParaRPr lang="zh-CHS" altLang="zh-CHS">
                <a:solidFill>
                  <a:srgbClr val="000000"/>
                </a:solidFill>
              </a:endParaRPr>
            </a:p>
          </p:txBody>
        </p:sp>
        <p:sp>
          <p:nvSpPr>
            <p:cNvPr id="17" name="文本框 29"/>
            <p:cNvSpPr>
              <a:spLocks noChangeArrowheads="1"/>
            </p:cNvSpPr>
            <p:nvPr/>
          </p:nvSpPr>
          <p:spPr bwMode="auto">
            <a:xfrm>
              <a:off x="-31466" y="-31512"/>
              <a:ext cx="348519" cy="522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buFont typeface="Arial" charset="0"/>
                <a:buNone/>
              </a:pPr>
              <a:r>
                <a:rPr lang="en-US" altLang="zh-CHS" sz="2800">
                  <a:solidFill>
                    <a:schemeClr val="bg1"/>
                  </a:solidFill>
                  <a:sym typeface="Calibri" charset="0"/>
                </a:rPr>
                <a:t>+</a:t>
              </a:r>
              <a:endParaRPr lang="zh-CHS" altLang="en-US" sz="2800">
                <a:solidFill>
                  <a:schemeClr val="bg1"/>
                </a:solidFill>
                <a:sym typeface="Calibri" charset="0"/>
              </a:endParaRPr>
            </a:p>
          </p:txBody>
        </p:sp>
      </p:grpSp>
      <p:grpSp>
        <p:nvGrpSpPr>
          <p:cNvPr id="18" name="组 19"/>
          <p:cNvGrpSpPr>
            <a:grpSpLocks noChangeAspect="1"/>
          </p:cNvGrpSpPr>
          <p:nvPr/>
        </p:nvGrpSpPr>
        <p:grpSpPr bwMode="auto">
          <a:xfrm>
            <a:off x="755650" y="1296988"/>
            <a:ext cx="144463" cy="223837"/>
            <a:chOff x="3491880" y="1213753"/>
            <a:chExt cx="406621" cy="631071"/>
          </a:xfrm>
        </p:grpSpPr>
        <p:sp>
          <p:nvSpPr>
            <p:cNvPr id="19" name="斜纹 18"/>
            <p:cNvSpPr/>
            <p:nvPr/>
          </p:nvSpPr>
          <p:spPr>
            <a:xfrm rot="1734179">
              <a:off x="3536563" y="1213753"/>
              <a:ext cx="361938" cy="196930"/>
            </a:xfrm>
            <a:prstGeom prst="diagStripe">
              <a:avLst/>
            </a:prstGeom>
            <a:solidFill>
              <a:schemeClr val="bg2">
                <a:lumMod val="50000"/>
              </a:schemeClr>
            </a:solidFill>
            <a:ln w="19050">
              <a:solidFill>
                <a:schemeClr val="bg2">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HS" altLang="en-US">
                <a:solidFill>
                  <a:schemeClr val="tx1"/>
                </a:solidFill>
              </a:endParaRPr>
            </a:p>
          </p:txBody>
        </p:sp>
        <p:sp>
          <p:nvSpPr>
            <p:cNvPr id="20" name="矩形 19"/>
            <p:cNvSpPr/>
            <p:nvPr/>
          </p:nvSpPr>
          <p:spPr>
            <a:xfrm>
              <a:off x="3491880" y="1222704"/>
              <a:ext cx="169797" cy="89514"/>
            </a:xfrm>
            <a:prstGeom prst="rect">
              <a:avLst/>
            </a:prstGeom>
            <a:solidFill>
              <a:schemeClr val="bg2">
                <a:lumMod val="50000"/>
              </a:schemeClr>
            </a:solidFill>
            <a:ln w="19050">
              <a:solidFill>
                <a:schemeClr val="bg2">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HS" altLang="en-US"/>
            </a:p>
          </p:txBody>
        </p:sp>
        <p:sp>
          <p:nvSpPr>
            <p:cNvPr id="21" name="矩形 20"/>
            <p:cNvSpPr/>
            <p:nvPr/>
          </p:nvSpPr>
          <p:spPr>
            <a:xfrm>
              <a:off x="3639337" y="1312218"/>
              <a:ext cx="71494" cy="532606"/>
            </a:xfrm>
            <a:prstGeom prst="rect">
              <a:avLst/>
            </a:prstGeom>
            <a:solidFill>
              <a:schemeClr val="bg2">
                <a:lumMod val="50000"/>
              </a:schemeClr>
            </a:solidFill>
            <a:ln w="19050">
              <a:solidFill>
                <a:schemeClr val="bg2">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HS" altLang="en-US"/>
            </a:p>
          </p:txBody>
        </p:sp>
      </p:grpSp>
      <p:sp>
        <p:nvSpPr>
          <p:cNvPr id="22" name="椭圆 21"/>
          <p:cNvSpPr/>
          <p:nvPr/>
        </p:nvSpPr>
        <p:spPr>
          <a:xfrm>
            <a:off x="649288" y="1214438"/>
            <a:ext cx="358775" cy="358775"/>
          </a:xfrm>
          <a:prstGeom prst="ellipse">
            <a:avLst/>
          </a:prstGeom>
          <a:noFill/>
          <a:ln w="19050">
            <a:solidFill>
              <a:schemeClr val="bg2">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HS" altLang="en-US"/>
          </a:p>
        </p:txBody>
      </p:sp>
    </p:spTree>
    <p:extLst>
      <p:ext uri="{BB962C8B-B14F-4D97-AF65-F5344CB8AC3E}">
        <p14:creationId xmlns:p14="http://schemas.microsoft.com/office/powerpoint/2010/main" val="333359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p:tgtEl>
                                          <p:spTgt spid="8"/>
                                        </p:tgtEl>
                                        <p:attrNameLst>
                                          <p:attrName>ppt_y</p:attrName>
                                        </p:attrNameLst>
                                      </p:cBhvr>
                                      <p:tavLst>
                                        <p:tav tm="0">
                                          <p:val>
                                            <p:strVal val="#ppt_y+#ppt_h*1.125000"/>
                                          </p:val>
                                        </p:tav>
                                        <p:tav tm="100000">
                                          <p:val>
                                            <p:strVal val="#ppt_y"/>
                                          </p:val>
                                        </p:tav>
                                      </p:tavLst>
                                    </p:anim>
                                    <p:animEffect>
                                      <p:cBhvr>
                                        <p:cTn id="8" dur="50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p:cBhvr>
                                        <p:cTn id="13" dur="500"/>
                                        <p:tgtEl>
                                          <p:spTgt spid="12"/>
                                        </p:tgtEl>
                                      </p:cBhvr>
                                    </p:animEffect>
                                  </p:childTnLst>
                                </p:cTn>
                              </p:par>
                            </p:childTnLst>
                          </p:cTn>
                        </p:par>
                        <p:par>
                          <p:cTn id="14" fill="hold">
                            <p:stCondLst>
                              <p:cond delay="500"/>
                            </p:stCondLst>
                            <p:childTnLst>
                              <p:par>
                                <p:cTn id="15" presetID="37"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900" decel="100000" fill="hold"/>
                                        <p:tgtEl>
                                          <p:spTgt spid="9"/>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par>
                          <p:cTn id="21" fill="hold">
                            <p:stCondLst>
                              <p:cond delay="1500"/>
                            </p:stCondLst>
                            <p:childTnLst>
                              <p:par>
                                <p:cTn id="22" presetID="6" presetClass="entr" presetSubtype="16"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p:cBhvr>
                                        <p:cTn id="24" dur="500"/>
                                        <p:tgtEl>
                                          <p:spTgt spid="15"/>
                                        </p:tgtEl>
                                      </p:cBhvr>
                                    </p:animEffect>
                                  </p:childTnLst>
                                </p:cTn>
                              </p:par>
                            </p:childTnLst>
                          </p:cTn>
                        </p:par>
                        <p:par>
                          <p:cTn id="25" fill="hold">
                            <p:stCondLst>
                              <p:cond delay="2000"/>
                            </p:stCondLst>
                            <p:childTnLst>
                              <p:par>
                                <p:cTn id="26" presetID="37" presetClass="entr" presetSubtype="0"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900" decel="100000" fill="hold"/>
                                        <p:tgtEl>
                                          <p:spTgt spid="10"/>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bldLvl="0" animBg="1" autoUpdateAnimBg="0"/>
      <p:bldP spid="10" grpId="0" bldLvl="0" animBg="1"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76F9658E-AA19-4C43-99EE-11771BB68AD5}" type="datetime1">
              <a:rPr lang="zh-CHS" altLang="en-US" smtClean="0"/>
              <a:t>15/5/6</a:t>
            </a:fld>
            <a:endParaRPr lang="en-US" altLang="zh-CHS"/>
          </a:p>
        </p:txBody>
      </p:sp>
      <p:sp>
        <p:nvSpPr>
          <p:cNvPr id="5" name="幻灯片编号占位符 4"/>
          <p:cNvSpPr>
            <a:spLocks noGrp="1"/>
          </p:cNvSpPr>
          <p:nvPr>
            <p:ph type="sldNum" sz="quarter" idx="12"/>
          </p:nvPr>
        </p:nvSpPr>
        <p:spPr/>
        <p:txBody>
          <a:bodyPr/>
          <a:lstStyle/>
          <a:p>
            <a:fld id="{C73A8C92-5225-624A-981C-988E0DFED375}" type="slidenum">
              <a:rPr lang="en-US" altLang="zh-CHS" smtClean="0"/>
              <a:pPr/>
              <a:t>46</a:t>
            </a:fld>
            <a:endParaRPr lang="en-US" altLang="zh-CHS"/>
          </a:p>
        </p:txBody>
      </p:sp>
      <p:sp>
        <p:nvSpPr>
          <p:cNvPr id="6" name="标题 1"/>
          <p:cNvSpPr>
            <a:spLocks noGrp="1" noChangeArrowheads="1"/>
          </p:cNvSpPr>
          <p:nvPr>
            <p:ph type="title" idx="4294967295"/>
          </p:nvPr>
        </p:nvSpPr>
        <p:spPr>
          <a:xfrm>
            <a:off x="468313" y="333375"/>
            <a:ext cx="6858000" cy="550863"/>
          </a:xfrm>
        </p:spPr>
        <p:txBody>
          <a:bodyPr/>
          <a:lstStyle/>
          <a:p>
            <a:pPr eaLnBrk="1" hangingPunct="1">
              <a:lnSpc>
                <a:spcPct val="100000"/>
              </a:lnSpc>
            </a:pPr>
            <a:r>
              <a:rPr lang="zh-CHS" altLang="en-US" sz="2400">
                <a:solidFill>
                  <a:schemeClr val="tx1"/>
                </a:solidFill>
                <a:latin typeface="Calibri" charset="0"/>
                <a:sym typeface="Arial" charset="0"/>
              </a:rPr>
              <a:t>Introduction &amp; Motivation</a:t>
            </a:r>
          </a:p>
        </p:txBody>
      </p:sp>
      <p:sp>
        <p:nvSpPr>
          <p:cNvPr id="7" name="直接连接符 5"/>
          <p:cNvSpPr>
            <a:spLocks noChangeShapeType="1"/>
          </p:cNvSpPr>
          <p:nvPr/>
        </p:nvSpPr>
        <p:spPr bwMode="auto">
          <a:xfrm>
            <a:off x="539750" y="908050"/>
            <a:ext cx="7993063" cy="0"/>
          </a:xfrm>
          <a:prstGeom prst="line">
            <a:avLst/>
          </a:prstGeom>
          <a:noFill/>
          <a:ln w="19050">
            <a:solidFill>
              <a:srgbClr val="0070C0"/>
            </a:solidFill>
            <a:round/>
            <a:headEnd/>
            <a:tailEnd/>
          </a:ln>
          <a:extLst>
            <a:ext uri="{909E8E84-426E-40DD-AFC4-6F175D3DCCD1}">
              <a14:hiddenFill xmlns:a14="http://schemas.microsoft.com/office/drawing/2010/main">
                <a:noFill/>
              </a14:hiddenFill>
            </a:ext>
          </a:extLst>
        </p:spPr>
        <p:txBody>
          <a:bodyPr/>
          <a:lstStyle/>
          <a:p>
            <a:endParaRPr lang="zh-CHS" altLang="en-US"/>
          </a:p>
        </p:txBody>
      </p:sp>
      <p:sp>
        <p:nvSpPr>
          <p:cNvPr id="8" name="直线连接符 7"/>
          <p:cNvSpPr>
            <a:spLocks noChangeShapeType="1"/>
          </p:cNvSpPr>
          <p:nvPr/>
        </p:nvSpPr>
        <p:spPr bwMode="auto">
          <a:xfrm>
            <a:off x="809625" y="1844675"/>
            <a:ext cx="19050" cy="424815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HS" altLang="en-US"/>
          </a:p>
        </p:txBody>
      </p:sp>
      <p:grpSp>
        <p:nvGrpSpPr>
          <p:cNvPr id="9" name="组 12"/>
          <p:cNvGrpSpPr>
            <a:grpSpLocks/>
          </p:cNvGrpSpPr>
          <p:nvPr/>
        </p:nvGrpSpPr>
        <p:grpSpPr bwMode="auto">
          <a:xfrm>
            <a:off x="630238" y="2446338"/>
            <a:ext cx="347662" cy="523875"/>
            <a:chOff x="-29968" y="-31512"/>
            <a:chExt cx="348519" cy="522884"/>
          </a:xfrm>
        </p:grpSpPr>
        <p:sp>
          <p:nvSpPr>
            <p:cNvPr id="10" name="椭圆 10"/>
            <p:cNvSpPr>
              <a:spLocks noChangeArrowheads="1"/>
            </p:cNvSpPr>
            <p:nvPr/>
          </p:nvSpPr>
          <p:spPr bwMode="auto">
            <a:xfrm>
              <a:off x="6219" y="94440"/>
              <a:ext cx="288032" cy="288032"/>
            </a:xfrm>
            <a:prstGeom prst="ellipse">
              <a:avLst/>
            </a:prstGeom>
            <a:solidFill>
              <a:srgbClr val="00B0F0"/>
            </a:solidFill>
            <a:ln w="15875">
              <a:solidFill>
                <a:srgbClr val="00B0F0"/>
              </a:solidFill>
              <a:round/>
              <a:headEnd/>
              <a:tailEnd/>
            </a:ln>
          </p:spPr>
          <p:txBody>
            <a:bodyPr anchor="ct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lgn="ctr">
                <a:buFont typeface="Arial" charset="0"/>
                <a:buNone/>
              </a:pPr>
              <a:endParaRPr lang="zh-CHS" altLang="zh-CHS">
                <a:solidFill>
                  <a:srgbClr val="000000"/>
                </a:solidFill>
              </a:endParaRPr>
            </a:p>
          </p:txBody>
        </p:sp>
        <p:sp>
          <p:nvSpPr>
            <p:cNvPr id="11" name="文本框 13"/>
            <p:cNvSpPr>
              <a:spLocks noChangeArrowheads="1"/>
            </p:cNvSpPr>
            <p:nvPr/>
          </p:nvSpPr>
          <p:spPr bwMode="auto">
            <a:xfrm>
              <a:off x="-29968" y="-31512"/>
              <a:ext cx="348519" cy="522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buFont typeface="Arial" charset="0"/>
                <a:buNone/>
              </a:pPr>
              <a:r>
                <a:rPr lang="en-US" altLang="zh-CHS" sz="2800">
                  <a:solidFill>
                    <a:schemeClr val="bg1"/>
                  </a:solidFill>
                  <a:sym typeface="Calibri" charset="0"/>
                </a:rPr>
                <a:t>+</a:t>
              </a:r>
              <a:endParaRPr lang="zh-CHS" altLang="en-US" sz="2800">
                <a:solidFill>
                  <a:schemeClr val="bg1"/>
                </a:solidFill>
                <a:sym typeface="Calibri" charset="0"/>
              </a:endParaRPr>
            </a:p>
          </p:txBody>
        </p:sp>
      </p:grpSp>
      <p:sp>
        <p:nvSpPr>
          <p:cNvPr id="12" name="文本框 14"/>
          <p:cNvSpPr>
            <a:spLocks noChangeArrowheads="1"/>
          </p:cNvSpPr>
          <p:nvPr/>
        </p:nvSpPr>
        <p:spPr bwMode="auto">
          <a:xfrm>
            <a:off x="1020763" y="2205038"/>
            <a:ext cx="6792912" cy="1014412"/>
          </a:xfrm>
          <a:prstGeom prst="rect">
            <a:avLst/>
          </a:prstGeom>
          <a:noFill/>
          <a:ln w="9525">
            <a:solidFill>
              <a:srgbClr val="1E5F9F"/>
            </a:solidFill>
            <a:prstDash val="sys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buFont typeface="Arial" charset="0"/>
              <a:buNone/>
            </a:pPr>
            <a:r>
              <a:rPr lang="zh-CHS" altLang="en-US" sz="2000">
                <a:solidFill>
                  <a:srgbClr val="000000"/>
                </a:solidFill>
                <a:sym typeface="Calibri" charset="0"/>
              </a:rPr>
              <a:t>A</a:t>
            </a:r>
            <a:r>
              <a:rPr lang="en-US" altLang="zh-CHS" sz="2000">
                <a:solidFill>
                  <a:srgbClr val="000000"/>
                </a:solidFill>
                <a:sym typeface="Calibri" charset="0"/>
              </a:rPr>
              <a:t> searching framework for text data stored in</a:t>
            </a:r>
            <a:r>
              <a:rPr lang="zh-CHS" altLang="en-US" sz="2000">
                <a:solidFill>
                  <a:srgbClr val="000000"/>
                </a:solidFill>
                <a:sym typeface="Calibri" charset="0"/>
              </a:rPr>
              <a:t> </a:t>
            </a:r>
            <a:r>
              <a:rPr lang="en-US" altLang="zh-CHS" sz="2000">
                <a:solidFill>
                  <a:srgbClr val="000000"/>
                </a:solidFill>
                <a:sym typeface="Calibri" charset="0"/>
              </a:rPr>
              <a:t>HBase by creating Lucene indices for the data, and storing indices</a:t>
            </a:r>
            <a:r>
              <a:rPr lang="zh-CHS" altLang="en-US" sz="2000">
                <a:solidFill>
                  <a:srgbClr val="000000"/>
                </a:solidFill>
                <a:sym typeface="Calibri" charset="0"/>
              </a:rPr>
              <a:t> </a:t>
            </a:r>
            <a:r>
              <a:rPr lang="en-US" altLang="zh-CHS" sz="2000">
                <a:solidFill>
                  <a:srgbClr val="000000"/>
                </a:solidFill>
                <a:sym typeface="Calibri" charset="0"/>
              </a:rPr>
              <a:t>with HBase tables.</a:t>
            </a:r>
          </a:p>
        </p:txBody>
      </p:sp>
      <p:sp>
        <p:nvSpPr>
          <p:cNvPr id="13" name="文本框 19"/>
          <p:cNvSpPr>
            <a:spLocks noChangeArrowheads="1"/>
          </p:cNvSpPr>
          <p:nvPr/>
        </p:nvSpPr>
        <p:spPr bwMode="auto">
          <a:xfrm>
            <a:off x="1025525" y="3573463"/>
            <a:ext cx="6786563" cy="709612"/>
          </a:xfrm>
          <a:prstGeom prst="rect">
            <a:avLst/>
          </a:prstGeom>
          <a:noFill/>
          <a:ln w="9525">
            <a:solidFill>
              <a:srgbClr val="1E5F9F"/>
            </a:solidFill>
            <a:prstDash val="sys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buFont typeface="Arial" charset="0"/>
              <a:buNone/>
            </a:pPr>
            <a:r>
              <a:rPr lang="zh-CHS" altLang="en-US" sz="2000">
                <a:solidFill>
                  <a:srgbClr val="000000"/>
                </a:solidFill>
                <a:sym typeface="Calibri" charset="0"/>
              </a:rPr>
              <a:t>H</a:t>
            </a:r>
            <a:r>
              <a:rPr lang="en-US" altLang="zh-CHS" sz="2000">
                <a:solidFill>
                  <a:srgbClr val="000000"/>
                </a:solidFill>
                <a:sym typeface="Calibri" charset="0"/>
              </a:rPr>
              <a:t>igh performance and</a:t>
            </a:r>
            <a:r>
              <a:rPr lang="zh-CHS" altLang="en-US" sz="2000">
                <a:solidFill>
                  <a:srgbClr val="000000"/>
                </a:solidFill>
                <a:sym typeface="Calibri" charset="0"/>
              </a:rPr>
              <a:t> </a:t>
            </a:r>
            <a:r>
              <a:rPr lang="en-US" altLang="zh-CHS" sz="2000">
                <a:solidFill>
                  <a:srgbClr val="000000"/>
                </a:solidFill>
                <a:sym typeface="Calibri" charset="0"/>
              </a:rPr>
              <a:t>service availability, as well as excellent scalability in terms of</a:t>
            </a:r>
            <a:r>
              <a:rPr lang="zh-CHS" altLang="en-US" sz="2000">
                <a:solidFill>
                  <a:srgbClr val="000000"/>
                </a:solidFill>
                <a:sym typeface="Calibri" charset="0"/>
              </a:rPr>
              <a:t> </a:t>
            </a:r>
            <a:r>
              <a:rPr lang="en-US" altLang="zh-CHS" sz="2000">
                <a:solidFill>
                  <a:srgbClr val="000000"/>
                </a:solidFill>
                <a:sym typeface="Calibri" charset="0"/>
              </a:rPr>
              <a:t>data and index size.</a:t>
            </a:r>
          </a:p>
        </p:txBody>
      </p:sp>
      <p:sp>
        <p:nvSpPr>
          <p:cNvPr id="14" name="文本框 21"/>
          <p:cNvSpPr>
            <a:spLocks noChangeArrowheads="1"/>
          </p:cNvSpPr>
          <p:nvPr/>
        </p:nvSpPr>
        <p:spPr bwMode="auto">
          <a:xfrm>
            <a:off x="1044575" y="1212850"/>
            <a:ext cx="1295400" cy="374650"/>
          </a:xfrm>
          <a:prstGeom prst="rect">
            <a:avLst/>
          </a:prstGeom>
          <a:solidFill>
            <a:srgbClr val="996633"/>
          </a:solidFill>
          <a:ln w="9525">
            <a:solidFill>
              <a:srgbClr val="996633"/>
            </a:solidFill>
            <a:miter lim="800000"/>
            <a:headEnd/>
            <a:tailEnd/>
          </a:ln>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lgn="ctr">
              <a:buFont typeface="Arial" charset="0"/>
              <a:buNone/>
            </a:pPr>
            <a:r>
              <a:rPr lang="zh-CHS" altLang="en-US">
                <a:solidFill>
                  <a:schemeClr val="bg1"/>
                </a:solidFill>
                <a:sym typeface="Calibri" charset="0"/>
              </a:rPr>
              <a:t>Goal</a:t>
            </a:r>
          </a:p>
        </p:txBody>
      </p:sp>
      <p:sp>
        <p:nvSpPr>
          <p:cNvPr id="15" name="文本框 23"/>
          <p:cNvSpPr>
            <a:spLocks noChangeArrowheads="1"/>
          </p:cNvSpPr>
          <p:nvPr/>
        </p:nvSpPr>
        <p:spPr bwMode="auto">
          <a:xfrm>
            <a:off x="1031875" y="4652963"/>
            <a:ext cx="6780213" cy="1014412"/>
          </a:xfrm>
          <a:prstGeom prst="rect">
            <a:avLst/>
          </a:prstGeom>
          <a:noFill/>
          <a:ln w="9525">
            <a:solidFill>
              <a:srgbClr val="1E5F9F"/>
            </a:solidFill>
            <a:prstDash val="sys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buFont typeface="Arial" charset="0"/>
              <a:buNone/>
            </a:pPr>
            <a:r>
              <a:rPr lang="zh-CHS" altLang="en-US" sz="2000">
                <a:solidFill>
                  <a:srgbClr val="000000"/>
                </a:solidFill>
                <a:sym typeface="Calibri" charset="0"/>
              </a:rPr>
              <a:t>M</a:t>
            </a:r>
            <a:r>
              <a:rPr lang="en-US" altLang="zh-CHS" sz="2000">
                <a:solidFill>
                  <a:srgbClr val="000000"/>
                </a:solidFill>
                <a:sym typeface="Calibri" charset="0"/>
              </a:rPr>
              <a:t>ore flexibility for operations of adding and</a:t>
            </a:r>
            <a:r>
              <a:rPr lang="zh-CHS" altLang="en-US" sz="2000">
                <a:solidFill>
                  <a:srgbClr val="000000"/>
                </a:solidFill>
                <a:sym typeface="Calibri" charset="0"/>
              </a:rPr>
              <a:t> </a:t>
            </a:r>
            <a:r>
              <a:rPr lang="en-US" altLang="zh-CHS" sz="2000">
                <a:solidFill>
                  <a:srgbClr val="000000"/>
                </a:solidFill>
                <a:sym typeface="Calibri" charset="0"/>
              </a:rPr>
              <a:t>removing documents, which can be carried out</a:t>
            </a:r>
            <a:r>
              <a:rPr lang="zh-CHS" altLang="en-US" sz="2000">
                <a:solidFill>
                  <a:srgbClr val="000000"/>
                </a:solidFill>
                <a:sym typeface="Calibri" charset="0"/>
              </a:rPr>
              <a:t> </a:t>
            </a:r>
            <a:r>
              <a:rPr lang="en-US" altLang="zh-CHS" sz="2000">
                <a:solidFill>
                  <a:srgbClr val="000000"/>
                </a:solidFill>
                <a:sym typeface="Calibri" charset="0"/>
              </a:rPr>
              <a:t>online and only</a:t>
            </a:r>
            <a:r>
              <a:rPr lang="zh-CHS" altLang="en-US" sz="2000">
                <a:solidFill>
                  <a:srgbClr val="000000"/>
                </a:solidFill>
                <a:sym typeface="Calibri" charset="0"/>
              </a:rPr>
              <a:t> </a:t>
            </a:r>
            <a:r>
              <a:rPr lang="en-US" altLang="zh-CHS" sz="2000">
                <a:solidFill>
                  <a:srgbClr val="000000"/>
                </a:solidFill>
                <a:sym typeface="Calibri" charset="0"/>
              </a:rPr>
              <a:t>affect the rows and cells related to the corresponding documents.</a:t>
            </a:r>
          </a:p>
        </p:txBody>
      </p:sp>
      <p:grpSp>
        <p:nvGrpSpPr>
          <p:cNvPr id="16" name="组 28"/>
          <p:cNvGrpSpPr>
            <a:grpSpLocks/>
          </p:cNvGrpSpPr>
          <p:nvPr/>
        </p:nvGrpSpPr>
        <p:grpSpPr bwMode="auto">
          <a:xfrm>
            <a:off x="644525" y="3656013"/>
            <a:ext cx="347663" cy="523875"/>
            <a:chOff x="-15805" y="-31512"/>
            <a:chExt cx="348519" cy="522884"/>
          </a:xfrm>
        </p:grpSpPr>
        <p:sp>
          <p:nvSpPr>
            <p:cNvPr id="17" name="椭圆 29"/>
            <p:cNvSpPr>
              <a:spLocks noChangeArrowheads="1"/>
            </p:cNvSpPr>
            <p:nvPr/>
          </p:nvSpPr>
          <p:spPr bwMode="auto">
            <a:xfrm>
              <a:off x="6219" y="94440"/>
              <a:ext cx="288032" cy="288032"/>
            </a:xfrm>
            <a:prstGeom prst="ellipse">
              <a:avLst/>
            </a:prstGeom>
            <a:solidFill>
              <a:srgbClr val="00B0F0"/>
            </a:solidFill>
            <a:ln w="15875">
              <a:solidFill>
                <a:srgbClr val="00B0F0"/>
              </a:solidFill>
              <a:round/>
              <a:headEnd/>
              <a:tailEnd/>
            </a:ln>
          </p:spPr>
          <p:txBody>
            <a:bodyPr anchor="ct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lgn="ctr">
                <a:buFont typeface="Arial" charset="0"/>
                <a:buNone/>
              </a:pPr>
              <a:endParaRPr lang="zh-CHS" altLang="zh-CHS">
                <a:solidFill>
                  <a:srgbClr val="000000"/>
                </a:solidFill>
              </a:endParaRPr>
            </a:p>
          </p:txBody>
        </p:sp>
        <p:sp>
          <p:nvSpPr>
            <p:cNvPr id="18" name="文本框 30"/>
            <p:cNvSpPr>
              <a:spLocks noChangeArrowheads="1"/>
            </p:cNvSpPr>
            <p:nvPr/>
          </p:nvSpPr>
          <p:spPr bwMode="auto">
            <a:xfrm>
              <a:off x="-15805" y="-31512"/>
              <a:ext cx="348519" cy="522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buFont typeface="Arial" charset="0"/>
                <a:buNone/>
              </a:pPr>
              <a:r>
                <a:rPr lang="en-US" altLang="zh-CHS" sz="2800">
                  <a:solidFill>
                    <a:schemeClr val="bg1"/>
                  </a:solidFill>
                  <a:sym typeface="Calibri" charset="0"/>
                </a:rPr>
                <a:t>+</a:t>
              </a:r>
              <a:endParaRPr lang="zh-CHS" altLang="en-US" sz="2800">
                <a:solidFill>
                  <a:schemeClr val="bg1"/>
                </a:solidFill>
                <a:sym typeface="Calibri" charset="0"/>
              </a:endParaRPr>
            </a:p>
          </p:txBody>
        </p:sp>
      </p:grpSp>
      <p:grpSp>
        <p:nvGrpSpPr>
          <p:cNvPr id="19" name="组 31"/>
          <p:cNvGrpSpPr>
            <a:grpSpLocks/>
          </p:cNvGrpSpPr>
          <p:nvPr/>
        </p:nvGrpSpPr>
        <p:grpSpPr bwMode="auto">
          <a:xfrm>
            <a:off x="642938" y="4876800"/>
            <a:ext cx="347662" cy="523875"/>
            <a:chOff x="-17185" y="-34126"/>
            <a:chExt cx="348519" cy="524686"/>
          </a:xfrm>
        </p:grpSpPr>
        <p:sp>
          <p:nvSpPr>
            <p:cNvPr id="20" name="椭圆 32"/>
            <p:cNvSpPr>
              <a:spLocks noChangeArrowheads="1"/>
            </p:cNvSpPr>
            <p:nvPr/>
          </p:nvSpPr>
          <p:spPr bwMode="auto">
            <a:xfrm>
              <a:off x="6219" y="94440"/>
              <a:ext cx="288032" cy="288032"/>
            </a:xfrm>
            <a:prstGeom prst="ellipse">
              <a:avLst/>
            </a:prstGeom>
            <a:solidFill>
              <a:srgbClr val="00B0F0"/>
            </a:solidFill>
            <a:ln w="15875">
              <a:solidFill>
                <a:srgbClr val="00B0F0"/>
              </a:solidFill>
              <a:round/>
              <a:headEnd/>
              <a:tailEnd/>
            </a:ln>
          </p:spPr>
          <p:txBody>
            <a:bodyPr anchor="ct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lgn="ctr">
                <a:buFont typeface="Arial" charset="0"/>
                <a:buNone/>
              </a:pPr>
              <a:endParaRPr lang="zh-CHS" altLang="zh-CHS">
                <a:solidFill>
                  <a:srgbClr val="000000"/>
                </a:solidFill>
              </a:endParaRPr>
            </a:p>
          </p:txBody>
        </p:sp>
        <p:sp>
          <p:nvSpPr>
            <p:cNvPr id="21" name="文本框 33"/>
            <p:cNvSpPr>
              <a:spLocks noChangeArrowheads="1"/>
            </p:cNvSpPr>
            <p:nvPr/>
          </p:nvSpPr>
          <p:spPr bwMode="auto">
            <a:xfrm>
              <a:off x="-17185" y="-34126"/>
              <a:ext cx="348519" cy="524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buFont typeface="Arial" charset="0"/>
                <a:buNone/>
              </a:pPr>
              <a:r>
                <a:rPr lang="en-US" altLang="zh-CHS" sz="2800">
                  <a:solidFill>
                    <a:schemeClr val="bg1"/>
                  </a:solidFill>
                  <a:sym typeface="Calibri" charset="0"/>
                </a:rPr>
                <a:t>+</a:t>
              </a:r>
              <a:endParaRPr lang="zh-CHS" altLang="en-US" sz="2800">
                <a:solidFill>
                  <a:schemeClr val="bg1"/>
                </a:solidFill>
                <a:sym typeface="Calibri" charset="0"/>
              </a:endParaRPr>
            </a:p>
          </p:txBody>
        </p:sp>
      </p:grpSp>
      <p:grpSp>
        <p:nvGrpSpPr>
          <p:cNvPr id="22" name="组 24"/>
          <p:cNvGrpSpPr>
            <a:grpSpLocks noChangeAspect="1"/>
          </p:cNvGrpSpPr>
          <p:nvPr/>
        </p:nvGrpSpPr>
        <p:grpSpPr bwMode="auto">
          <a:xfrm>
            <a:off x="755650" y="1296988"/>
            <a:ext cx="144463" cy="223837"/>
            <a:chOff x="3491880" y="1213753"/>
            <a:chExt cx="406621" cy="631071"/>
          </a:xfrm>
        </p:grpSpPr>
        <p:sp>
          <p:nvSpPr>
            <p:cNvPr id="23" name="斜纹 22"/>
            <p:cNvSpPr/>
            <p:nvPr/>
          </p:nvSpPr>
          <p:spPr>
            <a:xfrm rot="1734179">
              <a:off x="3536563" y="1213753"/>
              <a:ext cx="361938" cy="196930"/>
            </a:xfrm>
            <a:prstGeom prst="diagStripe">
              <a:avLst/>
            </a:prstGeom>
            <a:solidFill>
              <a:schemeClr val="bg2">
                <a:lumMod val="50000"/>
              </a:schemeClr>
            </a:solidFill>
            <a:ln w="19050">
              <a:solidFill>
                <a:schemeClr val="bg2">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HS" altLang="en-US">
                <a:solidFill>
                  <a:schemeClr val="tx1"/>
                </a:solidFill>
              </a:endParaRPr>
            </a:p>
          </p:txBody>
        </p:sp>
        <p:sp>
          <p:nvSpPr>
            <p:cNvPr id="24" name="矩形 23"/>
            <p:cNvSpPr/>
            <p:nvPr/>
          </p:nvSpPr>
          <p:spPr>
            <a:xfrm>
              <a:off x="3491880" y="1222704"/>
              <a:ext cx="169797" cy="89514"/>
            </a:xfrm>
            <a:prstGeom prst="rect">
              <a:avLst/>
            </a:prstGeom>
            <a:solidFill>
              <a:schemeClr val="bg2">
                <a:lumMod val="50000"/>
              </a:schemeClr>
            </a:solidFill>
            <a:ln w="19050">
              <a:solidFill>
                <a:schemeClr val="bg2">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HS" altLang="en-US"/>
            </a:p>
          </p:txBody>
        </p:sp>
        <p:sp>
          <p:nvSpPr>
            <p:cNvPr id="25" name="矩形 24"/>
            <p:cNvSpPr/>
            <p:nvPr/>
          </p:nvSpPr>
          <p:spPr>
            <a:xfrm>
              <a:off x="3639337" y="1312218"/>
              <a:ext cx="71494" cy="532606"/>
            </a:xfrm>
            <a:prstGeom prst="rect">
              <a:avLst/>
            </a:prstGeom>
            <a:solidFill>
              <a:schemeClr val="bg2">
                <a:lumMod val="50000"/>
              </a:schemeClr>
            </a:solidFill>
            <a:ln w="19050">
              <a:solidFill>
                <a:schemeClr val="bg2">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HS" altLang="en-US"/>
            </a:p>
          </p:txBody>
        </p:sp>
      </p:grpSp>
      <p:sp>
        <p:nvSpPr>
          <p:cNvPr id="26" name="椭圆 25"/>
          <p:cNvSpPr/>
          <p:nvPr/>
        </p:nvSpPr>
        <p:spPr>
          <a:xfrm>
            <a:off x="649288" y="1214438"/>
            <a:ext cx="358775" cy="358775"/>
          </a:xfrm>
          <a:prstGeom prst="ellipse">
            <a:avLst/>
          </a:prstGeom>
          <a:noFill/>
          <a:ln w="19050">
            <a:solidFill>
              <a:schemeClr val="bg2">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HS" altLang="en-US"/>
          </a:p>
        </p:txBody>
      </p:sp>
    </p:spTree>
    <p:extLst>
      <p:ext uri="{BB962C8B-B14F-4D97-AF65-F5344CB8AC3E}">
        <p14:creationId xmlns:p14="http://schemas.microsoft.com/office/powerpoint/2010/main" val="1106418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p:tgtEl>
                                          <p:spTgt spid="8"/>
                                        </p:tgtEl>
                                        <p:attrNameLst>
                                          <p:attrName>ppt_y</p:attrName>
                                        </p:attrNameLst>
                                      </p:cBhvr>
                                      <p:tavLst>
                                        <p:tav tm="0">
                                          <p:val>
                                            <p:strVal val="#ppt_y+#ppt_h*1.125000"/>
                                          </p:val>
                                        </p:tav>
                                        <p:tav tm="100000">
                                          <p:val>
                                            <p:strVal val="#ppt_y"/>
                                          </p:val>
                                        </p:tav>
                                      </p:tavLst>
                                    </p:anim>
                                    <p:animEffect>
                                      <p:cBhvr>
                                        <p:cTn id="8" dur="50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p:cBhvr>
                                        <p:cTn id="13" dur="500"/>
                                        <p:tgtEl>
                                          <p:spTgt spid="9"/>
                                        </p:tgtEl>
                                      </p:cBhvr>
                                    </p:animEffect>
                                  </p:childTnLst>
                                </p:cTn>
                              </p:par>
                            </p:childTnLst>
                          </p:cTn>
                        </p:par>
                        <p:par>
                          <p:cTn id="14" fill="hold">
                            <p:stCondLst>
                              <p:cond delay="500"/>
                            </p:stCondLst>
                            <p:childTnLst>
                              <p:par>
                                <p:cTn id="15" presetID="37" presetClass="entr" presetSubtype="0"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900" decel="100000" fill="hold"/>
                                        <p:tgtEl>
                                          <p:spTgt spid="12"/>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par>
                          <p:cTn id="21" fill="hold">
                            <p:stCondLst>
                              <p:cond delay="1500"/>
                            </p:stCondLst>
                            <p:childTnLst>
                              <p:par>
                                <p:cTn id="22" presetID="6" presetClass="entr" presetSubtype="16"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p:cBhvr>
                                        <p:cTn id="24" dur="500"/>
                                        <p:tgtEl>
                                          <p:spTgt spid="16"/>
                                        </p:tgtEl>
                                      </p:cBhvr>
                                    </p:animEffect>
                                  </p:childTnLst>
                                </p:cTn>
                              </p:par>
                            </p:childTnLst>
                          </p:cTn>
                        </p:par>
                        <p:par>
                          <p:cTn id="25" fill="hold">
                            <p:stCondLst>
                              <p:cond delay="2000"/>
                            </p:stCondLst>
                            <p:childTnLst>
                              <p:par>
                                <p:cTn id="26" presetID="37" presetClass="entr" presetSubtype="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p:cBhvr>
                                        <p:cTn id="28" dur="1000"/>
                                        <p:tgtEl>
                                          <p:spTgt spid="13"/>
                                        </p:tgtEl>
                                      </p:cBhvr>
                                    </p:animEffect>
                                    <p:anim calcmode="lin" valueType="num">
                                      <p:cBhvr>
                                        <p:cTn id="29" dur="1000" fill="hold"/>
                                        <p:tgtEl>
                                          <p:spTgt spid="13"/>
                                        </p:tgtEl>
                                        <p:attrNameLst>
                                          <p:attrName>ppt_x</p:attrName>
                                        </p:attrNameLst>
                                      </p:cBhvr>
                                      <p:tavLst>
                                        <p:tav tm="0">
                                          <p:val>
                                            <p:strVal val="#ppt_x"/>
                                          </p:val>
                                        </p:tav>
                                        <p:tav tm="100000">
                                          <p:val>
                                            <p:strVal val="#ppt_x"/>
                                          </p:val>
                                        </p:tav>
                                      </p:tavLst>
                                    </p:anim>
                                    <p:anim calcmode="lin" valueType="num">
                                      <p:cBhvr>
                                        <p:cTn id="30" dur="900" decel="100000" fill="hold"/>
                                        <p:tgtEl>
                                          <p:spTgt spid="13"/>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par>
                          <p:cTn id="32" fill="hold">
                            <p:stCondLst>
                              <p:cond delay="3000"/>
                            </p:stCondLst>
                            <p:childTnLst>
                              <p:par>
                                <p:cTn id="33" presetID="6" presetClass="entr" presetSubtype="16" fill="hold"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p:cBhvr>
                                        <p:cTn id="35" dur="500"/>
                                        <p:tgtEl>
                                          <p:spTgt spid="19"/>
                                        </p:tgtEl>
                                      </p:cBhvr>
                                    </p:animEffect>
                                  </p:childTnLst>
                                </p:cTn>
                              </p:par>
                            </p:childTnLst>
                          </p:cTn>
                        </p:par>
                        <p:par>
                          <p:cTn id="36" fill="hold">
                            <p:stCondLst>
                              <p:cond delay="3500"/>
                            </p:stCondLst>
                            <p:childTnLst>
                              <p:par>
                                <p:cTn id="37" presetID="37" presetClass="entr" presetSubtype="0"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p:cBhvr>
                                        <p:cTn id="39" dur="1000"/>
                                        <p:tgtEl>
                                          <p:spTgt spid="15"/>
                                        </p:tgtEl>
                                      </p:cBhvr>
                                    </p:animEffect>
                                    <p:anim calcmode="lin" valueType="num">
                                      <p:cBhvr>
                                        <p:cTn id="40" dur="1000" fill="hold"/>
                                        <p:tgtEl>
                                          <p:spTgt spid="15"/>
                                        </p:tgtEl>
                                        <p:attrNameLst>
                                          <p:attrName>ppt_x</p:attrName>
                                        </p:attrNameLst>
                                      </p:cBhvr>
                                      <p:tavLst>
                                        <p:tav tm="0">
                                          <p:val>
                                            <p:strVal val="#ppt_x"/>
                                          </p:val>
                                        </p:tav>
                                        <p:tav tm="100000">
                                          <p:val>
                                            <p:strVal val="#ppt_x"/>
                                          </p:val>
                                        </p:tav>
                                      </p:tavLst>
                                    </p:anim>
                                    <p:anim calcmode="lin" valueType="num">
                                      <p:cBhvr>
                                        <p:cTn id="41" dur="900" decel="100000" fill="hold"/>
                                        <p:tgtEl>
                                          <p:spTgt spid="1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bldLvl="0" animBg="1" autoUpdateAnimBg="0"/>
      <p:bldP spid="13" grpId="0" bldLvl="0" animBg="1" autoUpdateAnimBg="0"/>
      <p:bldP spid="15" grpId="0" bldLvl="0" animBg="1"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2452D576-6C56-1F48-9804-E6FA72351268}" type="datetime1">
              <a:rPr lang="zh-CHS" altLang="en-US" smtClean="0"/>
              <a:t>15/5/6</a:t>
            </a:fld>
            <a:endParaRPr lang="en-US" altLang="zh-CHS"/>
          </a:p>
        </p:txBody>
      </p:sp>
      <p:sp>
        <p:nvSpPr>
          <p:cNvPr id="5" name="幻灯片编号占位符 4"/>
          <p:cNvSpPr>
            <a:spLocks noGrp="1"/>
          </p:cNvSpPr>
          <p:nvPr>
            <p:ph type="sldNum" sz="quarter" idx="12"/>
          </p:nvPr>
        </p:nvSpPr>
        <p:spPr/>
        <p:txBody>
          <a:bodyPr/>
          <a:lstStyle/>
          <a:p>
            <a:fld id="{C73A8C92-5225-624A-981C-988E0DFED375}" type="slidenum">
              <a:rPr lang="en-US" altLang="zh-CHS" smtClean="0"/>
              <a:pPr/>
              <a:t>47</a:t>
            </a:fld>
            <a:endParaRPr lang="en-US" altLang="zh-CHS"/>
          </a:p>
        </p:txBody>
      </p:sp>
      <p:sp>
        <p:nvSpPr>
          <p:cNvPr id="6" name="标题 1"/>
          <p:cNvSpPr>
            <a:spLocks noGrp="1" noChangeArrowheads="1"/>
          </p:cNvSpPr>
          <p:nvPr>
            <p:ph type="title" idx="4294967295"/>
          </p:nvPr>
        </p:nvSpPr>
        <p:spPr>
          <a:xfrm>
            <a:off x="468313" y="333375"/>
            <a:ext cx="6858000" cy="550863"/>
          </a:xfrm>
        </p:spPr>
        <p:txBody>
          <a:bodyPr/>
          <a:lstStyle/>
          <a:p>
            <a:pPr eaLnBrk="1" hangingPunct="1">
              <a:lnSpc>
                <a:spcPct val="100000"/>
              </a:lnSpc>
            </a:pPr>
            <a:r>
              <a:rPr lang="zh-CHS" altLang="en-US" sz="2400">
                <a:solidFill>
                  <a:schemeClr val="tx1"/>
                </a:solidFill>
                <a:latin typeface="Calibri" charset="0"/>
                <a:sym typeface="Arial" charset="0"/>
              </a:rPr>
              <a:t>Introduction &amp; Motivation</a:t>
            </a:r>
          </a:p>
        </p:txBody>
      </p:sp>
      <p:sp>
        <p:nvSpPr>
          <p:cNvPr id="7" name="直接连接符 5"/>
          <p:cNvSpPr>
            <a:spLocks noChangeShapeType="1"/>
          </p:cNvSpPr>
          <p:nvPr/>
        </p:nvSpPr>
        <p:spPr bwMode="auto">
          <a:xfrm>
            <a:off x="539750" y="908050"/>
            <a:ext cx="7993063" cy="0"/>
          </a:xfrm>
          <a:prstGeom prst="line">
            <a:avLst/>
          </a:prstGeom>
          <a:noFill/>
          <a:ln w="19050">
            <a:solidFill>
              <a:srgbClr val="0070C0"/>
            </a:solidFill>
            <a:round/>
            <a:headEnd/>
            <a:tailEnd/>
          </a:ln>
          <a:extLst>
            <a:ext uri="{909E8E84-426E-40DD-AFC4-6F175D3DCCD1}">
              <a14:hiddenFill xmlns:a14="http://schemas.microsoft.com/office/drawing/2010/main">
                <a:noFill/>
              </a14:hiddenFill>
            </a:ext>
          </a:extLst>
        </p:spPr>
        <p:txBody>
          <a:bodyPr/>
          <a:lstStyle/>
          <a:p>
            <a:endParaRPr lang="zh-CHS" altLang="en-US"/>
          </a:p>
        </p:txBody>
      </p:sp>
      <p:sp>
        <p:nvSpPr>
          <p:cNvPr id="8" name="直线连接符 7"/>
          <p:cNvSpPr>
            <a:spLocks noChangeShapeType="1"/>
          </p:cNvSpPr>
          <p:nvPr/>
        </p:nvSpPr>
        <p:spPr bwMode="auto">
          <a:xfrm>
            <a:off x="809625" y="1846263"/>
            <a:ext cx="19050" cy="3382962"/>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HS" altLang="en-US"/>
          </a:p>
        </p:txBody>
      </p:sp>
      <p:grpSp>
        <p:nvGrpSpPr>
          <p:cNvPr id="9" name="组 12"/>
          <p:cNvGrpSpPr>
            <a:grpSpLocks/>
          </p:cNvGrpSpPr>
          <p:nvPr/>
        </p:nvGrpSpPr>
        <p:grpSpPr bwMode="auto">
          <a:xfrm>
            <a:off x="641350" y="2441575"/>
            <a:ext cx="347663" cy="523875"/>
            <a:chOff x="-18333" y="-36552"/>
            <a:chExt cx="348519" cy="522884"/>
          </a:xfrm>
        </p:grpSpPr>
        <p:sp>
          <p:nvSpPr>
            <p:cNvPr id="10" name="椭圆 10"/>
            <p:cNvSpPr>
              <a:spLocks noChangeArrowheads="1"/>
            </p:cNvSpPr>
            <p:nvPr/>
          </p:nvSpPr>
          <p:spPr bwMode="auto">
            <a:xfrm>
              <a:off x="6219" y="94440"/>
              <a:ext cx="288032" cy="288032"/>
            </a:xfrm>
            <a:prstGeom prst="ellipse">
              <a:avLst/>
            </a:prstGeom>
            <a:solidFill>
              <a:srgbClr val="00B0F0"/>
            </a:solidFill>
            <a:ln w="15875">
              <a:solidFill>
                <a:srgbClr val="00B0F0"/>
              </a:solidFill>
              <a:round/>
              <a:headEnd/>
              <a:tailEnd/>
            </a:ln>
          </p:spPr>
          <p:txBody>
            <a:bodyPr anchor="ct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lgn="ctr">
                <a:buFont typeface="Arial" charset="0"/>
                <a:buNone/>
              </a:pPr>
              <a:endParaRPr lang="zh-CHS" altLang="zh-CHS">
                <a:solidFill>
                  <a:srgbClr val="000000"/>
                </a:solidFill>
              </a:endParaRPr>
            </a:p>
          </p:txBody>
        </p:sp>
        <p:sp>
          <p:nvSpPr>
            <p:cNvPr id="11" name="文本框 13"/>
            <p:cNvSpPr>
              <a:spLocks noChangeArrowheads="1"/>
            </p:cNvSpPr>
            <p:nvPr/>
          </p:nvSpPr>
          <p:spPr bwMode="auto">
            <a:xfrm>
              <a:off x="-18333" y="-36552"/>
              <a:ext cx="348519" cy="522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buFont typeface="Arial" charset="0"/>
                <a:buNone/>
              </a:pPr>
              <a:r>
                <a:rPr lang="en-US" altLang="zh-CHS" sz="2800">
                  <a:solidFill>
                    <a:schemeClr val="bg1"/>
                  </a:solidFill>
                  <a:sym typeface="Calibri" charset="0"/>
                </a:rPr>
                <a:t>+</a:t>
              </a:r>
              <a:endParaRPr lang="zh-CHS" altLang="en-US" sz="2800">
                <a:solidFill>
                  <a:schemeClr val="bg1"/>
                </a:solidFill>
                <a:sym typeface="Calibri" charset="0"/>
              </a:endParaRPr>
            </a:p>
          </p:txBody>
        </p:sp>
      </p:grpSp>
      <p:sp>
        <p:nvSpPr>
          <p:cNvPr id="12" name="文本框 14"/>
          <p:cNvSpPr>
            <a:spLocks noChangeArrowheads="1"/>
          </p:cNvSpPr>
          <p:nvPr/>
        </p:nvSpPr>
        <p:spPr bwMode="auto">
          <a:xfrm>
            <a:off x="1044575" y="2492375"/>
            <a:ext cx="6791325" cy="404813"/>
          </a:xfrm>
          <a:prstGeom prst="rect">
            <a:avLst/>
          </a:prstGeom>
          <a:noFill/>
          <a:ln w="9525">
            <a:solidFill>
              <a:srgbClr val="1E5F9F"/>
            </a:solidFill>
            <a:prstDash val="sys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buFont typeface="Arial" charset="0"/>
              <a:buNone/>
            </a:pPr>
            <a:r>
              <a:rPr lang="zh-CHS" altLang="en-US" sz="2000">
                <a:solidFill>
                  <a:srgbClr val="000000"/>
                </a:solidFill>
                <a:sym typeface="Calibri" charset="0"/>
              </a:rPr>
              <a:t>Data : from a real digital library application</a:t>
            </a:r>
          </a:p>
        </p:txBody>
      </p:sp>
      <p:sp>
        <p:nvSpPr>
          <p:cNvPr id="13" name="文本框 19"/>
          <p:cNvSpPr>
            <a:spLocks noChangeArrowheads="1"/>
          </p:cNvSpPr>
          <p:nvPr/>
        </p:nvSpPr>
        <p:spPr bwMode="auto">
          <a:xfrm>
            <a:off x="1025525" y="3644900"/>
            <a:ext cx="6786563" cy="1014413"/>
          </a:xfrm>
          <a:prstGeom prst="rect">
            <a:avLst/>
          </a:prstGeom>
          <a:noFill/>
          <a:ln w="9525">
            <a:solidFill>
              <a:srgbClr val="1E5F9F"/>
            </a:solidFill>
            <a:prstDash val="sys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buFont typeface="Arial" charset="0"/>
              <a:buNone/>
            </a:pPr>
            <a:r>
              <a:rPr lang="zh-CHS" altLang="en-US" sz="2000">
                <a:solidFill>
                  <a:srgbClr val="000000"/>
                </a:solidFill>
                <a:sym typeface="Calibri" charset="0"/>
              </a:rPr>
              <a:t>Experiments : carried out on a dynamically constructed HBase deployment in an HPC environment hosted at the Alamo site of FutureGrid</a:t>
            </a:r>
          </a:p>
        </p:txBody>
      </p:sp>
      <p:sp>
        <p:nvSpPr>
          <p:cNvPr id="14" name="文本框 21"/>
          <p:cNvSpPr>
            <a:spLocks noChangeArrowheads="1"/>
          </p:cNvSpPr>
          <p:nvPr/>
        </p:nvSpPr>
        <p:spPr bwMode="auto">
          <a:xfrm>
            <a:off x="1044575" y="1212850"/>
            <a:ext cx="1727200" cy="374650"/>
          </a:xfrm>
          <a:prstGeom prst="rect">
            <a:avLst/>
          </a:prstGeom>
          <a:solidFill>
            <a:srgbClr val="996633"/>
          </a:solidFill>
          <a:ln w="9525">
            <a:solidFill>
              <a:srgbClr val="996633"/>
            </a:solidFill>
            <a:miter lim="800000"/>
            <a:headEnd/>
            <a:tailEnd/>
          </a:ln>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lgn="ctr">
              <a:buFont typeface="Arial" charset="0"/>
              <a:buNone/>
            </a:pPr>
            <a:r>
              <a:rPr lang="zh-CHS" altLang="en-US">
                <a:solidFill>
                  <a:schemeClr val="bg1"/>
                </a:solidFill>
                <a:sym typeface="Calibri" charset="0"/>
              </a:rPr>
              <a:t>Environment</a:t>
            </a:r>
          </a:p>
        </p:txBody>
      </p:sp>
      <p:grpSp>
        <p:nvGrpSpPr>
          <p:cNvPr id="15" name="组 28"/>
          <p:cNvGrpSpPr>
            <a:grpSpLocks/>
          </p:cNvGrpSpPr>
          <p:nvPr/>
        </p:nvGrpSpPr>
        <p:grpSpPr bwMode="auto">
          <a:xfrm>
            <a:off x="641350" y="3865563"/>
            <a:ext cx="347663" cy="523875"/>
            <a:chOff x="-18333" y="-36552"/>
            <a:chExt cx="348519" cy="522882"/>
          </a:xfrm>
        </p:grpSpPr>
        <p:sp>
          <p:nvSpPr>
            <p:cNvPr id="16" name="椭圆 29"/>
            <p:cNvSpPr>
              <a:spLocks noChangeArrowheads="1"/>
            </p:cNvSpPr>
            <p:nvPr/>
          </p:nvSpPr>
          <p:spPr bwMode="auto">
            <a:xfrm>
              <a:off x="6219" y="94440"/>
              <a:ext cx="288032" cy="288032"/>
            </a:xfrm>
            <a:prstGeom prst="ellipse">
              <a:avLst/>
            </a:prstGeom>
            <a:solidFill>
              <a:srgbClr val="00B0F0"/>
            </a:solidFill>
            <a:ln w="15875">
              <a:solidFill>
                <a:srgbClr val="00B0F0"/>
              </a:solidFill>
              <a:round/>
              <a:headEnd/>
              <a:tailEnd/>
            </a:ln>
          </p:spPr>
          <p:txBody>
            <a:bodyPr anchor="ct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lgn="ctr">
                <a:buFont typeface="Arial" charset="0"/>
                <a:buNone/>
              </a:pPr>
              <a:endParaRPr lang="zh-CHS" altLang="zh-CHS">
                <a:solidFill>
                  <a:srgbClr val="000000"/>
                </a:solidFill>
              </a:endParaRPr>
            </a:p>
          </p:txBody>
        </p:sp>
        <p:sp>
          <p:nvSpPr>
            <p:cNvPr id="17" name="文本框 30"/>
            <p:cNvSpPr>
              <a:spLocks noChangeArrowheads="1"/>
            </p:cNvSpPr>
            <p:nvPr/>
          </p:nvSpPr>
          <p:spPr bwMode="auto">
            <a:xfrm>
              <a:off x="-18333" y="-36552"/>
              <a:ext cx="348519" cy="522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buFont typeface="Arial" charset="0"/>
                <a:buNone/>
              </a:pPr>
              <a:r>
                <a:rPr lang="en-US" altLang="zh-CHS" sz="2800">
                  <a:solidFill>
                    <a:schemeClr val="bg1"/>
                  </a:solidFill>
                  <a:sym typeface="Calibri" charset="0"/>
                </a:rPr>
                <a:t>+</a:t>
              </a:r>
              <a:endParaRPr lang="zh-CHS" altLang="en-US" sz="2800">
                <a:solidFill>
                  <a:schemeClr val="bg1"/>
                </a:solidFill>
                <a:sym typeface="Calibri" charset="0"/>
              </a:endParaRPr>
            </a:p>
          </p:txBody>
        </p:sp>
      </p:grpSp>
      <p:grpSp>
        <p:nvGrpSpPr>
          <p:cNvPr id="18" name="组 20"/>
          <p:cNvGrpSpPr>
            <a:grpSpLocks noChangeAspect="1"/>
          </p:cNvGrpSpPr>
          <p:nvPr/>
        </p:nvGrpSpPr>
        <p:grpSpPr bwMode="auto">
          <a:xfrm>
            <a:off x="755650" y="1296988"/>
            <a:ext cx="144463" cy="223837"/>
            <a:chOff x="3491880" y="1213753"/>
            <a:chExt cx="406621" cy="631071"/>
          </a:xfrm>
        </p:grpSpPr>
        <p:sp>
          <p:nvSpPr>
            <p:cNvPr id="19" name="斜纹 18"/>
            <p:cNvSpPr/>
            <p:nvPr/>
          </p:nvSpPr>
          <p:spPr>
            <a:xfrm rot="1734179">
              <a:off x="3536563" y="1213753"/>
              <a:ext cx="361938" cy="196930"/>
            </a:xfrm>
            <a:prstGeom prst="diagStripe">
              <a:avLst/>
            </a:prstGeom>
            <a:solidFill>
              <a:schemeClr val="bg2">
                <a:lumMod val="50000"/>
              </a:schemeClr>
            </a:solidFill>
            <a:ln w="19050">
              <a:solidFill>
                <a:schemeClr val="bg2">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HS" altLang="en-US">
                <a:solidFill>
                  <a:schemeClr val="tx1"/>
                </a:solidFill>
              </a:endParaRPr>
            </a:p>
          </p:txBody>
        </p:sp>
        <p:sp>
          <p:nvSpPr>
            <p:cNvPr id="20" name="矩形 19"/>
            <p:cNvSpPr/>
            <p:nvPr/>
          </p:nvSpPr>
          <p:spPr>
            <a:xfrm>
              <a:off x="3491880" y="1222704"/>
              <a:ext cx="169797" cy="89514"/>
            </a:xfrm>
            <a:prstGeom prst="rect">
              <a:avLst/>
            </a:prstGeom>
            <a:solidFill>
              <a:schemeClr val="bg2">
                <a:lumMod val="50000"/>
              </a:schemeClr>
            </a:solidFill>
            <a:ln w="19050">
              <a:solidFill>
                <a:schemeClr val="bg2">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HS" altLang="en-US"/>
            </a:p>
          </p:txBody>
        </p:sp>
        <p:sp>
          <p:nvSpPr>
            <p:cNvPr id="21" name="矩形 20"/>
            <p:cNvSpPr/>
            <p:nvPr/>
          </p:nvSpPr>
          <p:spPr>
            <a:xfrm>
              <a:off x="3639337" y="1312218"/>
              <a:ext cx="71494" cy="532606"/>
            </a:xfrm>
            <a:prstGeom prst="rect">
              <a:avLst/>
            </a:prstGeom>
            <a:solidFill>
              <a:schemeClr val="bg2">
                <a:lumMod val="50000"/>
              </a:schemeClr>
            </a:solidFill>
            <a:ln w="19050">
              <a:solidFill>
                <a:schemeClr val="bg2">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HS" altLang="en-US"/>
            </a:p>
          </p:txBody>
        </p:sp>
      </p:grpSp>
      <p:sp>
        <p:nvSpPr>
          <p:cNvPr id="22" name="椭圆 21"/>
          <p:cNvSpPr/>
          <p:nvPr/>
        </p:nvSpPr>
        <p:spPr>
          <a:xfrm>
            <a:off x="649288" y="1214438"/>
            <a:ext cx="358775" cy="358775"/>
          </a:xfrm>
          <a:prstGeom prst="ellipse">
            <a:avLst/>
          </a:prstGeom>
          <a:noFill/>
          <a:ln w="19050">
            <a:solidFill>
              <a:schemeClr val="bg2">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HS" altLang="en-US"/>
          </a:p>
        </p:txBody>
      </p:sp>
    </p:spTree>
    <p:extLst>
      <p:ext uri="{BB962C8B-B14F-4D97-AF65-F5344CB8AC3E}">
        <p14:creationId xmlns:p14="http://schemas.microsoft.com/office/powerpoint/2010/main" val="53404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p:tgtEl>
                                          <p:spTgt spid="8"/>
                                        </p:tgtEl>
                                        <p:attrNameLst>
                                          <p:attrName>ppt_y</p:attrName>
                                        </p:attrNameLst>
                                      </p:cBhvr>
                                      <p:tavLst>
                                        <p:tav tm="0">
                                          <p:val>
                                            <p:strVal val="#ppt_y+#ppt_h*1.125000"/>
                                          </p:val>
                                        </p:tav>
                                        <p:tav tm="100000">
                                          <p:val>
                                            <p:strVal val="#ppt_y"/>
                                          </p:val>
                                        </p:tav>
                                      </p:tavLst>
                                    </p:anim>
                                    <p:animEffect>
                                      <p:cBhvr>
                                        <p:cTn id="8" dur="50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p:cBhvr>
                                        <p:cTn id="13" dur="500"/>
                                        <p:tgtEl>
                                          <p:spTgt spid="9"/>
                                        </p:tgtEl>
                                      </p:cBhvr>
                                    </p:animEffect>
                                  </p:childTnLst>
                                </p:cTn>
                              </p:par>
                            </p:childTnLst>
                          </p:cTn>
                        </p:par>
                        <p:par>
                          <p:cTn id="14" fill="hold">
                            <p:stCondLst>
                              <p:cond delay="500"/>
                            </p:stCondLst>
                            <p:childTnLst>
                              <p:par>
                                <p:cTn id="15" presetID="37" presetClass="entr" presetSubtype="0"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900" decel="100000" fill="hold"/>
                                        <p:tgtEl>
                                          <p:spTgt spid="12"/>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par>
                          <p:cTn id="21" fill="hold">
                            <p:stCondLst>
                              <p:cond delay="1500"/>
                            </p:stCondLst>
                            <p:childTnLst>
                              <p:par>
                                <p:cTn id="22" presetID="6" presetClass="entr" presetSubtype="16"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p:cBhvr>
                                        <p:cTn id="24" dur="500"/>
                                        <p:tgtEl>
                                          <p:spTgt spid="15"/>
                                        </p:tgtEl>
                                      </p:cBhvr>
                                    </p:animEffect>
                                  </p:childTnLst>
                                </p:cTn>
                              </p:par>
                            </p:childTnLst>
                          </p:cTn>
                        </p:par>
                        <p:par>
                          <p:cTn id="25" fill="hold">
                            <p:stCondLst>
                              <p:cond delay="2000"/>
                            </p:stCondLst>
                            <p:childTnLst>
                              <p:par>
                                <p:cTn id="26" presetID="37" presetClass="entr" presetSubtype="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p:cBhvr>
                                        <p:cTn id="28" dur="1000"/>
                                        <p:tgtEl>
                                          <p:spTgt spid="13"/>
                                        </p:tgtEl>
                                      </p:cBhvr>
                                    </p:animEffect>
                                    <p:anim calcmode="lin" valueType="num">
                                      <p:cBhvr>
                                        <p:cTn id="29" dur="1000" fill="hold"/>
                                        <p:tgtEl>
                                          <p:spTgt spid="13"/>
                                        </p:tgtEl>
                                        <p:attrNameLst>
                                          <p:attrName>ppt_x</p:attrName>
                                        </p:attrNameLst>
                                      </p:cBhvr>
                                      <p:tavLst>
                                        <p:tav tm="0">
                                          <p:val>
                                            <p:strVal val="#ppt_x"/>
                                          </p:val>
                                        </p:tav>
                                        <p:tav tm="100000">
                                          <p:val>
                                            <p:strVal val="#ppt_x"/>
                                          </p:val>
                                        </p:tav>
                                      </p:tavLst>
                                    </p:anim>
                                    <p:anim calcmode="lin" valueType="num">
                                      <p:cBhvr>
                                        <p:cTn id="30" dur="900" decel="100000" fill="hold"/>
                                        <p:tgtEl>
                                          <p:spTgt spid="13"/>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bldLvl="0" animBg="1" autoUpdateAnimBg="0"/>
      <p:bldP spid="13" grpId="0" bldLvl="0" animBg="1"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94525738-CCD5-094B-BCFD-CEE596C905E1}" type="datetime1">
              <a:rPr lang="zh-CHS" altLang="en-US" smtClean="0"/>
              <a:t>15/5/6</a:t>
            </a:fld>
            <a:endParaRPr lang="en-US" altLang="zh-CHS"/>
          </a:p>
        </p:txBody>
      </p:sp>
      <p:sp>
        <p:nvSpPr>
          <p:cNvPr id="5" name="幻灯片编号占位符 4"/>
          <p:cNvSpPr>
            <a:spLocks noGrp="1"/>
          </p:cNvSpPr>
          <p:nvPr>
            <p:ph type="sldNum" sz="quarter" idx="12"/>
          </p:nvPr>
        </p:nvSpPr>
        <p:spPr/>
        <p:txBody>
          <a:bodyPr/>
          <a:lstStyle/>
          <a:p>
            <a:fld id="{C73A8C92-5225-624A-981C-988E0DFED375}" type="slidenum">
              <a:rPr lang="en-US" altLang="zh-CHS" smtClean="0"/>
              <a:pPr/>
              <a:t>48</a:t>
            </a:fld>
            <a:endParaRPr lang="en-US" altLang="zh-CHS"/>
          </a:p>
        </p:txBody>
      </p:sp>
      <p:sp>
        <p:nvSpPr>
          <p:cNvPr id="6" name="标题 1"/>
          <p:cNvSpPr>
            <a:spLocks noGrp="1" noChangeArrowheads="1"/>
          </p:cNvSpPr>
          <p:nvPr>
            <p:ph type="title" idx="4294967295"/>
          </p:nvPr>
        </p:nvSpPr>
        <p:spPr>
          <a:xfrm>
            <a:off x="468313" y="333375"/>
            <a:ext cx="6858000" cy="550863"/>
          </a:xfrm>
        </p:spPr>
        <p:txBody>
          <a:bodyPr/>
          <a:lstStyle/>
          <a:p>
            <a:pPr eaLnBrk="1" hangingPunct="1">
              <a:lnSpc>
                <a:spcPct val="100000"/>
              </a:lnSpc>
            </a:pPr>
            <a:r>
              <a:rPr lang="zh-CHS" altLang="en-US" sz="2400" dirty="0">
                <a:solidFill>
                  <a:schemeClr val="tx1"/>
                </a:solidFill>
                <a:latin typeface="Calibri" charset="0"/>
                <a:sym typeface="Calibri" charset="0"/>
              </a:rPr>
              <a:t>Related Technologies</a:t>
            </a:r>
          </a:p>
        </p:txBody>
      </p:sp>
      <p:sp>
        <p:nvSpPr>
          <p:cNvPr id="7" name="直接连接符 5"/>
          <p:cNvSpPr>
            <a:spLocks noChangeShapeType="1"/>
          </p:cNvSpPr>
          <p:nvPr/>
        </p:nvSpPr>
        <p:spPr bwMode="auto">
          <a:xfrm>
            <a:off x="539750" y="908050"/>
            <a:ext cx="7993063" cy="0"/>
          </a:xfrm>
          <a:prstGeom prst="line">
            <a:avLst/>
          </a:prstGeom>
          <a:noFill/>
          <a:ln w="19050">
            <a:solidFill>
              <a:srgbClr val="0070C0"/>
            </a:solidFill>
            <a:round/>
            <a:headEnd/>
            <a:tailEnd/>
          </a:ln>
          <a:extLst>
            <a:ext uri="{909E8E84-426E-40DD-AFC4-6F175D3DCCD1}">
              <a14:hiddenFill xmlns:a14="http://schemas.microsoft.com/office/drawing/2010/main">
                <a:noFill/>
              </a14:hiddenFill>
            </a:ext>
          </a:extLst>
        </p:spPr>
        <p:txBody>
          <a:bodyPr/>
          <a:lstStyle/>
          <a:p>
            <a:endParaRPr lang="zh-CHS" altLang="en-US"/>
          </a:p>
        </p:txBody>
      </p:sp>
      <p:sp>
        <p:nvSpPr>
          <p:cNvPr id="8" name="文本框 32"/>
          <p:cNvSpPr>
            <a:spLocks noChangeArrowheads="1"/>
          </p:cNvSpPr>
          <p:nvPr/>
        </p:nvSpPr>
        <p:spPr bwMode="auto">
          <a:xfrm>
            <a:off x="558800" y="1212850"/>
            <a:ext cx="1512888" cy="374650"/>
          </a:xfrm>
          <a:prstGeom prst="rect">
            <a:avLst/>
          </a:prstGeom>
          <a:solidFill>
            <a:srgbClr val="996633"/>
          </a:solidFill>
          <a:ln w="9525">
            <a:solidFill>
              <a:srgbClr val="996633"/>
            </a:solidFill>
            <a:miter lim="800000"/>
            <a:headEnd/>
            <a:tailEnd/>
          </a:ln>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lgn="ctr">
              <a:buFont typeface="Arial" charset="0"/>
              <a:buNone/>
            </a:pPr>
            <a:r>
              <a:rPr lang="zh-CHS" altLang="en-US">
                <a:solidFill>
                  <a:schemeClr val="bg1"/>
                </a:solidFill>
                <a:sym typeface="Calibri" charset="0"/>
              </a:rPr>
              <a:t>HBase</a:t>
            </a:r>
          </a:p>
        </p:txBody>
      </p:sp>
      <p:pic>
        <p:nvPicPr>
          <p:cNvPr id="9" name="Picture 6" descr="QQ截图201505041552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4575" y="1844675"/>
            <a:ext cx="6932613"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4"/>
          <p:cNvSpPr>
            <a:spLocks noChangeArrowheads="1"/>
          </p:cNvSpPr>
          <p:nvPr/>
        </p:nvSpPr>
        <p:spPr bwMode="auto">
          <a:xfrm>
            <a:off x="684213" y="2709863"/>
            <a:ext cx="7940675" cy="203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lvl1pPr>
              <a:buFont typeface="Arial" charset="0"/>
              <a:defRPr>
                <a:solidFill>
                  <a:schemeClr val="tx1"/>
                </a:solidFill>
                <a:latin typeface="Calibri" charset="0"/>
                <a:ea typeface="宋体" charset="0"/>
              </a:defRPr>
            </a:lvl1pPr>
            <a:lvl2pPr marL="742950" indent="-285750">
              <a:buFont typeface="Arial" charset="0"/>
              <a:defRPr>
                <a:solidFill>
                  <a:schemeClr val="tx1"/>
                </a:solidFill>
                <a:latin typeface="Calibri" charset="0"/>
                <a:ea typeface="宋体" charset="0"/>
              </a:defRPr>
            </a:lvl2pPr>
            <a:lvl3pPr marL="1143000" indent="-228600">
              <a:buFont typeface="Arial" charset="0"/>
              <a:defRPr>
                <a:solidFill>
                  <a:schemeClr val="tx1"/>
                </a:solidFill>
                <a:latin typeface="Calibri" charset="0"/>
                <a:ea typeface="宋体" charset="0"/>
              </a:defRPr>
            </a:lvl3pPr>
            <a:lvl4pPr marL="1600200" indent="-228600">
              <a:buFont typeface="Arial" charset="0"/>
              <a:defRPr>
                <a:solidFill>
                  <a:schemeClr val="tx1"/>
                </a:solidFill>
                <a:latin typeface="Calibri" charset="0"/>
                <a:ea typeface="宋体" charset="0"/>
              </a:defRPr>
            </a:lvl4pPr>
            <a:lvl5pPr marL="2057400" indent="-228600">
              <a:buFont typeface="Arial" charset="0"/>
              <a:defRPr>
                <a:solidFill>
                  <a:schemeClr val="tx1"/>
                </a:solidFill>
                <a:latin typeface="Calibri" charset="0"/>
                <a:ea typeface="宋体" charset="0"/>
              </a:defRPr>
            </a:lvl5pPr>
            <a:lvl6pPr marL="2514600" indent="-228600" eaLnBrk="0" fontAlgn="base" hangingPunct="0">
              <a:spcBef>
                <a:spcPct val="0"/>
              </a:spcBef>
              <a:spcAft>
                <a:spcPct val="0"/>
              </a:spcAft>
              <a:buFont typeface="Arial" charset="0"/>
              <a:defRPr>
                <a:solidFill>
                  <a:schemeClr val="tx1"/>
                </a:solidFill>
                <a:latin typeface="Calibri" charset="0"/>
                <a:ea typeface="宋体" charset="0"/>
              </a:defRPr>
            </a:lvl6pPr>
            <a:lvl7pPr marL="2971800" indent="-228600" eaLnBrk="0" fontAlgn="base" hangingPunct="0">
              <a:spcBef>
                <a:spcPct val="0"/>
              </a:spcBef>
              <a:spcAft>
                <a:spcPct val="0"/>
              </a:spcAft>
              <a:buFont typeface="Arial" charset="0"/>
              <a:defRPr>
                <a:solidFill>
                  <a:schemeClr val="tx1"/>
                </a:solidFill>
                <a:latin typeface="Calibri" charset="0"/>
                <a:ea typeface="宋体" charset="0"/>
              </a:defRPr>
            </a:lvl7pPr>
            <a:lvl8pPr marL="3429000" indent="-228600" eaLnBrk="0" fontAlgn="base" hangingPunct="0">
              <a:spcBef>
                <a:spcPct val="0"/>
              </a:spcBef>
              <a:spcAft>
                <a:spcPct val="0"/>
              </a:spcAft>
              <a:buFont typeface="Arial" charset="0"/>
              <a:defRPr>
                <a:solidFill>
                  <a:schemeClr val="tx1"/>
                </a:solidFill>
                <a:latin typeface="Calibri" charset="0"/>
                <a:ea typeface="宋体" charset="0"/>
              </a:defRPr>
            </a:lvl8pPr>
            <a:lvl9pPr marL="3886200" indent="-228600" eaLnBrk="0" fontAlgn="base" hangingPunct="0">
              <a:spcBef>
                <a:spcPct val="0"/>
              </a:spcBef>
              <a:spcAft>
                <a:spcPct val="0"/>
              </a:spcAft>
              <a:buFont typeface="Arial" charset="0"/>
              <a:defRPr>
                <a:solidFill>
                  <a:schemeClr val="tx1"/>
                </a:solidFill>
                <a:latin typeface="Calibri" charset="0"/>
                <a:ea typeface="宋体" charset="0"/>
              </a:defRPr>
            </a:lvl9pPr>
          </a:lstStyle>
          <a:p>
            <a:pPr>
              <a:defRPr/>
            </a:pPr>
            <a:r>
              <a:rPr lang="zh-CHS" altLang="en-US" dirty="0" smtClean="0">
                <a:solidFill>
                  <a:srgbClr val="000000"/>
                </a:solidFill>
                <a:sym typeface="Calibri" charset="0"/>
              </a:rPr>
              <a:t>HBase: not provide a native mechanism for searching cell data</a:t>
            </a:r>
          </a:p>
          <a:p>
            <a:pPr>
              <a:defRPr/>
            </a:pPr>
            <a:endParaRPr lang="zh-CHS" altLang="en-US" dirty="0" smtClean="0">
              <a:solidFill>
                <a:srgbClr val="000000"/>
              </a:solidFill>
              <a:sym typeface="Calibri" charset="0"/>
            </a:endParaRPr>
          </a:p>
          <a:p>
            <a:pPr>
              <a:defRPr/>
            </a:pPr>
            <a:r>
              <a:rPr lang="zh-CHS" altLang="en-US" dirty="0" smtClean="0">
                <a:solidFill>
                  <a:srgbClr val="000000"/>
                </a:solidFill>
                <a:sym typeface="Calibri" charset="0"/>
              </a:rPr>
              <a:t>Existing work : building indices on HBase tables , but it is focused on indexing basic-type field values such as strings, numbers and dates</a:t>
            </a:r>
          </a:p>
          <a:p>
            <a:pPr>
              <a:defRPr/>
            </a:pPr>
            <a:endParaRPr lang="zh-CHS" altLang="en-US" dirty="0" smtClean="0">
              <a:solidFill>
                <a:srgbClr val="000000"/>
              </a:solidFill>
              <a:sym typeface="Calibri" charset="0"/>
            </a:endParaRPr>
          </a:p>
          <a:p>
            <a:pPr>
              <a:defRPr/>
            </a:pPr>
            <a:r>
              <a:rPr lang="zh-CHS" altLang="en-US" dirty="0" smtClean="0">
                <a:solidFill>
                  <a:srgbClr val="000000"/>
                </a:solidFill>
                <a:sym typeface="Calibri" charset="0"/>
              </a:rPr>
              <a:t>Ours : s</a:t>
            </a:r>
            <a:r>
              <a:rPr lang="en-US" altLang="zh-CHS" dirty="0" err="1" smtClean="0">
                <a:solidFill>
                  <a:srgbClr val="000000"/>
                </a:solidFill>
                <a:sym typeface="Calibri" charset="0"/>
              </a:rPr>
              <a:t>upport</a:t>
            </a:r>
            <a:r>
              <a:rPr lang="zh-CHS" altLang="en-US" dirty="0" smtClean="0">
                <a:solidFill>
                  <a:srgbClr val="000000"/>
                </a:solidFill>
                <a:sym typeface="Calibri" charset="0"/>
              </a:rPr>
              <a:t>ing</a:t>
            </a:r>
            <a:r>
              <a:rPr lang="en-US" altLang="zh-CHS" dirty="0" smtClean="0">
                <a:solidFill>
                  <a:srgbClr val="000000"/>
                </a:solidFill>
                <a:sym typeface="Calibri" charset="0"/>
              </a:rPr>
              <a:t> full-text search on</a:t>
            </a:r>
            <a:r>
              <a:rPr lang="zh-CHS" altLang="en-US" dirty="0" smtClean="0">
                <a:solidFill>
                  <a:srgbClr val="000000"/>
                </a:solidFill>
                <a:sym typeface="Calibri" charset="0"/>
              </a:rPr>
              <a:t> </a:t>
            </a:r>
            <a:r>
              <a:rPr lang="en-US" altLang="zh-CHS" dirty="0" smtClean="0">
                <a:solidFill>
                  <a:srgbClr val="000000"/>
                </a:solidFill>
                <a:sym typeface="Calibri" charset="0"/>
              </a:rPr>
              <a:t>data stored in </a:t>
            </a:r>
            <a:r>
              <a:rPr lang="en-US" altLang="zh-CHS" dirty="0" err="1" smtClean="0">
                <a:solidFill>
                  <a:srgbClr val="000000"/>
                </a:solidFill>
                <a:sym typeface="Calibri" charset="0"/>
              </a:rPr>
              <a:t>HBase</a:t>
            </a:r>
            <a:r>
              <a:rPr lang="en-US" altLang="zh-CHS" dirty="0" smtClean="0">
                <a:solidFill>
                  <a:srgbClr val="000000"/>
                </a:solidFill>
                <a:sym typeface="Calibri" charset="0"/>
              </a:rPr>
              <a:t> by building </a:t>
            </a:r>
            <a:r>
              <a:rPr lang="en-US" altLang="zh-CHS" dirty="0" err="1" smtClean="0">
                <a:solidFill>
                  <a:srgbClr val="000000"/>
                </a:solidFill>
                <a:sym typeface="Calibri" charset="0"/>
              </a:rPr>
              <a:t>Lucene</a:t>
            </a:r>
            <a:r>
              <a:rPr lang="en-US" altLang="zh-CHS" dirty="0" smtClean="0">
                <a:solidFill>
                  <a:srgbClr val="000000"/>
                </a:solidFill>
                <a:sym typeface="Calibri" charset="0"/>
              </a:rPr>
              <a:t> indices as </a:t>
            </a:r>
            <a:r>
              <a:rPr lang="en-US" altLang="zh-CHS" dirty="0" err="1" smtClean="0">
                <a:solidFill>
                  <a:srgbClr val="000000"/>
                </a:solidFill>
                <a:sym typeface="Calibri" charset="0"/>
              </a:rPr>
              <a:t>HBase</a:t>
            </a:r>
            <a:r>
              <a:rPr lang="en-US" altLang="zh-CHS" dirty="0" smtClean="0">
                <a:solidFill>
                  <a:srgbClr val="000000"/>
                </a:solidFill>
                <a:sym typeface="Calibri" charset="0"/>
              </a:rPr>
              <a:t> tables</a:t>
            </a:r>
          </a:p>
        </p:txBody>
      </p:sp>
    </p:spTree>
    <p:extLst>
      <p:ext uri="{BB962C8B-B14F-4D97-AF65-F5344CB8AC3E}">
        <p14:creationId xmlns:p14="http://schemas.microsoft.com/office/powerpoint/2010/main" val="340573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500"/>
                                        <p:tgtEl>
                                          <p:spTgt spid="9"/>
                                        </p:tgtEl>
                                        <p:attrNameLst>
                                          <p:attrName>ppt_x</p:attrName>
                                        </p:attrNameLst>
                                      </p:cBhvr>
                                      <p:tavLst>
                                        <p:tav tm="0">
                                          <p:val>
                                            <p:strVal val="ppt_x"/>
                                          </p:val>
                                        </p:tav>
                                        <p:tav tm="100000">
                                          <p:val>
                                            <p:strVal val="ppt_x"/>
                                          </p:val>
                                        </p:tav>
                                      </p:tavLst>
                                    </p:anim>
                                    <p:anim calcmode="lin" valueType="num">
                                      <p:cBhvr additive="base">
                                        <p:cTn id="12" dur="500"/>
                                        <p:tgtEl>
                                          <p:spTgt spid="9"/>
                                        </p:tgtEl>
                                        <p:attrNameLst>
                                          <p:attrName>ppt_y</p:attrName>
                                        </p:attrNameLst>
                                      </p:cBhvr>
                                      <p:tavLst>
                                        <p:tav tm="0">
                                          <p:val>
                                            <p:strVal val="ppt_y"/>
                                          </p:val>
                                        </p:tav>
                                        <p:tav tm="100000">
                                          <p:val>
                                            <p:strVal val="1+ppt_h/2"/>
                                          </p:val>
                                        </p:tav>
                                      </p:tavLst>
                                    </p:anim>
                                    <p:set>
                                      <p:cBhvr>
                                        <p:cTn id="13" dur="1" fill="hold">
                                          <p:stCondLst>
                                            <p:cond delay="499"/>
                                          </p:stCondLst>
                                        </p:cTn>
                                        <p:tgtEl>
                                          <p:spTgt spid="9"/>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日期占位符 3"/>
          <p:cNvSpPr>
            <a:spLocks noGrp="1"/>
          </p:cNvSpPr>
          <p:nvPr>
            <p:ph type="dt" sz="half" idx="10"/>
          </p:nvPr>
        </p:nvSpPr>
        <p:spPr>
          <a:noFill/>
        </p:spPr>
        <p:txBody>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buFont typeface="Arial" charset="0"/>
              <a:buNone/>
            </a:pPr>
            <a:fld id="{3E46F88D-8A8E-9046-A035-B8D01441C321}" type="datetime1">
              <a:rPr lang="zh-CHS" altLang="en-US" smtClean="0">
                <a:solidFill>
                  <a:srgbClr val="FFFFFF"/>
                </a:solidFill>
                <a:sym typeface="Arial" charset="0"/>
              </a:rPr>
              <a:t>15/5/6</a:t>
            </a:fld>
            <a:endParaRPr lang="en-US" altLang="zh-CHS" sz="1800">
              <a:sym typeface="Arial" charset="0"/>
            </a:endParaRPr>
          </a:p>
        </p:txBody>
      </p:sp>
      <p:sp>
        <p:nvSpPr>
          <p:cNvPr id="38916" name="直接连接符 5"/>
          <p:cNvSpPr>
            <a:spLocks noChangeShapeType="1"/>
          </p:cNvSpPr>
          <p:nvPr/>
        </p:nvSpPr>
        <p:spPr bwMode="auto">
          <a:xfrm>
            <a:off x="539750" y="908050"/>
            <a:ext cx="7993063" cy="0"/>
          </a:xfrm>
          <a:prstGeom prst="line">
            <a:avLst/>
          </a:prstGeom>
          <a:noFill/>
          <a:ln w="19050">
            <a:solidFill>
              <a:srgbClr val="0070C0"/>
            </a:solidFill>
            <a:miter lim="800000"/>
            <a:headEnd/>
            <a:tailEnd/>
          </a:ln>
          <a:extLst>
            <a:ext uri="{909E8E84-426E-40DD-AFC4-6F175D3DCCD1}">
              <a14:hiddenFill xmlns:a14="http://schemas.microsoft.com/office/drawing/2010/main">
                <a:noFill/>
              </a14:hiddenFill>
            </a:ext>
          </a:extLst>
        </p:spPr>
        <p:txBody>
          <a:bodyPr/>
          <a:lstStyle/>
          <a:p>
            <a:endParaRPr lang="zh-CHS" altLang="en-US"/>
          </a:p>
        </p:txBody>
      </p:sp>
      <p:sp>
        <p:nvSpPr>
          <p:cNvPr id="38917" name="矩形 1"/>
          <p:cNvSpPr>
            <a:spLocks noChangeArrowheads="1"/>
          </p:cNvSpPr>
          <p:nvPr/>
        </p:nvSpPr>
        <p:spPr bwMode="auto">
          <a:xfrm>
            <a:off x="539750" y="1123950"/>
            <a:ext cx="1338263" cy="374650"/>
          </a:xfrm>
          <a:prstGeom prst="rect">
            <a:avLst/>
          </a:prstGeom>
          <a:solidFill>
            <a:srgbClr val="996633"/>
          </a:solidFill>
          <a:ln w="9525">
            <a:solidFill>
              <a:srgbClr val="996633"/>
            </a:solidFill>
            <a:miter lim="800000"/>
            <a:headEnd/>
            <a:tailEnd/>
          </a:ln>
        </p:spPr>
        <p:txBody>
          <a:bodyPr wrap="non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buFont typeface="Arial" charset="0"/>
              <a:buNone/>
            </a:pPr>
            <a:r>
              <a:rPr lang="zh-CHS" altLang="en-US">
                <a:solidFill>
                  <a:schemeClr val="bg1"/>
                </a:solidFill>
                <a:sym typeface="Calibri" charset="0"/>
              </a:rPr>
              <a:t>Pig and Hive</a:t>
            </a:r>
          </a:p>
        </p:txBody>
      </p:sp>
      <p:sp>
        <p:nvSpPr>
          <p:cNvPr id="2" name="文本框 4"/>
          <p:cNvSpPr>
            <a:spLocks noChangeArrowheads="1"/>
          </p:cNvSpPr>
          <p:nvPr/>
        </p:nvSpPr>
        <p:spPr bwMode="auto">
          <a:xfrm>
            <a:off x="539750" y="1701800"/>
            <a:ext cx="7942263"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buFont typeface="Arial" charset="0"/>
              <a:buNone/>
            </a:pPr>
            <a:r>
              <a:rPr lang="zh-CHS" altLang="en-US">
                <a:solidFill>
                  <a:srgbClr val="000000"/>
                </a:solidFill>
                <a:sym typeface="Calibri" charset="0"/>
              </a:rPr>
              <a:t>Pig : a platform for analyzing large data sets</a:t>
            </a:r>
          </a:p>
          <a:p>
            <a:pPr>
              <a:buFont typeface="Arial" charset="0"/>
              <a:buNone/>
            </a:pPr>
            <a:endParaRPr lang="zh-CHS" altLang="en-US">
              <a:solidFill>
                <a:srgbClr val="000000"/>
              </a:solidFill>
              <a:sym typeface="Calibri" charset="0"/>
            </a:endParaRPr>
          </a:p>
          <a:p>
            <a:pPr>
              <a:buFont typeface="Arial" charset="0"/>
              <a:buNone/>
            </a:pPr>
            <a:r>
              <a:rPr lang="zh-CHS" altLang="en-US">
                <a:solidFill>
                  <a:srgbClr val="000000"/>
                </a:solidFill>
                <a:sym typeface="Calibri" charset="0"/>
              </a:rPr>
              <a:t>Hive : a data warehouse system for Hadoop </a:t>
            </a:r>
          </a:p>
          <a:p>
            <a:pPr>
              <a:buFont typeface="Arial" charset="0"/>
              <a:buNone/>
            </a:pPr>
            <a:endParaRPr lang="zh-CHS" altLang="en-US">
              <a:solidFill>
                <a:srgbClr val="000000"/>
              </a:solidFill>
              <a:sym typeface="Calibri" charset="0"/>
            </a:endParaRPr>
          </a:p>
          <a:p>
            <a:pPr>
              <a:buFont typeface="Arial" charset="0"/>
              <a:buNone/>
            </a:pPr>
            <a:r>
              <a:rPr lang="zh-CHS" altLang="en-US">
                <a:solidFill>
                  <a:srgbClr val="000000"/>
                </a:solidFill>
                <a:sym typeface="Calibri" charset="0"/>
              </a:rPr>
              <a:t>Both:  mainly designed for batched data analysis on large datasets</a:t>
            </a:r>
          </a:p>
          <a:p>
            <a:pPr>
              <a:buFont typeface="Arial" charset="0"/>
              <a:buNone/>
            </a:pPr>
            <a:endParaRPr lang="zh-CHS" altLang="en-US">
              <a:solidFill>
                <a:srgbClr val="000000"/>
              </a:solidFill>
              <a:sym typeface="Calibri" charset="0"/>
            </a:endParaRPr>
          </a:p>
          <a:p>
            <a:pPr>
              <a:buFont typeface="Arial" charset="0"/>
              <a:buNone/>
            </a:pPr>
            <a:r>
              <a:rPr lang="zh-CHS" altLang="en-US">
                <a:solidFill>
                  <a:srgbClr val="000000"/>
                </a:solidFill>
                <a:sym typeface="Calibri" charset="0"/>
              </a:rPr>
              <a:t>Ours: aims at supporting real-time search on data stored in tables based on use of indices</a:t>
            </a:r>
          </a:p>
        </p:txBody>
      </p:sp>
      <p:sp>
        <p:nvSpPr>
          <p:cNvPr id="3" name="幻灯片编号占位符 2"/>
          <p:cNvSpPr>
            <a:spLocks noGrp="1"/>
          </p:cNvSpPr>
          <p:nvPr>
            <p:ph type="sldNum" sz="quarter" idx="12"/>
          </p:nvPr>
        </p:nvSpPr>
        <p:spPr/>
        <p:txBody>
          <a:bodyPr/>
          <a:lstStyle/>
          <a:p>
            <a:fld id="{E49C1DA9-A967-7347-A557-5734E61B8CD1}" type="slidenum">
              <a:rPr lang="en-US" altLang="zh-CHS" smtClean="0"/>
              <a:pPr/>
              <a:t>49</a:t>
            </a:fld>
            <a:endParaRPr lang="en-US" altLang="zh-CHS"/>
          </a:p>
        </p:txBody>
      </p:sp>
      <p:sp>
        <p:nvSpPr>
          <p:cNvPr id="8" name="标题 1"/>
          <p:cNvSpPr txBox="1">
            <a:spLocks noChangeArrowheads="1"/>
          </p:cNvSpPr>
          <p:nvPr/>
        </p:nvSpPr>
        <p:spPr>
          <a:xfrm>
            <a:off x="468313" y="333375"/>
            <a:ext cx="6858000" cy="550863"/>
          </a:xfrm>
          <a:prstGeom prst="rect">
            <a:avLst/>
          </a:prstGeom>
        </p:spPr>
        <p:txBody>
          <a:bodyPr vert="horz" wrap="square" lIns="91440" tIns="45720" rIns="91440" bIns="45720" numCol="1" anchor="b" anchorCtr="0" compatLnSpc="1">
            <a:prstTxWarp prst="textNoShape">
              <a:avLst/>
            </a:prstTxWarp>
            <a:normAutofit/>
          </a:bodyPr>
          <a:lstStyle>
            <a:lvl1pPr algn="l" rtl="0" eaLnBrk="0" fontAlgn="base" hangingPunct="0">
              <a:lnSpc>
                <a:spcPct val="85000"/>
              </a:lnSpc>
              <a:spcBef>
                <a:spcPct val="0"/>
              </a:spcBef>
              <a:spcAft>
                <a:spcPct val="0"/>
              </a:spcAft>
              <a:defRPr sz="4800" kern="1200" spc="-50">
                <a:solidFill>
                  <a:srgbClr val="404040"/>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itchFamily="34" charset="0"/>
              </a:defRPr>
            </a:lvl2pPr>
            <a:lvl3pPr algn="l" rtl="0" eaLnBrk="0" fontAlgn="base" hangingPunct="0">
              <a:lnSpc>
                <a:spcPct val="85000"/>
              </a:lnSpc>
              <a:spcBef>
                <a:spcPct val="0"/>
              </a:spcBef>
              <a:spcAft>
                <a:spcPct val="0"/>
              </a:spcAft>
              <a:defRPr sz="4800">
                <a:solidFill>
                  <a:srgbClr val="404040"/>
                </a:solidFill>
                <a:latin typeface="Calibri Light" pitchFamily="34" charset="0"/>
              </a:defRPr>
            </a:lvl3pPr>
            <a:lvl4pPr algn="l" rtl="0" eaLnBrk="0" fontAlgn="base" hangingPunct="0">
              <a:lnSpc>
                <a:spcPct val="85000"/>
              </a:lnSpc>
              <a:spcBef>
                <a:spcPct val="0"/>
              </a:spcBef>
              <a:spcAft>
                <a:spcPct val="0"/>
              </a:spcAft>
              <a:defRPr sz="4800">
                <a:solidFill>
                  <a:srgbClr val="404040"/>
                </a:solidFill>
                <a:latin typeface="Calibri Light" pitchFamily="34" charset="0"/>
              </a:defRPr>
            </a:lvl4pPr>
            <a:lvl5pPr algn="l" rtl="0" eaLnBrk="0" fontAlgn="base" hangingPunct="0">
              <a:lnSpc>
                <a:spcPct val="85000"/>
              </a:lnSpc>
              <a:spcBef>
                <a:spcPct val="0"/>
              </a:spcBef>
              <a:spcAft>
                <a:spcPct val="0"/>
              </a:spcAft>
              <a:defRPr sz="4800">
                <a:solidFill>
                  <a:srgbClr val="404040"/>
                </a:solidFill>
                <a:latin typeface="Calibri Light" pitchFamily="34" charset="0"/>
              </a:defRPr>
            </a:lvl5pPr>
            <a:lvl6pPr marL="457200" algn="l" rtl="0" fontAlgn="base">
              <a:lnSpc>
                <a:spcPct val="85000"/>
              </a:lnSpc>
              <a:spcBef>
                <a:spcPct val="0"/>
              </a:spcBef>
              <a:spcAft>
                <a:spcPct val="0"/>
              </a:spcAft>
              <a:defRPr sz="4800">
                <a:solidFill>
                  <a:srgbClr val="404040"/>
                </a:solidFill>
                <a:latin typeface="Calibri Light" pitchFamily="34" charset="0"/>
              </a:defRPr>
            </a:lvl6pPr>
            <a:lvl7pPr marL="914400" algn="l" rtl="0" fontAlgn="base">
              <a:lnSpc>
                <a:spcPct val="85000"/>
              </a:lnSpc>
              <a:spcBef>
                <a:spcPct val="0"/>
              </a:spcBef>
              <a:spcAft>
                <a:spcPct val="0"/>
              </a:spcAft>
              <a:defRPr sz="4800">
                <a:solidFill>
                  <a:srgbClr val="404040"/>
                </a:solidFill>
                <a:latin typeface="Calibri Light" pitchFamily="34" charset="0"/>
              </a:defRPr>
            </a:lvl7pPr>
            <a:lvl8pPr marL="1371600" algn="l" rtl="0" fontAlgn="base">
              <a:lnSpc>
                <a:spcPct val="85000"/>
              </a:lnSpc>
              <a:spcBef>
                <a:spcPct val="0"/>
              </a:spcBef>
              <a:spcAft>
                <a:spcPct val="0"/>
              </a:spcAft>
              <a:defRPr sz="4800">
                <a:solidFill>
                  <a:srgbClr val="404040"/>
                </a:solidFill>
                <a:latin typeface="Calibri Light" pitchFamily="34" charset="0"/>
              </a:defRPr>
            </a:lvl8pPr>
            <a:lvl9pPr marL="1828800" algn="l" rtl="0" fontAlgn="base">
              <a:lnSpc>
                <a:spcPct val="85000"/>
              </a:lnSpc>
              <a:spcBef>
                <a:spcPct val="0"/>
              </a:spcBef>
              <a:spcAft>
                <a:spcPct val="0"/>
              </a:spcAft>
              <a:defRPr sz="4800">
                <a:solidFill>
                  <a:srgbClr val="404040"/>
                </a:solidFill>
                <a:latin typeface="Calibri Light" pitchFamily="34" charset="0"/>
              </a:defRPr>
            </a:lvl9pPr>
          </a:lstStyle>
          <a:p>
            <a:pPr eaLnBrk="1" hangingPunct="1">
              <a:lnSpc>
                <a:spcPct val="100000"/>
              </a:lnSpc>
            </a:pPr>
            <a:r>
              <a:rPr lang="zh-CHS" altLang="en-US" sz="2400" smtClean="0">
                <a:solidFill>
                  <a:schemeClr val="tx1"/>
                </a:solidFill>
                <a:latin typeface="Calibri" charset="0"/>
                <a:sym typeface="Calibri" charset="0"/>
              </a:rPr>
              <a:t>Related Technologies</a:t>
            </a:r>
            <a:endParaRPr lang="zh-CHS" altLang="en-US" sz="2400" dirty="0">
              <a:solidFill>
                <a:schemeClr val="tx1"/>
              </a:solidFill>
              <a:latin typeface="Calibri" charset="0"/>
              <a:sym typeface="Calibri" charset="0"/>
            </a:endParaRPr>
          </a:p>
        </p:txBody>
      </p:sp>
    </p:spTree>
    <p:extLst>
      <p:ext uri="{BB962C8B-B14F-4D97-AF65-F5344CB8AC3E}">
        <p14:creationId xmlns:p14="http://schemas.microsoft.com/office/powerpoint/2010/main" val="1832741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rc 13"/>
          <p:cNvSpPr/>
          <p:nvPr/>
        </p:nvSpPr>
        <p:spPr>
          <a:xfrm>
            <a:off x="-3429000" y="0"/>
            <a:ext cx="6858000" cy="6858000"/>
          </a:xfrm>
          <a:prstGeom prst="arc">
            <a:avLst>
              <a:gd name="adj1" fmla="val 16200000"/>
              <a:gd name="adj2" fmla="val 5370932"/>
            </a:avLst>
          </a:prstGeom>
          <a:solidFill>
            <a:schemeClr val="bg1"/>
          </a:solidFill>
          <a:ln>
            <a:solidFill>
              <a:srgbClr val="0070C0"/>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HS" altLang="en-US" dirty="0">
              <a:solidFill>
                <a:prstClr val="black"/>
              </a:solidFill>
              <a:latin typeface="Microsoft YaHei" pitchFamily="34" charset="-122"/>
              <a:ea typeface="Microsoft YaHei" pitchFamily="34" charset="-122"/>
            </a:endParaRPr>
          </a:p>
        </p:txBody>
      </p:sp>
      <p:sp>
        <p:nvSpPr>
          <p:cNvPr id="8" name="TextBox 7"/>
          <p:cNvSpPr txBox="1">
            <a:spLocks noChangeArrowheads="1"/>
          </p:cNvSpPr>
          <p:nvPr/>
        </p:nvSpPr>
        <p:spPr bwMode="auto">
          <a:xfrm flipH="1">
            <a:off x="3138488" y="1279525"/>
            <a:ext cx="5394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r>
              <a:rPr lang="en-US" altLang="zh-CHS" sz="2800">
                <a:sym typeface="Calibri" charset="0"/>
              </a:rPr>
              <a:t>Abstract</a:t>
            </a:r>
            <a:endParaRPr lang="zh-CHS" altLang="en-US" sz="2800">
              <a:sym typeface="Calibri" charset="0"/>
            </a:endParaRPr>
          </a:p>
        </p:txBody>
      </p:sp>
      <p:sp>
        <p:nvSpPr>
          <p:cNvPr id="9" name="TextBox 8"/>
          <p:cNvSpPr txBox="1">
            <a:spLocks noChangeArrowheads="1"/>
          </p:cNvSpPr>
          <p:nvPr/>
        </p:nvSpPr>
        <p:spPr bwMode="auto">
          <a:xfrm flipH="1">
            <a:off x="3619500" y="2552700"/>
            <a:ext cx="38401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r>
              <a:rPr lang="en-US" altLang="zh-CHS" sz="2800">
                <a:sym typeface="Calibri" charset="0"/>
              </a:rPr>
              <a:t>Introduction</a:t>
            </a:r>
            <a:endParaRPr lang="zh-CHS" altLang="en-US" sz="2400">
              <a:sym typeface="Calibri" charset="0"/>
            </a:endParaRPr>
          </a:p>
        </p:txBody>
      </p:sp>
      <p:sp>
        <p:nvSpPr>
          <p:cNvPr id="10" name="TextBox 9"/>
          <p:cNvSpPr txBox="1">
            <a:spLocks noChangeArrowheads="1"/>
          </p:cNvSpPr>
          <p:nvPr/>
        </p:nvSpPr>
        <p:spPr bwMode="auto">
          <a:xfrm flipH="1">
            <a:off x="3627438" y="3835400"/>
            <a:ext cx="4905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r>
              <a:rPr lang="en-US" altLang="zh-CHS" sz="2800">
                <a:sym typeface="Calibri" charset="0"/>
              </a:rPr>
              <a:t>Distributed Storage Mechanism</a:t>
            </a:r>
            <a:endParaRPr lang="zh-CHS" altLang="en-US" sz="2800">
              <a:sym typeface="Calibri" charset="0"/>
            </a:endParaRPr>
          </a:p>
        </p:txBody>
      </p:sp>
      <p:sp>
        <p:nvSpPr>
          <p:cNvPr id="12" name="TextBox 11"/>
          <p:cNvSpPr txBox="1">
            <a:spLocks noChangeArrowheads="1"/>
          </p:cNvSpPr>
          <p:nvPr/>
        </p:nvSpPr>
        <p:spPr bwMode="auto">
          <a:xfrm flipH="1">
            <a:off x="3194050" y="5113338"/>
            <a:ext cx="53387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r>
              <a:rPr lang="en-US" altLang="zh-CHS" sz="2800">
                <a:sym typeface="Calibri" charset="0"/>
              </a:rPr>
              <a:t>Distributed Storage Model for EHR</a:t>
            </a:r>
            <a:endParaRPr lang="zh-CHS" altLang="en-US" sz="2800">
              <a:sym typeface="Calibri" charset="0"/>
            </a:endParaRPr>
          </a:p>
        </p:txBody>
      </p:sp>
      <p:sp>
        <p:nvSpPr>
          <p:cNvPr id="15" name="Oval 14"/>
          <p:cNvSpPr/>
          <p:nvPr/>
        </p:nvSpPr>
        <p:spPr>
          <a:xfrm>
            <a:off x="2721676" y="1370363"/>
            <a:ext cx="311727" cy="311727"/>
          </a:xfrm>
          <a:prstGeom prst="ellipse">
            <a:avLst/>
          </a:prstGeom>
          <a:solidFill>
            <a:schemeClr val="accent3">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zh-CHS" altLang="en-US" smtClean="0">
              <a:solidFill>
                <a:prstClr val="black"/>
              </a:solidFill>
              <a:effectLst>
                <a:outerShdw blurRad="38100" dist="38100" dir="2700000" algn="tl">
                  <a:srgbClr val="C0C0C0"/>
                </a:outerShdw>
              </a:effectLst>
              <a:latin typeface="微软雅黑" pitchFamily="34" charset="-122"/>
              <a:ea typeface="微软雅黑" pitchFamily="34" charset="-122"/>
            </a:endParaRPr>
          </a:p>
        </p:txBody>
      </p:sp>
      <p:sp>
        <p:nvSpPr>
          <p:cNvPr id="16" name="Oval 15"/>
          <p:cNvSpPr/>
          <p:nvPr/>
        </p:nvSpPr>
        <p:spPr>
          <a:xfrm>
            <a:off x="3220192" y="2638879"/>
            <a:ext cx="311727" cy="311727"/>
          </a:xfrm>
          <a:prstGeom prst="ellipse">
            <a:avLst/>
          </a:prstGeom>
          <a:solidFill>
            <a:schemeClr val="accent3">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zh-CHS" altLang="en-US" smtClean="0">
              <a:solidFill>
                <a:srgbClr val="FFFFFF"/>
              </a:solidFill>
              <a:latin typeface="微软雅黑" pitchFamily="34" charset="-122"/>
              <a:ea typeface="微软雅黑" pitchFamily="34" charset="-122"/>
            </a:endParaRPr>
          </a:p>
        </p:txBody>
      </p:sp>
      <p:sp>
        <p:nvSpPr>
          <p:cNvPr id="17" name="Oval 16"/>
          <p:cNvSpPr/>
          <p:nvPr/>
        </p:nvSpPr>
        <p:spPr>
          <a:xfrm>
            <a:off x="3222174" y="3907395"/>
            <a:ext cx="311727" cy="311727"/>
          </a:xfrm>
          <a:prstGeom prst="ellipse">
            <a:avLst/>
          </a:prstGeom>
          <a:solidFill>
            <a:schemeClr val="accent3">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zh-CHS" altLang="en-US" smtClean="0">
              <a:solidFill>
                <a:srgbClr val="FFFFFF"/>
              </a:solidFill>
              <a:latin typeface="微软雅黑" pitchFamily="34" charset="-122"/>
              <a:ea typeface="微软雅黑" pitchFamily="34" charset="-122"/>
            </a:endParaRPr>
          </a:p>
        </p:txBody>
      </p:sp>
      <p:sp>
        <p:nvSpPr>
          <p:cNvPr id="18" name="Oval 17"/>
          <p:cNvSpPr/>
          <p:nvPr/>
        </p:nvSpPr>
        <p:spPr>
          <a:xfrm>
            <a:off x="2733551" y="5175910"/>
            <a:ext cx="311727" cy="311727"/>
          </a:xfrm>
          <a:prstGeom prst="ellipse">
            <a:avLst/>
          </a:prstGeom>
          <a:solidFill>
            <a:schemeClr val="accent3">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zh-CHS" altLang="en-US" smtClean="0">
              <a:solidFill>
                <a:srgbClr val="FFFFFF"/>
              </a:solidFill>
              <a:latin typeface="微软雅黑" pitchFamily="34" charset="-122"/>
              <a:ea typeface="微软雅黑" pitchFamily="34" charset="-122"/>
            </a:endParaRPr>
          </a:p>
        </p:txBody>
      </p:sp>
      <p:sp>
        <p:nvSpPr>
          <p:cNvPr id="19" name="Arc 18"/>
          <p:cNvSpPr/>
          <p:nvPr/>
        </p:nvSpPr>
        <p:spPr>
          <a:xfrm>
            <a:off x="-1524000" y="1905000"/>
            <a:ext cx="3048000" cy="3048000"/>
          </a:xfrm>
          <a:prstGeom prst="arc">
            <a:avLst>
              <a:gd name="adj1" fmla="val 16200000"/>
              <a:gd name="adj2" fmla="val 5359794"/>
            </a:avLst>
          </a:prstGeom>
          <a:solidFill>
            <a:schemeClr val="bg1">
              <a:lumMod val="95000"/>
            </a:schemeClr>
          </a:solidFill>
          <a:ln>
            <a:solidFill>
              <a:srgbClr val="0070C0"/>
            </a:solidFill>
          </a:ln>
          <a:effectLst>
            <a:innerShdw blurRad="304800" dist="50800" dir="189000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zh-CHS" altLang="en-US" smtClean="0">
              <a:solidFill>
                <a:srgbClr val="FFFFFF"/>
              </a:solidFill>
              <a:latin typeface="微软雅黑" pitchFamily="34" charset="-122"/>
              <a:ea typeface="微软雅黑" pitchFamily="34" charset="-122"/>
            </a:endParaRPr>
          </a:p>
        </p:txBody>
      </p:sp>
      <p:grpSp>
        <p:nvGrpSpPr>
          <p:cNvPr id="2" name="Group 24"/>
          <p:cNvGrpSpPr>
            <a:grpSpLocks/>
          </p:cNvGrpSpPr>
          <p:nvPr/>
        </p:nvGrpSpPr>
        <p:grpSpPr bwMode="auto">
          <a:xfrm rot="5400000">
            <a:off x="-3128963" y="3314701"/>
            <a:ext cx="6245225" cy="228600"/>
            <a:chOff x="-3200400" y="3314700"/>
            <a:chExt cx="6246420" cy="228600"/>
          </a:xfrm>
          <a:solidFill>
            <a:srgbClr val="0070C0"/>
          </a:solidFill>
          <a:effectLst/>
        </p:grpSpPr>
        <p:sp>
          <p:nvSpPr>
            <p:cNvPr id="13" name="Rounded Rectangle 12"/>
            <p:cNvSpPr/>
            <p:nvPr/>
          </p:nvSpPr>
          <p:spPr>
            <a:xfrm rot="5400000">
              <a:off x="1331520" y="1828800"/>
              <a:ext cx="228600" cy="3200400"/>
            </a:xfrm>
            <a:prstGeom prst="roundRect">
              <a:avLst>
                <a:gd name="adj" fmla="val 35051"/>
              </a:avLst>
            </a:prstGeom>
            <a:grpFill/>
            <a:ln cmpd="sng">
              <a:noFill/>
            </a:ln>
            <a:effectLst>
              <a:outerShdw blurRad="107950" dist="12700" dir="5400000" algn="ctr">
                <a:srgbClr val="000000"/>
              </a:outerShdw>
            </a:effectLst>
            <a:scene3d>
              <a:camera prst="orthographicFront">
                <a:rot lat="0" lon="0" rev="0"/>
              </a:camera>
              <a:lightRig rig="soft" dir="t">
                <a:rot lat="0" lon="0" rev="0"/>
              </a:lightRig>
            </a:scene3d>
            <a:sp3d prstMaterial="matt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flatTx/>
            </a:bodyPr>
            <a:lstStyle/>
            <a:p>
              <a:pPr algn="ctr" eaLnBrk="1" fontAlgn="auto" hangingPunct="1">
                <a:spcBef>
                  <a:spcPts val="0"/>
                </a:spcBef>
                <a:spcAft>
                  <a:spcPts val="0"/>
                </a:spcAft>
                <a:defRPr/>
              </a:pPr>
              <a:endParaRPr lang="zh-CHS" altLang="en-US" dirty="0">
                <a:solidFill>
                  <a:prstClr val="white"/>
                </a:solidFill>
                <a:latin typeface="Microsoft YaHei" pitchFamily="34" charset="-122"/>
                <a:ea typeface="Microsoft YaHei" pitchFamily="34" charset="-122"/>
              </a:endParaRPr>
            </a:p>
          </p:txBody>
        </p:sp>
        <p:sp>
          <p:nvSpPr>
            <p:cNvPr id="24" name="Rounded Rectangle 23"/>
            <p:cNvSpPr/>
            <p:nvPr/>
          </p:nvSpPr>
          <p:spPr>
            <a:xfrm rot="5400000">
              <a:off x="-1714500" y="1828800"/>
              <a:ext cx="228600" cy="3200400"/>
            </a:xfrm>
            <a:prstGeom prst="roundRect">
              <a:avLst>
                <a:gd name="adj" fmla="val 35051"/>
              </a:avLst>
            </a:prstGeom>
            <a:grpFill/>
            <a:ln cmpd="sng">
              <a:noFill/>
            </a:ln>
            <a:effectLst>
              <a:outerShdw blurRad="107950" dist="12700" dir="5400000" algn="ctr">
                <a:srgbClr val="000000"/>
              </a:outerShdw>
            </a:effectLst>
            <a:scene3d>
              <a:camera prst="orthographicFront">
                <a:rot lat="0" lon="0" rev="0"/>
              </a:camera>
              <a:lightRig rig="soft" dir="t">
                <a:rot lat="0" lon="0" rev="0"/>
              </a:lightRig>
            </a:scene3d>
            <a:sp3d prstMaterial="matt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flatTx/>
            </a:bodyPr>
            <a:lstStyle/>
            <a:p>
              <a:pPr algn="ctr" eaLnBrk="1" fontAlgn="auto" hangingPunct="1">
                <a:spcBef>
                  <a:spcPts val="0"/>
                </a:spcBef>
                <a:spcAft>
                  <a:spcPts val="0"/>
                </a:spcAft>
                <a:defRPr/>
              </a:pPr>
              <a:endParaRPr lang="zh-CHS" altLang="en-US" dirty="0">
                <a:solidFill>
                  <a:prstClr val="white"/>
                </a:solidFill>
                <a:latin typeface="Microsoft YaHei" pitchFamily="34" charset="-122"/>
                <a:ea typeface="Microsoft YaHei" pitchFamily="34" charset="-122"/>
              </a:endParaRPr>
            </a:p>
          </p:txBody>
        </p:sp>
      </p:grpSp>
      <p:sp>
        <p:nvSpPr>
          <p:cNvPr id="4" name="幻灯片编号占位符 3"/>
          <p:cNvSpPr>
            <a:spLocks noGrp="1"/>
          </p:cNvSpPr>
          <p:nvPr>
            <p:ph type="sldNum" sz="quarter" idx="12"/>
          </p:nvPr>
        </p:nvSpPr>
        <p:spPr/>
        <p:txBody>
          <a:bodyPr/>
          <a:lstStyle/>
          <a:p>
            <a:fld id="{BAC4B057-FD99-ED46-A025-BAD4F24C3249}" type="slidenum">
              <a:rPr lang="en-US" altLang="zh-CHS" smtClean="0"/>
              <a:pPr/>
              <a:t>5</a:t>
            </a:fld>
            <a:endParaRPr lang="en-US" altLang="zh-CHS"/>
          </a:p>
        </p:txBody>
      </p:sp>
    </p:spTree>
    <p:extLst>
      <p:ext uri="{BB962C8B-B14F-4D97-AF65-F5344CB8AC3E}">
        <p14:creationId xmlns:p14="http://schemas.microsoft.com/office/powerpoint/2010/main" val="71164563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mph" presetSubtype="0" fill="hold" nodeType="withEffect">
                                  <p:stCondLst>
                                    <p:cond delay="0"/>
                                  </p:stCondLst>
                                  <p:childTnLst>
                                    <p:animRot by="-7380000">
                                      <p:cBhvr>
                                        <p:cTn id="6" dur="1000" fill="hold"/>
                                        <p:tgtEl>
                                          <p:spTgt spid="2"/>
                                        </p:tgtEl>
                                        <p:attrNameLst>
                                          <p:attrName>r</p:attrName>
                                        </p:attrNameLst>
                                      </p:cBhvr>
                                    </p:animRot>
                                  </p:childTnLst>
                                </p:cTn>
                              </p:par>
                              <p:par>
                                <p:cTn id="7" presetID="10"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500"/>
                                        <p:tgtEl>
                                          <p:spTgt spid="8"/>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8" presetClass="emph" presetSubtype="0" fill="hold" nodeType="clickEffect">
                                  <p:stCondLst>
                                    <p:cond delay="0"/>
                                  </p:stCondLst>
                                  <p:childTnLst>
                                    <p:animRot by="1320000">
                                      <p:cBhvr>
                                        <p:cTn id="13" dur="500" fill="hold"/>
                                        <p:tgtEl>
                                          <p:spTgt spid="2"/>
                                        </p:tgtEl>
                                        <p:attrNameLst>
                                          <p:attrName>r</p:attrName>
                                        </p:attrNameLst>
                                      </p:cBhvr>
                                    </p:animRo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8" presetClass="emph" presetSubtype="0" fill="hold" nodeType="clickEffect">
                                  <p:stCondLst>
                                    <p:cond delay="0"/>
                                  </p:stCondLst>
                                  <p:childTnLst>
                                    <p:animRot by="1320000">
                                      <p:cBhvr>
                                        <p:cTn id="20" dur="500" fill="hold"/>
                                        <p:tgtEl>
                                          <p:spTgt spid="2"/>
                                        </p:tgtEl>
                                        <p:attrNameLst>
                                          <p:attrName>r</p:attrName>
                                        </p:attrNameLst>
                                      </p:cBhvr>
                                    </p:animRo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8" presetClass="emph" presetSubtype="0" fill="hold" nodeType="clickEffect">
                                  <p:stCondLst>
                                    <p:cond delay="0"/>
                                  </p:stCondLst>
                                  <p:childTnLst>
                                    <p:animRot by="1320000">
                                      <p:cBhvr>
                                        <p:cTn id="27" dur="500" fill="hold"/>
                                        <p:tgtEl>
                                          <p:spTgt spid="2"/>
                                        </p:tgtEl>
                                        <p:attrNameLst>
                                          <p:attrName>r</p:attrName>
                                        </p:attrNameLst>
                                      </p:cBhvr>
                                    </p:animRo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日期占位符 3"/>
          <p:cNvSpPr>
            <a:spLocks noGrp="1"/>
          </p:cNvSpPr>
          <p:nvPr>
            <p:ph type="dt" sz="half" idx="10"/>
          </p:nvPr>
        </p:nvSpPr>
        <p:spPr>
          <a:noFill/>
        </p:spPr>
        <p:txBody>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buFont typeface="Arial" charset="0"/>
              <a:buNone/>
            </a:pPr>
            <a:fld id="{24180670-0D8A-4949-ADA7-CBDD6AB47994}" type="datetime1">
              <a:rPr lang="zh-CHS" altLang="en-US" smtClean="0">
                <a:solidFill>
                  <a:srgbClr val="FFFFFF"/>
                </a:solidFill>
                <a:sym typeface="Arial" charset="0"/>
              </a:rPr>
              <a:t>15/5/6</a:t>
            </a:fld>
            <a:endParaRPr lang="en-US" altLang="zh-CHS" sz="1800">
              <a:sym typeface="Arial" charset="0"/>
            </a:endParaRPr>
          </a:p>
        </p:txBody>
      </p:sp>
      <p:sp>
        <p:nvSpPr>
          <p:cNvPr id="40964" name="直接连接符 5"/>
          <p:cNvSpPr>
            <a:spLocks noChangeShapeType="1"/>
          </p:cNvSpPr>
          <p:nvPr/>
        </p:nvSpPr>
        <p:spPr bwMode="auto">
          <a:xfrm>
            <a:off x="539750" y="908050"/>
            <a:ext cx="7993063" cy="0"/>
          </a:xfrm>
          <a:prstGeom prst="line">
            <a:avLst/>
          </a:prstGeom>
          <a:noFill/>
          <a:ln w="19050">
            <a:solidFill>
              <a:srgbClr val="0070C0"/>
            </a:solidFill>
            <a:round/>
            <a:headEnd/>
            <a:tailEnd/>
          </a:ln>
          <a:extLst>
            <a:ext uri="{909E8E84-426E-40DD-AFC4-6F175D3DCCD1}">
              <a14:hiddenFill xmlns:a14="http://schemas.microsoft.com/office/drawing/2010/main">
                <a:noFill/>
              </a14:hiddenFill>
            </a:ext>
          </a:extLst>
        </p:spPr>
        <p:txBody>
          <a:bodyPr/>
          <a:lstStyle/>
          <a:p>
            <a:endParaRPr lang="zh-CHS" altLang="en-US"/>
          </a:p>
        </p:txBody>
      </p:sp>
      <p:sp>
        <p:nvSpPr>
          <p:cNvPr id="40965" name="矩形 1"/>
          <p:cNvSpPr>
            <a:spLocks noChangeArrowheads="1"/>
          </p:cNvSpPr>
          <p:nvPr/>
        </p:nvSpPr>
        <p:spPr bwMode="auto">
          <a:xfrm>
            <a:off x="539750" y="1125538"/>
            <a:ext cx="2874963" cy="374650"/>
          </a:xfrm>
          <a:prstGeom prst="rect">
            <a:avLst/>
          </a:prstGeom>
          <a:solidFill>
            <a:srgbClr val="996633"/>
          </a:solidFill>
          <a:ln w="9525">
            <a:solidFill>
              <a:srgbClr val="996633"/>
            </a:solidFill>
            <a:miter lim="800000"/>
            <a:headEnd/>
            <a:tailEnd/>
          </a:ln>
        </p:spPr>
        <p:txBody>
          <a:bodyPr wrap="non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buFont typeface="Arial" charset="0"/>
              <a:buNone/>
            </a:pPr>
            <a:r>
              <a:rPr lang="zh-CHS" altLang="en-US">
                <a:solidFill>
                  <a:schemeClr val="bg1"/>
                </a:solidFill>
                <a:sym typeface="Calibri" charset="0"/>
              </a:rPr>
              <a:t>Solr, ElasticSearch, and Katta</a:t>
            </a:r>
            <a:endParaRPr lang="zh-CHS" altLang="en-US"/>
          </a:p>
        </p:txBody>
      </p:sp>
      <p:sp>
        <p:nvSpPr>
          <p:cNvPr id="2" name="文本框 4"/>
          <p:cNvSpPr>
            <a:spLocks noChangeArrowheads="1"/>
          </p:cNvSpPr>
          <p:nvPr/>
        </p:nvSpPr>
        <p:spPr bwMode="auto">
          <a:xfrm>
            <a:off x="539750" y="1701800"/>
            <a:ext cx="7942263" cy="338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buFont typeface="Arial" charset="0"/>
              <a:buNone/>
            </a:pPr>
            <a:r>
              <a:rPr lang="zh-CHS" altLang="en-US">
                <a:solidFill>
                  <a:srgbClr val="000000"/>
                </a:solidFill>
                <a:sym typeface="Calibri" charset="0"/>
              </a:rPr>
              <a:t>Solr : a widely used enterprise level Lucene index system</a:t>
            </a:r>
          </a:p>
          <a:p>
            <a:pPr>
              <a:buFont typeface="Arial" charset="0"/>
              <a:buNone/>
            </a:pPr>
            <a:endParaRPr lang="zh-CHS" altLang="en-US">
              <a:solidFill>
                <a:srgbClr val="000000"/>
              </a:solidFill>
              <a:sym typeface="Calibri" charset="0"/>
            </a:endParaRPr>
          </a:p>
          <a:p>
            <a:pPr>
              <a:buFont typeface="Arial" charset="0"/>
              <a:buNone/>
            </a:pPr>
            <a:r>
              <a:rPr lang="zh-CHS" altLang="en-US">
                <a:solidFill>
                  <a:srgbClr val="000000"/>
                </a:solidFill>
                <a:sym typeface="Calibri" charset="0"/>
              </a:rPr>
              <a:t>ElasticSearch : an open-source distributed Lucene index system</a:t>
            </a:r>
          </a:p>
          <a:p>
            <a:pPr>
              <a:buFont typeface="Arial" charset="0"/>
              <a:buNone/>
            </a:pPr>
            <a:endParaRPr lang="zh-CHS" altLang="en-US">
              <a:solidFill>
                <a:srgbClr val="000000"/>
              </a:solidFill>
              <a:sym typeface="Calibri" charset="0"/>
            </a:endParaRPr>
          </a:p>
          <a:p>
            <a:pPr>
              <a:buFont typeface="Arial" charset="0"/>
              <a:buNone/>
            </a:pPr>
            <a:r>
              <a:rPr lang="zh-CHS" altLang="en-US">
                <a:solidFill>
                  <a:srgbClr val="000000"/>
                </a:solidFill>
                <a:sym typeface="Calibri" charset="0"/>
              </a:rPr>
              <a:t>Katta : an open-source distributed search system</a:t>
            </a:r>
          </a:p>
          <a:p>
            <a:pPr>
              <a:buFont typeface="Arial" charset="0"/>
              <a:buNone/>
            </a:pPr>
            <a:endParaRPr lang="zh-CHS" altLang="en-US">
              <a:solidFill>
                <a:srgbClr val="000000"/>
              </a:solidFill>
              <a:sym typeface="Calibri" charset="0"/>
            </a:endParaRPr>
          </a:p>
          <a:p>
            <a:pPr>
              <a:buFont typeface="Arial" charset="0"/>
              <a:buNone/>
            </a:pPr>
            <a:r>
              <a:rPr lang="zh-CHS" altLang="en-US">
                <a:solidFill>
                  <a:srgbClr val="000000"/>
                </a:solidFill>
                <a:sym typeface="Calibri" charset="0"/>
              </a:rPr>
              <a:t>All:  manage index shards with files and thus do not have a natural integration with HBase</a:t>
            </a:r>
          </a:p>
          <a:p>
            <a:pPr>
              <a:buFont typeface="Arial" charset="0"/>
              <a:buNone/>
            </a:pPr>
            <a:endParaRPr lang="zh-CHS" altLang="en-US">
              <a:solidFill>
                <a:srgbClr val="000000"/>
              </a:solidFill>
              <a:sym typeface="Calibri" charset="0"/>
            </a:endParaRPr>
          </a:p>
          <a:p>
            <a:pPr>
              <a:buFont typeface="Arial" charset="0"/>
              <a:buNone/>
            </a:pPr>
            <a:r>
              <a:rPr lang="zh-CHS" altLang="en-US">
                <a:solidFill>
                  <a:srgbClr val="000000"/>
                </a:solidFill>
                <a:sym typeface="Calibri" charset="0"/>
              </a:rPr>
              <a:t>Ours : leverages the distributed architecture of HBase to achieve load balance, high availability and scalability, and concentrates on choosing the right index table designs for the best search performance</a:t>
            </a:r>
          </a:p>
        </p:txBody>
      </p:sp>
      <p:sp>
        <p:nvSpPr>
          <p:cNvPr id="3" name="幻灯片编号占位符 2"/>
          <p:cNvSpPr>
            <a:spLocks noGrp="1"/>
          </p:cNvSpPr>
          <p:nvPr>
            <p:ph type="sldNum" sz="quarter" idx="12"/>
          </p:nvPr>
        </p:nvSpPr>
        <p:spPr/>
        <p:txBody>
          <a:bodyPr/>
          <a:lstStyle/>
          <a:p>
            <a:fld id="{E49C1DA9-A967-7347-A557-5734E61B8CD1}" type="slidenum">
              <a:rPr lang="en-US" altLang="zh-CHS" smtClean="0"/>
              <a:pPr/>
              <a:t>50</a:t>
            </a:fld>
            <a:endParaRPr lang="en-US" altLang="zh-CHS"/>
          </a:p>
        </p:txBody>
      </p:sp>
      <p:sp>
        <p:nvSpPr>
          <p:cNvPr id="8" name="标题 1"/>
          <p:cNvSpPr txBox="1">
            <a:spLocks noChangeArrowheads="1"/>
          </p:cNvSpPr>
          <p:nvPr/>
        </p:nvSpPr>
        <p:spPr>
          <a:xfrm>
            <a:off x="468313" y="333375"/>
            <a:ext cx="6858000" cy="550863"/>
          </a:xfrm>
          <a:prstGeom prst="rect">
            <a:avLst/>
          </a:prstGeom>
        </p:spPr>
        <p:txBody>
          <a:bodyPr vert="horz" wrap="square" lIns="91440" tIns="45720" rIns="91440" bIns="45720" numCol="1" anchor="b" anchorCtr="0" compatLnSpc="1">
            <a:prstTxWarp prst="textNoShape">
              <a:avLst/>
            </a:prstTxWarp>
            <a:normAutofit/>
          </a:bodyPr>
          <a:lstStyle>
            <a:lvl1pPr algn="l" rtl="0" eaLnBrk="0" fontAlgn="base" hangingPunct="0">
              <a:lnSpc>
                <a:spcPct val="85000"/>
              </a:lnSpc>
              <a:spcBef>
                <a:spcPct val="0"/>
              </a:spcBef>
              <a:spcAft>
                <a:spcPct val="0"/>
              </a:spcAft>
              <a:defRPr sz="4800" kern="1200" spc="-50">
                <a:solidFill>
                  <a:srgbClr val="404040"/>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itchFamily="34" charset="0"/>
              </a:defRPr>
            </a:lvl2pPr>
            <a:lvl3pPr algn="l" rtl="0" eaLnBrk="0" fontAlgn="base" hangingPunct="0">
              <a:lnSpc>
                <a:spcPct val="85000"/>
              </a:lnSpc>
              <a:spcBef>
                <a:spcPct val="0"/>
              </a:spcBef>
              <a:spcAft>
                <a:spcPct val="0"/>
              </a:spcAft>
              <a:defRPr sz="4800">
                <a:solidFill>
                  <a:srgbClr val="404040"/>
                </a:solidFill>
                <a:latin typeface="Calibri Light" pitchFamily="34" charset="0"/>
              </a:defRPr>
            </a:lvl3pPr>
            <a:lvl4pPr algn="l" rtl="0" eaLnBrk="0" fontAlgn="base" hangingPunct="0">
              <a:lnSpc>
                <a:spcPct val="85000"/>
              </a:lnSpc>
              <a:spcBef>
                <a:spcPct val="0"/>
              </a:spcBef>
              <a:spcAft>
                <a:spcPct val="0"/>
              </a:spcAft>
              <a:defRPr sz="4800">
                <a:solidFill>
                  <a:srgbClr val="404040"/>
                </a:solidFill>
                <a:latin typeface="Calibri Light" pitchFamily="34" charset="0"/>
              </a:defRPr>
            </a:lvl4pPr>
            <a:lvl5pPr algn="l" rtl="0" eaLnBrk="0" fontAlgn="base" hangingPunct="0">
              <a:lnSpc>
                <a:spcPct val="85000"/>
              </a:lnSpc>
              <a:spcBef>
                <a:spcPct val="0"/>
              </a:spcBef>
              <a:spcAft>
                <a:spcPct val="0"/>
              </a:spcAft>
              <a:defRPr sz="4800">
                <a:solidFill>
                  <a:srgbClr val="404040"/>
                </a:solidFill>
                <a:latin typeface="Calibri Light" pitchFamily="34" charset="0"/>
              </a:defRPr>
            </a:lvl5pPr>
            <a:lvl6pPr marL="457200" algn="l" rtl="0" fontAlgn="base">
              <a:lnSpc>
                <a:spcPct val="85000"/>
              </a:lnSpc>
              <a:spcBef>
                <a:spcPct val="0"/>
              </a:spcBef>
              <a:spcAft>
                <a:spcPct val="0"/>
              </a:spcAft>
              <a:defRPr sz="4800">
                <a:solidFill>
                  <a:srgbClr val="404040"/>
                </a:solidFill>
                <a:latin typeface="Calibri Light" pitchFamily="34" charset="0"/>
              </a:defRPr>
            </a:lvl6pPr>
            <a:lvl7pPr marL="914400" algn="l" rtl="0" fontAlgn="base">
              <a:lnSpc>
                <a:spcPct val="85000"/>
              </a:lnSpc>
              <a:spcBef>
                <a:spcPct val="0"/>
              </a:spcBef>
              <a:spcAft>
                <a:spcPct val="0"/>
              </a:spcAft>
              <a:defRPr sz="4800">
                <a:solidFill>
                  <a:srgbClr val="404040"/>
                </a:solidFill>
                <a:latin typeface="Calibri Light" pitchFamily="34" charset="0"/>
              </a:defRPr>
            </a:lvl7pPr>
            <a:lvl8pPr marL="1371600" algn="l" rtl="0" fontAlgn="base">
              <a:lnSpc>
                <a:spcPct val="85000"/>
              </a:lnSpc>
              <a:spcBef>
                <a:spcPct val="0"/>
              </a:spcBef>
              <a:spcAft>
                <a:spcPct val="0"/>
              </a:spcAft>
              <a:defRPr sz="4800">
                <a:solidFill>
                  <a:srgbClr val="404040"/>
                </a:solidFill>
                <a:latin typeface="Calibri Light" pitchFamily="34" charset="0"/>
              </a:defRPr>
            </a:lvl8pPr>
            <a:lvl9pPr marL="1828800" algn="l" rtl="0" fontAlgn="base">
              <a:lnSpc>
                <a:spcPct val="85000"/>
              </a:lnSpc>
              <a:spcBef>
                <a:spcPct val="0"/>
              </a:spcBef>
              <a:spcAft>
                <a:spcPct val="0"/>
              </a:spcAft>
              <a:defRPr sz="4800">
                <a:solidFill>
                  <a:srgbClr val="404040"/>
                </a:solidFill>
                <a:latin typeface="Calibri Light" pitchFamily="34" charset="0"/>
              </a:defRPr>
            </a:lvl9pPr>
          </a:lstStyle>
          <a:p>
            <a:pPr eaLnBrk="1" hangingPunct="1">
              <a:lnSpc>
                <a:spcPct val="100000"/>
              </a:lnSpc>
            </a:pPr>
            <a:r>
              <a:rPr lang="zh-CHS" altLang="en-US" sz="2400" smtClean="0">
                <a:solidFill>
                  <a:schemeClr val="tx1"/>
                </a:solidFill>
                <a:latin typeface="Calibri" charset="0"/>
                <a:sym typeface="Calibri" charset="0"/>
              </a:rPr>
              <a:t>Related Technologies</a:t>
            </a:r>
            <a:endParaRPr lang="zh-CHS" altLang="en-US" sz="2400" dirty="0">
              <a:solidFill>
                <a:schemeClr val="tx1"/>
              </a:solidFill>
              <a:latin typeface="Calibri" charset="0"/>
              <a:sym typeface="Calibri" charset="0"/>
            </a:endParaRPr>
          </a:p>
        </p:txBody>
      </p:sp>
    </p:spTree>
    <p:extLst>
      <p:ext uri="{BB962C8B-B14F-4D97-AF65-F5344CB8AC3E}">
        <p14:creationId xmlns:p14="http://schemas.microsoft.com/office/powerpoint/2010/main" val="11495287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日期占位符 3"/>
          <p:cNvSpPr>
            <a:spLocks noGrp="1"/>
          </p:cNvSpPr>
          <p:nvPr>
            <p:ph type="dt" sz="half" idx="10"/>
          </p:nvPr>
        </p:nvSpPr>
        <p:spPr>
          <a:noFill/>
        </p:spPr>
        <p:txBody>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buFont typeface="Arial" charset="0"/>
              <a:buNone/>
            </a:pPr>
            <a:fld id="{1DC37FE5-AE18-5544-A460-300512988E2C}" type="datetime1">
              <a:rPr lang="zh-CHS" altLang="en-US" smtClean="0">
                <a:solidFill>
                  <a:srgbClr val="FFFFFF"/>
                </a:solidFill>
                <a:sym typeface="Arial" charset="0"/>
              </a:rPr>
              <a:t>15/5/6</a:t>
            </a:fld>
            <a:endParaRPr lang="en-US" altLang="zh-CHS" sz="1800">
              <a:sym typeface="Arial" charset="0"/>
            </a:endParaRPr>
          </a:p>
        </p:txBody>
      </p:sp>
      <p:sp>
        <p:nvSpPr>
          <p:cNvPr id="41988" name="直接连接符 5"/>
          <p:cNvSpPr>
            <a:spLocks noChangeShapeType="1"/>
          </p:cNvSpPr>
          <p:nvPr/>
        </p:nvSpPr>
        <p:spPr bwMode="auto">
          <a:xfrm>
            <a:off x="539750" y="908050"/>
            <a:ext cx="7993063" cy="0"/>
          </a:xfrm>
          <a:prstGeom prst="line">
            <a:avLst/>
          </a:prstGeom>
          <a:noFill/>
          <a:ln w="19050">
            <a:solidFill>
              <a:srgbClr val="0070C0"/>
            </a:solidFill>
            <a:round/>
            <a:headEnd/>
            <a:tailEnd/>
          </a:ln>
          <a:extLst>
            <a:ext uri="{909E8E84-426E-40DD-AFC4-6F175D3DCCD1}">
              <a14:hiddenFill xmlns:a14="http://schemas.microsoft.com/office/drawing/2010/main">
                <a:noFill/>
              </a14:hiddenFill>
            </a:ext>
          </a:extLst>
        </p:spPr>
        <p:txBody>
          <a:bodyPr/>
          <a:lstStyle/>
          <a:p>
            <a:endParaRPr lang="zh-CHS" altLang="en-US"/>
          </a:p>
        </p:txBody>
      </p:sp>
      <p:sp>
        <p:nvSpPr>
          <p:cNvPr id="41989" name="矩形 1"/>
          <p:cNvSpPr>
            <a:spLocks noChangeArrowheads="1"/>
          </p:cNvSpPr>
          <p:nvPr/>
        </p:nvSpPr>
        <p:spPr bwMode="auto">
          <a:xfrm>
            <a:off x="539750" y="1125538"/>
            <a:ext cx="1635125" cy="374650"/>
          </a:xfrm>
          <a:prstGeom prst="rect">
            <a:avLst/>
          </a:prstGeom>
          <a:solidFill>
            <a:srgbClr val="996633"/>
          </a:solidFill>
          <a:ln w="9525">
            <a:solidFill>
              <a:srgbClr val="996633"/>
            </a:solidFill>
            <a:miter lim="800000"/>
            <a:headEnd/>
            <a:tailEnd/>
          </a:ln>
        </p:spPr>
        <p:txBody>
          <a:bodyPr wrap="non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buFont typeface="Arial" charset="0"/>
              <a:buNone/>
            </a:pPr>
            <a:r>
              <a:rPr lang="zh-CHS" altLang="en-US">
                <a:solidFill>
                  <a:schemeClr val="bg1"/>
                </a:solidFill>
                <a:sym typeface="Calibri" charset="0"/>
              </a:rPr>
              <a:t>Full-text Search</a:t>
            </a:r>
          </a:p>
        </p:txBody>
      </p:sp>
      <p:sp>
        <p:nvSpPr>
          <p:cNvPr id="2" name="文本框 4"/>
          <p:cNvSpPr>
            <a:spLocks noChangeArrowheads="1"/>
          </p:cNvSpPr>
          <p:nvPr/>
        </p:nvSpPr>
        <p:spPr bwMode="auto">
          <a:xfrm>
            <a:off x="539750" y="1701800"/>
            <a:ext cx="7942263"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buFont typeface="Arial" charset="0"/>
              <a:buNone/>
            </a:pPr>
            <a:r>
              <a:rPr lang="zh-CHS" altLang="en-US"/>
              <a:t>Indexing : create index</a:t>
            </a:r>
          </a:p>
          <a:p>
            <a:pPr>
              <a:buFont typeface="Arial" charset="0"/>
              <a:buNone/>
            </a:pPr>
            <a:endParaRPr lang="zh-CHS" altLang="en-US"/>
          </a:p>
          <a:p>
            <a:pPr>
              <a:buFont typeface="Arial" charset="0"/>
              <a:buNone/>
            </a:pPr>
            <a:r>
              <a:rPr lang="zh-CHS" altLang="en-US"/>
              <a:t>Search : search index</a:t>
            </a:r>
          </a:p>
        </p:txBody>
      </p:sp>
      <p:pic>
        <p:nvPicPr>
          <p:cNvPr id="19463" name="Picture 7" descr="QQ截图201505041630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675" y="2709863"/>
            <a:ext cx="6570663"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Picture 8" descr="QQ截图2015050416315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4797425"/>
            <a:ext cx="701040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5" name="Picture 9" descr="QQ截图2015050416330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775" y="981075"/>
            <a:ext cx="5867400"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幻灯片编号占位符 2"/>
          <p:cNvSpPr>
            <a:spLocks noGrp="1"/>
          </p:cNvSpPr>
          <p:nvPr>
            <p:ph type="sldNum" sz="quarter" idx="12"/>
          </p:nvPr>
        </p:nvSpPr>
        <p:spPr/>
        <p:txBody>
          <a:bodyPr/>
          <a:lstStyle/>
          <a:p>
            <a:fld id="{E49C1DA9-A967-7347-A557-5734E61B8CD1}" type="slidenum">
              <a:rPr lang="en-US" altLang="zh-CHS" smtClean="0"/>
              <a:pPr/>
              <a:t>51</a:t>
            </a:fld>
            <a:endParaRPr lang="en-US" altLang="zh-CHS"/>
          </a:p>
        </p:txBody>
      </p:sp>
      <p:sp>
        <p:nvSpPr>
          <p:cNvPr id="11" name="标题 1"/>
          <p:cNvSpPr txBox="1">
            <a:spLocks noChangeArrowheads="1"/>
          </p:cNvSpPr>
          <p:nvPr/>
        </p:nvSpPr>
        <p:spPr>
          <a:xfrm>
            <a:off x="468313" y="333375"/>
            <a:ext cx="6858000" cy="550863"/>
          </a:xfrm>
          <a:prstGeom prst="rect">
            <a:avLst/>
          </a:prstGeom>
        </p:spPr>
        <p:txBody>
          <a:bodyPr vert="horz" wrap="square" lIns="91440" tIns="45720" rIns="91440" bIns="45720" numCol="1" anchor="b" anchorCtr="0" compatLnSpc="1">
            <a:prstTxWarp prst="textNoShape">
              <a:avLst/>
            </a:prstTxWarp>
            <a:normAutofit/>
          </a:bodyPr>
          <a:lstStyle>
            <a:lvl1pPr algn="l" rtl="0" eaLnBrk="0" fontAlgn="base" hangingPunct="0">
              <a:lnSpc>
                <a:spcPct val="85000"/>
              </a:lnSpc>
              <a:spcBef>
                <a:spcPct val="0"/>
              </a:spcBef>
              <a:spcAft>
                <a:spcPct val="0"/>
              </a:spcAft>
              <a:defRPr sz="4800" kern="1200" spc="-50">
                <a:solidFill>
                  <a:srgbClr val="404040"/>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itchFamily="34" charset="0"/>
              </a:defRPr>
            </a:lvl2pPr>
            <a:lvl3pPr algn="l" rtl="0" eaLnBrk="0" fontAlgn="base" hangingPunct="0">
              <a:lnSpc>
                <a:spcPct val="85000"/>
              </a:lnSpc>
              <a:spcBef>
                <a:spcPct val="0"/>
              </a:spcBef>
              <a:spcAft>
                <a:spcPct val="0"/>
              </a:spcAft>
              <a:defRPr sz="4800">
                <a:solidFill>
                  <a:srgbClr val="404040"/>
                </a:solidFill>
                <a:latin typeface="Calibri Light" pitchFamily="34" charset="0"/>
              </a:defRPr>
            </a:lvl3pPr>
            <a:lvl4pPr algn="l" rtl="0" eaLnBrk="0" fontAlgn="base" hangingPunct="0">
              <a:lnSpc>
                <a:spcPct val="85000"/>
              </a:lnSpc>
              <a:spcBef>
                <a:spcPct val="0"/>
              </a:spcBef>
              <a:spcAft>
                <a:spcPct val="0"/>
              </a:spcAft>
              <a:defRPr sz="4800">
                <a:solidFill>
                  <a:srgbClr val="404040"/>
                </a:solidFill>
                <a:latin typeface="Calibri Light" pitchFamily="34" charset="0"/>
              </a:defRPr>
            </a:lvl4pPr>
            <a:lvl5pPr algn="l" rtl="0" eaLnBrk="0" fontAlgn="base" hangingPunct="0">
              <a:lnSpc>
                <a:spcPct val="85000"/>
              </a:lnSpc>
              <a:spcBef>
                <a:spcPct val="0"/>
              </a:spcBef>
              <a:spcAft>
                <a:spcPct val="0"/>
              </a:spcAft>
              <a:defRPr sz="4800">
                <a:solidFill>
                  <a:srgbClr val="404040"/>
                </a:solidFill>
                <a:latin typeface="Calibri Light" pitchFamily="34" charset="0"/>
              </a:defRPr>
            </a:lvl5pPr>
            <a:lvl6pPr marL="457200" algn="l" rtl="0" fontAlgn="base">
              <a:lnSpc>
                <a:spcPct val="85000"/>
              </a:lnSpc>
              <a:spcBef>
                <a:spcPct val="0"/>
              </a:spcBef>
              <a:spcAft>
                <a:spcPct val="0"/>
              </a:spcAft>
              <a:defRPr sz="4800">
                <a:solidFill>
                  <a:srgbClr val="404040"/>
                </a:solidFill>
                <a:latin typeface="Calibri Light" pitchFamily="34" charset="0"/>
              </a:defRPr>
            </a:lvl6pPr>
            <a:lvl7pPr marL="914400" algn="l" rtl="0" fontAlgn="base">
              <a:lnSpc>
                <a:spcPct val="85000"/>
              </a:lnSpc>
              <a:spcBef>
                <a:spcPct val="0"/>
              </a:spcBef>
              <a:spcAft>
                <a:spcPct val="0"/>
              </a:spcAft>
              <a:defRPr sz="4800">
                <a:solidFill>
                  <a:srgbClr val="404040"/>
                </a:solidFill>
                <a:latin typeface="Calibri Light" pitchFamily="34" charset="0"/>
              </a:defRPr>
            </a:lvl7pPr>
            <a:lvl8pPr marL="1371600" algn="l" rtl="0" fontAlgn="base">
              <a:lnSpc>
                <a:spcPct val="85000"/>
              </a:lnSpc>
              <a:spcBef>
                <a:spcPct val="0"/>
              </a:spcBef>
              <a:spcAft>
                <a:spcPct val="0"/>
              </a:spcAft>
              <a:defRPr sz="4800">
                <a:solidFill>
                  <a:srgbClr val="404040"/>
                </a:solidFill>
                <a:latin typeface="Calibri Light" pitchFamily="34" charset="0"/>
              </a:defRPr>
            </a:lvl8pPr>
            <a:lvl9pPr marL="1828800" algn="l" rtl="0" fontAlgn="base">
              <a:lnSpc>
                <a:spcPct val="85000"/>
              </a:lnSpc>
              <a:spcBef>
                <a:spcPct val="0"/>
              </a:spcBef>
              <a:spcAft>
                <a:spcPct val="0"/>
              </a:spcAft>
              <a:defRPr sz="4800">
                <a:solidFill>
                  <a:srgbClr val="404040"/>
                </a:solidFill>
                <a:latin typeface="Calibri Light" pitchFamily="34" charset="0"/>
              </a:defRPr>
            </a:lvl9pPr>
          </a:lstStyle>
          <a:p>
            <a:pPr eaLnBrk="1" hangingPunct="1">
              <a:lnSpc>
                <a:spcPct val="100000"/>
              </a:lnSpc>
            </a:pPr>
            <a:r>
              <a:rPr lang="zh-CHS" altLang="en-US" sz="2400" dirty="0" smtClean="0">
                <a:solidFill>
                  <a:schemeClr val="tx1"/>
                </a:solidFill>
                <a:latin typeface="Calibri" charset="0"/>
                <a:sym typeface="Calibri" charset="0"/>
              </a:rPr>
              <a:t>Related Technologies</a:t>
            </a:r>
            <a:endParaRPr lang="zh-CHS" altLang="en-US" sz="2400" dirty="0">
              <a:solidFill>
                <a:schemeClr val="tx1"/>
              </a:solidFill>
              <a:latin typeface="Calibri" charset="0"/>
              <a:sym typeface="Calibri" charset="0"/>
            </a:endParaRPr>
          </a:p>
        </p:txBody>
      </p:sp>
    </p:spTree>
    <p:extLst>
      <p:ext uri="{BB962C8B-B14F-4D97-AF65-F5344CB8AC3E}">
        <p14:creationId xmlns:p14="http://schemas.microsoft.com/office/powerpoint/2010/main" val="21255532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9463"/>
                                        </p:tgtEl>
                                        <p:attrNameLst>
                                          <p:attrName>style.visibility</p:attrName>
                                        </p:attrNameLst>
                                      </p:cBhvr>
                                      <p:to>
                                        <p:strVal val="visible"/>
                                      </p:to>
                                    </p:set>
                                    <p:animEffect transition="in" filter="blinds(horizontal)">
                                      <p:cBhvr>
                                        <p:cTn id="12" dur="500"/>
                                        <p:tgtEl>
                                          <p:spTgt spid="1946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9464"/>
                                        </p:tgtEl>
                                        <p:attrNameLst>
                                          <p:attrName>style.visibility</p:attrName>
                                        </p:attrNameLst>
                                      </p:cBhvr>
                                      <p:to>
                                        <p:strVal val="visible"/>
                                      </p:to>
                                    </p:set>
                                    <p:animEffect transition="in" filter="blinds(horizontal)">
                                      <p:cBhvr>
                                        <p:cTn id="17" dur="500"/>
                                        <p:tgtEl>
                                          <p:spTgt spid="1946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xit" presetSubtype="4" fill="hold" nodeType="clickEffect">
                                  <p:stCondLst>
                                    <p:cond delay="0"/>
                                  </p:stCondLst>
                                  <p:childTnLst>
                                    <p:anim calcmode="lin" valueType="num">
                                      <p:cBhvr additive="base">
                                        <p:cTn id="21" dur="500"/>
                                        <p:tgtEl>
                                          <p:spTgt spid="19464"/>
                                        </p:tgtEl>
                                        <p:attrNameLst>
                                          <p:attrName>ppt_x</p:attrName>
                                        </p:attrNameLst>
                                      </p:cBhvr>
                                      <p:tavLst>
                                        <p:tav tm="0">
                                          <p:val>
                                            <p:strVal val="ppt_x"/>
                                          </p:val>
                                        </p:tav>
                                        <p:tav tm="100000">
                                          <p:val>
                                            <p:strVal val="ppt_x"/>
                                          </p:val>
                                        </p:tav>
                                      </p:tavLst>
                                    </p:anim>
                                    <p:anim calcmode="lin" valueType="num">
                                      <p:cBhvr additive="base">
                                        <p:cTn id="22" dur="500"/>
                                        <p:tgtEl>
                                          <p:spTgt spid="19464"/>
                                        </p:tgtEl>
                                        <p:attrNameLst>
                                          <p:attrName>ppt_y</p:attrName>
                                        </p:attrNameLst>
                                      </p:cBhvr>
                                      <p:tavLst>
                                        <p:tav tm="0">
                                          <p:val>
                                            <p:strVal val="ppt_y"/>
                                          </p:val>
                                        </p:tav>
                                        <p:tav tm="100000">
                                          <p:val>
                                            <p:strVal val="1+ppt_h/2"/>
                                          </p:val>
                                        </p:tav>
                                      </p:tavLst>
                                    </p:anim>
                                    <p:set>
                                      <p:cBhvr>
                                        <p:cTn id="23" dur="1" fill="hold">
                                          <p:stCondLst>
                                            <p:cond delay="499"/>
                                          </p:stCondLst>
                                        </p:cTn>
                                        <p:tgtEl>
                                          <p:spTgt spid="19464"/>
                                        </p:tgtEl>
                                        <p:attrNameLst>
                                          <p:attrName>style.visibility</p:attrName>
                                        </p:attrNameLst>
                                      </p:cBhvr>
                                      <p:to>
                                        <p:strVal val="hidden"/>
                                      </p:to>
                                    </p:set>
                                  </p:childTnLst>
                                </p:cTn>
                              </p:par>
                              <p:par>
                                <p:cTn id="24" presetID="2" presetClass="exit" presetSubtype="4" fill="hold" nodeType="withEffect">
                                  <p:stCondLst>
                                    <p:cond delay="0"/>
                                  </p:stCondLst>
                                  <p:childTnLst>
                                    <p:anim calcmode="lin" valueType="num">
                                      <p:cBhvr additive="base">
                                        <p:cTn id="25" dur="500"/>
                                        <p:tgtEl>
                                          <p:spTgt spid="19463"/>
                                        </p:tgtEl>
                                        <p:attrNameLst>
                                          <p:attrName>ppt_x</p:attrName>
                                        </p:attrNameLst>
                                      </p:cBhvr>
                                      <p:tavLst>
                                        <p:tav tm="0">
                                          <p:val>
                                            <p:strVal val="ppt_x"/>
                                          </p:val>
                                        </p:tav>
                                        <p:tav tm="100000">
                                          <p:val>
                                            <p:strVal val="ppt_x"/>
                                          </p:val>
                                        </p:tav>
                                      </p:tavLst>
                                    </p:anim>
                                    <p:anim calcmode="lin" valueType="num">
                                      <p:cBhvr additive="base">
                                        <p:cTn id="26" dur="500"/>
                                        <p:tgtEl>
                                          <p:spTgt spid="19463"/>
                                        </p:tgtEl>
                                        <p:attrNameLst>
                                          <p:attrName>ppt_y</p:attrName>
                                        </p:attrNameLst>
                                      </p:cBhvr>
                                      <p:tavLst>
                                        <p:tav tm="0">
                                          <p:val>
                                            <p:strVal val="ppt_y"/>
                                          </p:val>
                                        </p:tav>
                                        <p:tav tm="100000">
                                          <p:val>
                                            <p:strVal val="1+ppt_h/2"/>
                                          </p:val>
                                        </p:tav>
                                      </p:tavLst>
                                    </p:anim>
                                    <p:set>
                                      <p:cBhvr>
                                        <p:cTn id="27" dur="1" fill="hold">
                                          <p:stCondLst>
                                            <p:cond delay="499"/>
                                          </p:stCondLst>
                                        </p:cTn>
                                        <p:tgtEl>
                                          <p:spTgt spid="19463"/>
                                        </p:tgtEl>
                                        <p:attrNameLst>
                                          <p:attrName>style.visibility</p:attrName>
                                        </p:attrNameLst>
                                      </p:cBhvr>
                                      <p:to>
                                        <p:strVal val="hidden"/>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19465"/>
                                        </p:tgtEl>
                                        <p:attrNameLst>
                                          <p:attrName>style.visibility</p:attrName>
                                        </p:attrNameLst>
                                      </p:cBhvr>
                                      <p:to>
                                        <p:strVal val="visible"/>
                                      </p:to>
                                    </p:set>
                                    <p:animEffect transition="in" filter="blinds(horizontal)">
                                      <p:cBhvr>
                                        <p:cTn id="32" dur="500"/>
                                        <p:tgtEl>
                                          <p:spTgt spid="194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日期占位符 3"/>
          <p:cNvSpPr>
            <a:spLocks noGrp="1"/>
          </p:cNvSpPr>
          <p:nvPr>
            <p:ph type="dt" sz="half" idx="10"/>
          </p:nvPr>
        </p:nvSpPr>
        <p:spPr>
          <a:noFill/>
        </p:spPr>
        <p:txBody>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buFont typeface="Arial" charset="0"/>
              <a:buNone/>
            </a:pPr>
            <a:fld id="{D699F669-3A93-0845-9E5D-E2EBD6F1E3E5}" type="datetime1">
              <a:rPr lang="zh-CHS" altLang="en-US" smtClean="0">
                <a:solidFill>
                  <a:srgbClr val="FFFFFF"/>
                </a:solidFill>
                <a:sym typeface="Arial" charset="0"/>
              </a:rPr>
              <a:t>15/5/6</a:t>
            </a:fld>
            <a:endParaRPr lang="en-US" altLang="zh-CHS" sz="1800">
              <a:sym typeface="Arial" charset="0"/>
            </a:endParaRPr>
          </a:p>
        </p:txBody>
      </p:sp>
      <p:sp>
        <p:nvSpPr>
          <p:cNvPr id="43012" name="直接连接符 5"/>
          <p:cNvSpPr>
            <a:spLocks noChangeShapeType="1"/>
          </p:cNvSpPr>
          <p:nvPr/>
        </p:nvSpPr>
        <p:spPr bwMode="auto">
          <a:xfrm>
            <a:off x="539750" y="908050"/>
            <a:ext cx="7993063" cy="0"/>
          </a:xfrm>
          <a:prstGeom prst="line">
            <a:avLst/>
          </a:prstGeom>
          <a:noFill/>
          <a:ln w="19050">
            <a:solidFill>
              <a:srgbClr val="0070C0"/>
            </a:solidFill>
            <a:miter lim="800000"/>
            <a:headEnd/>
            <a:tailEnd/>
          </a:ln>
          <a:extLst>
            <a:ext uri="{909E8E84-426E-40DD-AFC4-6F175D3DCCD1}">
              <a14:hiddenFill xmlns:a14="http://schemas.microsoft.com/office/drawing/2010/main">
                <a:noFill/>
              </a14:hiddenFill>
            </a:ext>
          </a:extLst>
        </p:spPr>
        <p:txBody>
          <a:bodyPr/>
          <a:lstStyle/>
          <a:p>
            <a:endParaRPr lang="zh-CHS" altLang="en-US"/>
          </a:p>
        </p:txBody>
      </p:sp>
      <p:sp>
        <p:nvSpPr>
          <p:cNvPr id="43013" name="矩形 1"/>
          <p:cNvSpPr>
            <a:spLocks noChangeArrowheads="1"/>
          </p:cNvSpPr>
          <p:nvPr/>
        </p:nvSpPr>
        <p:spPr bwMode="auto">
          <a:xfrm>
            <a:off x="539750" y="1123950"/>
            <a:ext cx="1952625" cy="374650"/>
          </a:xfrm>
          <a:prstGeom prst="rect">
            <a:avLst/>
          </a:prstGeom>
          <a:solidFill>
            <a:srgbClr val="996633"/>
          </a:solidFill>
          <a:ln w="9525">
            <a:solidFill>
              <a:srgbClr val="996633"/>
            </a:solidFill>
            <a:miter lim="800000"/>
            <a:headEnd/>
            <a:tailEnd/>
          </a:ln>
        </p:spPr>
        <p:txBody>
          <a:bodyPr wrap="non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buFont typeface="Arial" charset="0"/>
              <a:buNone/>
            </a:pPr>
            <a:r>
              <a:rPr lang="en-US" altLang="zh-CHS">
                <a:solidFill>
                  <a:schemeClr val="bg1"/>
                </a:solidFill>
                <a:sym typeface="Calibri" charset="0"/>
              </a:rPr>
              <a:t>Problem Definition</a:t>
            </a:r>
          </a:p>
        </p:txBody>
      </p:sp>
      <p:sp>
        <p:nvSpPr>
          <p:cNvPr id="2" name="文本框 4"/>
          <p:cNvSpPr>
            <a:spLocks noChangeArrowheads="1"/>
          </p:cNvSpPr>
          <p:nvPr/>
        </p:nvSpPr>
        <p:spPr bwMode="auto">
          <a:xfrm>
            <a:off x="468313" y="1773238"/>
            <a:ext cx="8208962" cy="393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buFont typeface="Arial" charset="0"/>
              <a:buNone/>
            </a:pPr>
            <a:r>
              <a:rPr lang="zh-CHS" altLang="en-US" sz="2000">
                <a:solidFill>
                  <a:srgbClr val="000000"/>
                </a:solidFill>
                <a:sym typeface="Calibri" charset="0"/>
              </a:rPr>
              <a:t>Query: {&lt;field1&gt;: term1, term2, ...; &lt;field2&gt;: term1, term2, ...; ...}</a:t>
            </a:r>
          </a:p>
          <a:p>
            <a:pPr>
              <a:buFont typeface="Arial" charset="0"/>
              <a:buNone/>
            </a:pPr>
            <a:endParaRPr lang="zh-CHS" altLang="en-US" sz="2000">
              <a:solidFill>
                <a:srgbClr val="000000"/>
              </a:solidFill>
              <a:sym typeface="Calibri" charset="0"/>
            </a:endParaRPr>
          </a:p>
          <a:p>
            <a:pPr>
              <a:buSzPct val="100000"/>
              <a:buFont typeface="Wingdings" charset="2"/>
              <a:buChar char="Ø"/>
            </a:pPr>
            <a:r>
              <a:rPr lang="zh-CHS" altLang="en-US" sz="2000">
                <a:solidFill>
                  <a:srgbClr val="000000"/>
                </a:solidFill>
                <a:sym typeface="Calibri" charset="0"/>
              </a:rPr>
              <a:t>Example:{title: "computer"; authors:"Radiohead"; text: "Let down"}</a:t>
            </a:r>
          </a:p>
          <a:p>
            <a:pPr>
              <a:buFont typeface="Arial" charset="0"/>
              <a:buNone/>
            </a:pPr>
            <a:endParaRPr lang="zh-CHS" altLang="en-US" sz="1600">
              <a:solidFill>
                <a:srgbClr val="000000"/>
              </a:solidFill>
              <a:sym typeface="Calibri" charset="0"/>
            </a:endParaRPr>
          </a:p>
          <a:p>
            <a:pPr>
              <a:buFont typeface="Arial" charset="0"/>
              <a:buNone/>
            </a:pPr>
            <a:endParaRPr lang="zh-CHS" altLang="en-US" sz="1600">
              <a:solidFill>
                <a:srgbClr val="000000"/>
              </a:solidFill>
              <a:sym typeface="Calibri" charset="0"/>
            </a:endParaRPr>
          </a:p>
          <a:p>
            <a:pPr>
              <a:buFont typeface="Arial" charset="0"/>
              <a:buNone/>
            </a:pPr>
            <a:r>
              <a:rPr lang="zh-CHS" altLang="en-US" sz="2000">
                <a:solidFill>
                  <a:srgbClr val="000000"/>
                </a:solidFill>
                <a:sym typeface="Calibri" charset="0"/>
              </a:rPr>
              <a:t>Whole Dataset : ~50GB of data</a:t>
            </a:r>
          </a:p>
          <a:p>
            <a:pPr>
              <a:buFont typeface="Arial" charset="0"/>
              <a:buNone/>
            </a:pPr>
            <a:endParaRPr lang="zh-CHS" altLang="en-US" sz="2000">
              <a:solidFill>
                <a:srgbClr val="000000"/>
              </a:solidFill>
              <a:sym typeface="Calibri" charset="0"/>
            </a:endParaRPr>
          </a:p>
          <a:p>
            <a:pPr>
              <a:buSzPct val="100000"/>
              <a:buFont typeface="Wingdings" charset="2"/>
              <a:buChar char="Ø"/>
            </a:pPr>
            <a:r>
              <a:rPr lang="zh-CHS" altLang="en-US" sz="2000">
                <a:solidFill>
                  <a:srgbClr val="000000"/>
                </a:solidFill>
                <a:sym typeface="Calibri" charset="0"/>
              </a:rPr>
              <a:t>Bibliography Data in XML files : metadata about books, including title, category, authors,publishers, keywords, etc</a:t>
            </a:r>
          </a:p>
          <a:p>
            <a:pPr>
              <a:buSzPct val="100000"/>
              <a:buFont typeface="Wingdings" charset="2"/>
              <a:buChar char="Ø"/>
            </a:pPr>
            <a:r>
              <a:rPr lang="zh-CHS" altLang="en-US" sz="2000">
                <a:solidFill>
                  <a:srgbClr val="000000"/>
                </a:solidFill>
                <a:sym typeface="Calibri" charset="0"/>
              </a:rPr>
              <a:t>Image Data : images created by scanning pages in books</a:t>
            </a:r>
          </a:p>
          <a:p>
            <a:pPr>
              <a:buSzPct val="100000"/>
              <a:buFont typeface="Wingdings" charset="2"/>
              <a:buChar char="Ø"/>
            </a:pPr>
            <a:r>
              <a:rPr lang="zh-CHS" altLang="en-US" sz="2000">
                <a:solidFill>
                  <a:srgbClr val="000000"/>
                </a:solidFill>
                <a:sym typeface="Calibri" charset="0"/>
              </a:rPr>
              <a:t>Text Data : texts extracted from the images</a:t>
            </a:r>
          </a:p>
          <a:p>
            <a:pPr>
              <a:buSzPct val="100000"/>
              <a:buFont typeface="Wingdings" charset="2"/>
              <a:buChar char="Ø"/>
            </a:pPr>
            <a:endParaRPr lang="zh-CHS" altLang="en-US" sz="2000">
              <a:solidFill>
                <a:srgbClr val="000000"/>
              </a:solidFill>
              <a:sym typeface="Calibri" charset="0"/>
            </a:endParaRPr>
          </a:p>
          <a:p>
            <a:pPr>
              <a:buSzPct val="100000"/>
              <a:buFont typeface="Wingdings" charset="2"/>
              <a:buNone/>
            </a:pPr>
            <a:r>
              <a:rPr lang="zh-CHS" altLang="en-US" sz="2000">
                <a:solidFill>
                  <a:srgbClr val="000000"/>
                </a:solidFill>
                <a:sym typeface="Calibri" charset="0"/>
              </a:rPr>
              <a:t>Lucene indices : bibliography data and text data</a:t>
            </a:r>
          </a:p>
        </p:txBody>
      </p:sp>
      <p:sp>
        <p:nvSpPr>
          <p:cNvPr id="3" name="幻灯片编号占位符 2"/>
          <p:cNvSpPr>
            <a:spLocks noGrp="1"/>
          </p:cNvSpPr>
          <p:nvPr>
            <p:ph type="sldNum" sz="quarter" idx="12"/>
          </p:nvPr>
        </p:nvSpPr>
        <p:spPr/>
        <p:txBody>
          <a:bodyPr/>
          <a:lstStyle/>
          <a:p>
            <a:fld id="{E49C1DA9-A967-7347-A557-5734E61B8CD1}" type="slidenum">
              <a:rPr lang="en-US" altLang="zh-CHS" smtClean="0"/>
              <a:pPr/>
              <a:t>52</a:t>
            </a:fld>
            <a:endParaRPr lang="en-US" altLang="zh-CHS"/>
          </a:p>
        </p:txBody>
      </p:sp>
      <p:sp>
        <p:nvSpPr>
          <p:cNvPr id="8" name="标题 1"/>
          <p:cNvSpPr txBox="1">
            <a:spLocks noChangeArrowheads="1"/>
          </p:cNvSpPr>
          <p:nvPr/>
        </p:nvSpPr>
        <p:spPr>
          <a:xfrm>
            <a:off x="468313" y="333375"/>
            <a:ext cx="6858000" cy="550863"/>
          </a:xfrm>
          <a:prstGeom prst="rect">
            <a:avLst/>
          </a:prstGeom>
        </p:spPr>
        <p:txBody>
          <a:bodyPr vert="horz" wrap="square" lIns="91440" tIns="45720" rIns="91440" bIns="45720" numCol="1" anchor="b" anchorCtr="0" compatLnSpc="1">
            <a:prstTxWarp prst="textNoShape">
              <a:avLst/>
            </a:prstTxWarp>
            <a:normAutofit/>
          </a:bodyPr>
          <a:lstStyle>
            <a:lvl1pPr algn="l" rtl="0" eaLnBrk="0" fontAlgn="base" hangingPunct="0">
              <a:lnSpc>
                <a:spcPct val="85000"/>
              </a:lnSpc>
              <a:spcBef>
                <a:spcPct val="0"/>
              </a:spcBef>
              <a:spcAft>
                <a:spcPct val="0"/>
              </a:spcAft>
              <a:defRPr sz="4800" kern="1200" spc="-50">
                <a:solidFill>
                  <a:srgbClr val="404040"/>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itchFamily="34" charset="0"/>
              </a:defRPr>
            </a:lvl2pPr>
            <a:lvl3pPr algn="l" rtl="0" eaLnBrk="0" fontAlgn="base" hangingPunct="0">
              <a:lnSpc>
                <a:spcPct val="85000"/>
              </a:lnSpc>
              <a:spcBef>
                <a:spcPct val="0"/>
              </a:spcBef>
              <a:spcAft>
                <a:spcPct val="0"/>
              </a:spcAft>
              <a:defRPr sz="4800">
                <a:solidFill>
                  <a:srgbClr val="404040"/>
                </a:solidFill>
                <a:latin typeface="Calibri Light" pitchFamily="34" charset="0"/>
              </a:defRPr>
            </a:lvl3pPr>
            <a:lvl4pPr algn="l" rtl="0" eaLnBrk="0" fontAlgn="base" hangingPunct="0">
              <a:lnSpc>
                <a:spcPct val="85000"/>
              </a:lnSpc>
              <a:spcBef>
                <a:spcPct val="0"/>
              </a:spcBef>
              <a:spcAft>
                <a:spcPct val="0"/>
              </a:spcAft>
              <a:defRPr sz="4800">
                <a:solidFill>
                  <a:srgbClr val="404040"/>
                </a:solidFill>
                <a:latin typeface="Calibri Light" pitchFamily="34" charset="0"/>
              </a:defRPr>
            </a:lvl4pPr>
            <a:lvl5pPr algn="l" rtl="0" eaLnBrk="0" fontAlgn="base" hangingPunct="0">
              <a:lnSpc>
                <a:spcPct val="85000"/>
              </a:lnSpc>
              <a:spcBef>
                <a:spcPct val="0"/>
              </a:spcBef>
              <a:spcAft>
                <a:spcPct val="0"/>
              </a:spcAft>
              <a:defRPr sz="4800">
                <a:solidFill>
                  <a:srgbClr val="404040"/>
                </a:solidFill>
                <a:latin typeface="Calibri Light" pitchFamily="34" charset="0"/>
              </a:defRPr>
            </a:lvl5pPr>
            <a:lvl6pPr marL="457200" algn="l" rtl="0" fontAlgn="base">
              <a:lnSpc>
                <a:spcPct val="85000"/>
              </a:lnSpc>
              <a:spcBef>
                <a:spcPct val="0"/>
              </a:spcBef>
              <a:spcAft>
                <a:spcPct val="0"/>
              </a:spcAft>
              <a:defRPr sz="4800">
                <a:solidFill>
                  <a:srgbClr val="404040"/>
                </a:solidFill>
                <a:latin typeface="Calibri Light" pitchFamily="34" charset="0"/>
              </a:defRPr>
            </a:lvl6pPr>
            <a:lvl7pPr marL="914400" algn="l" rtl="0" fontAlgn="base">
              <a:lnSpc>
                <a:spcPct val="85000"/>
              </a:lnSpc>
              <a:spcBef>
                <a:spcPct val="0"/>
              </a:spcBef>
              <a:spcAft>
                <a:spcPct val="0"/>
              </a:spcAft>
              <a:defRPr sz="4800">
                <a:solidFill>
                  <a:srgbClr val="404040"/>
                </a:solidFill>
                <a:latin typeface="Calibri Light" pitchFamily="34" charset="0"/>
              </a:defRPr>
            </a:lvl7pPr>
            <a:lvl8pPr marL="1371600" algn="l" rtl="0" fontAlgn="base">
              <a:lnSpc>
                <a:spcPct val="85000"/>
              </a:lnSpc>
              <a:spcBef>
                <a:spcPct val="0"/>
              </a:spcBef>
              <a:spcAft>
                <a:spcPct val="0"/>
              </a:spcAft>
              <a:defRPr sz="4800">
                <a:solidFill>
                  <a:srgbClr val="404040"/>
                </a:solidFill>
                <a:latin typeface="Calibri Light" pitchFamily="34" charset="0"/>
              </a:defRPr>
            </a:lvl8pPr>
            <a:lvl9pPr marL="1828800" algn="l" rtl="0" fontAlgn="base">
              <a:lnSpc>
                <a:spcPct val="85000"/>
              </a:lnSpc>
              <a:spcBef>
                <a:spcPct val="0"/>
              </a:spcBef>
              <a:spcAft>
                <a:spcPct val="0"/>
              </a:spcAft>
              <a:defRPr sz="4800">
                <a:solidFill>
                  <a:srgbClr val="404040"/>
                </a:solidFill>
                <a:latin typeface="Calibri Light" pitchFamily="34" charset="0"/>
              </a:defRPr>
            </a:lvl9pPr>
          </a:lstStyle>
          <a:p>
            <a:pPr eaLnBrk="1" hangingPunct="1">
              <a:lnSpc>
                <a:spcPct val="100000"/>
              </a:lnSpc>
            </a:pPr>
            <a:r>
              <a:rPr lang="zh-CHS" altLang="en-US" sz="2400" dirty="0">
                <a:solidFill>
                  <a:schemeClr val="tx1"/>
                </a:solidFill>
                <a:latin typeface="Calibri" charset="0"/>
                <a:sym typeface="Calibri" charset="0"/>
              </a:rPr>
              <a:t>System Design &amp; Implementation</a:t>
            </a:r>
          </a:p>
        </p:txBody>
      </p:sp>
    </p:spTree>
    <p:extLst>
      <p:ext uri="{BB962C8B-B14F-4D97-AF65-F5344CB8AC3E}">
        <p14:creationId xmlns:p14="http://schemas.microsoft.com/office/powerpoint/2010/main" val="16836328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日期占位符 3"/>
          <p:cNvSpPr>
            <a:spLocks noGrp="1"/>
          </p:cNvSpPr>
          <p:nvPr>
            <p:ph type="dt" sz="half" idx="10"/>
          </p:nvPr>
        </p:nvSpPr>
        <p:spPr>
          <a:noFill/>
        </p:spPr>
        <p:txBody>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buFont typeface="Arial" charset="0"/>
              <a:buNone/>
            </a:pPr>
            <a:fld id="{9005D599-74CD-2E43-8FB2-D3AD2C79EEC1}" type="datetime1">
              <a:rPr lang="zh-CHS" altLang="en-US" smtClean="0">
                <a:solidFill>
                  <a:srgbClr val="FFFFFF"/>
                </a:solidFill>
                <a:sym typeface="Arial" charset="0"/>
              </a:rPr>
              <a:t>15/5/6</a:t>
            </a:fld>
            <a:endParaRPr lang="en-US" altLang="zh-CHS" sz="1800">
              <a:sym typeface="Arial" charset="0"/>
            </a:endParaRPr>
          </a:p>
        </p:txBody>
      </p:sp>
      <p:sp>
        <p:nvSpPr>
          <p:cNvPr id="45060" name="直接连接符 5"/>
          <p:cNvSpPr>
            <a:spLocks noChangeShapeType="1"/>
          </p:cNvSpPr>
          <p:nvPr/>
        </p:nvSpPr>
        <p:spPr bwMode="auto">
          <a:xfrm>
            <a:off x="539750" y="908050"/>
            <a:ext cx="7993063" cy="0"/>
          </a:xfrm>
          <a:prstGeom prst="line">
            <a:avLst/>
          </a:prstGeom>
          <a:noFill/>
          <a:ln w="19050">
            <a:solidFill>
              <a:srgbClr val="0070C0"/>
            </a:solidFill>
            <a:round/>
            <a:headEnd/>
            <a:tailEnd/>
          </a:ln>
          <a:extLst>
            <a:ext uri="{909E8E84-426E-40DD-AFC4-6F175D3DCCD1}">
              <a14:hiddenFill xmlns:a14="http://schemas.microsoft.com/office/drawing/2010/main">
                <a:noFill/>
              </a14:hiddenFill>
            </a:ext>
          </a:extLst>
        </p:spPr>
        <p:txBody>
          <a:bodyPr/>
          <a:lstStyle/>
          <a:p>
            <a:endParaRPr lang="zh-CHS" altLang="en-US"/>
          </a:p>
        </p:txBody>
      </p:sp>
      <p:sp>
        <p:nvSpPr>
          <p:cNvPr id="45061" name="矩形 1"/>
          <p:cNvSpPr>
            <a:spLocks noChangeArrowheads="1"/>
          </p:cNvSpPr>
          <p:nvPr/>
        </p:nvSpPr>
        <p:spPr bwMode="auto">
          <a:xfrm>
            <a:off x="539750" y="1123950"/>
            <a:ext cx="1350963" cy="374650"/>
          </a:xfrm>
          <a:prstGeom prst="rect">
            <a:avLst/>
          </a:prstGeom>
          <a:solidFill>
            <a:srgbClr val="996633"/>
          </a:solidFill>
          <a:ln w="9525">
            <a:solidFill>
              <a:srgbClr val="996633"/>
            </a:solidFill>
            <a:miter lim="800000"/>
            <a:headEnd/>
            <a:tailEnd/>
          </a:ln>
        </p:spPr>
        <p:txBody>
          <a:bodyPr wrap="non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buFont typeface="Arial" charset="0"/>
              <a:buNone/>
            </a:pPr>
            <a:r>
              <a:rPr lang="en-US" altLang="zh-CHS">
                <a:solidFill>
                  <a:schemeClr val="bg1"/>
                </a:solidFill>
                <a:sym typeface="Calibri" charset="0"/>
              </a:rPr>
              <a:t>Architecture</a:t>
            </a:r>
          </a:p>
        </p:txBody>
      </p:sp>
      <p:sp>
        <p:nvSpPr>
          <p:cNvPr id="2" name="文本框 4"/>
          <p:cNvSpPr>
            <a:spLocks noChangeArrowheads="1"/>
          </p:cNvSpPr>
          <p:nvPr/>
        </p:nvSpPr>
        <p:spPr bwMode="auto">
          <a:xfrm>
            <a:off x="468313" y="1773238"/>
            <a:ext cx="8208962"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buFont typeface="Arial" charset="0"/>
              <a:buNone/>
            </a:pPr>
            <a:r>
              <a:rPr lang="en-US" altLang="zh-CHS" sz="2400"/>
              <a:t>Advantage</a:t>
            </a:r>
            <a:r>
              <a:rPr lang="zh-CHS" altLang="en-US" sz="2400"/>
              <a:t>：</a:t>
            </a:r>
            <a:endParaRPr lang="en-US" altLang="zh-CHS" sz="2400"/>
          </a:p>
          <a:p>
            <a:pPr>
              <a:buFont typeface="Arial" charset="0"/>
              <a:buNone/>
            </a:pPr>
            <a:endParaRPr lang="en-US" altLang="zh-CHS"/>
          </a:p>
          <a:p>
            <a:pPr>
              <a:buFont typeface="Arial" charset="0"/>
              <a:buNone/>
            </a:pPr>
            <a:r>
              <a:rPr lang="en-US" altLang="zh-CHS"/>
              <a:t>Total </a:t>
            </a:r>
            <a:r>
              <a:rPr lang="zh-CHS" altLang="en-US"/>
              <a:t>Throughput </a:t>
            </a:r>
            <a:r>
              <a:rPr lang="en-US" altLang="zh-CHS"/>
              <a:t>of  Index System</a:t>
            </a:r>
            <a:r>
              <a:rPr lang="zh-CHS" altLang="en-US"/>
              <a:t>：scales with the number of region servers.</a:t>
            </a:r>
          </a:p>
          <a:p>
            <a:pPr>
              <a:buFont typeface="Arial" charset="0"/>
              <a:buNone/>
            </a:pPr>
            <a:endParaRPr lang="zh-CHS" altLang="en-US"/>
          </a:p>
          <a:p>
            <a:pPr>
              <a:buFont typeface="Arial" charset="0"/>
              <a:buNone/>
            </a:pPr>
            <a:r>
              <a:rPr lang="en-US" altLang="zh-CHS"/>
              <a:t>Table Data </a:t>
            </a:r>
            <a:r>
              <a:rPr lang="zh-CHS" altLang="en-US"/>
              <a:t>Size : scales with the capacity of HDFS</a:t>
            </a:r>
          </a:p>
          <a:p>
            <a:pPr>
              <a:buFont typeface="Arial" charset="0"/>
              <a:buNone/>
            </a:pPr>
            <a:endParaRPr lang="zh-CHS" altLang="en-US"/>
          </a:p>
          <a:p>
            <a:pPr>
              <a:buFont typeface="Arial" charset="0"/>
              <a:buNone/>
            </a:pPr>
            <a:r>
              <a:rPr lang="zh-CHS" altLang="en-US"/>
              <a:t>MapReduce : build the index table in a parallel manner,data analysis applications </a:t>
            </a:r>
          </a:p>
          <a:p>
            <a:pPr>
              <a:buFont typeface="Arial" charset="0"/>
              <a:buNone/>
            </a:pPr>
            <a:endParaRPr lang="zh-CHS" altLang="en-US"/>
          </a:p>
          <a:p>
            <a:pPr>
              <a:buFont typeface="Arial" charset="0"/>
              <a:buNone/>
            </a:pPr>
            <a:r>
              <a:rPr lang="zh-CHS" altLang="en-US"/>
              <a:t>Add and Delete : in real-time with little interference to the system performance</a:t>
            </a:r>
          </a:p>
          <a:p>
            <a:pPr>
              <a:buFont typeface="Arial" charset="0"/>
              <a:buNone/>
            </a:pPr>
            <a:endParaRPr lang="zh-CHS" altLang="en-US"/>
          </a:p>
          <a:p>
            <a:pPr>
              <a:buFont typeface="Arial" charset="0"/>
              <a:buNone/>
            </a:pPr>
            <a:endParaRPr lang="zh-CHS" altLang="en-US"/>
          </a:p>
        </p:txBody>
      </p:sp>
      <p:pic>
        <p:nvPicPr>
          <p:cNvPr id="22535" name="Picture 7" descr="QQ截图201505041643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150" y="1746250"/>
            <a:ext cx="6924675" cy="384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Picture 8" descr="QQ截图20150504164632"/>
          <p:cNvPicPr>
            <a:picLocks noChangeAspect="1" noChangeArrowheads="1"/>
          </p:cNvPicPr>
          <p:nvPr/>
        </p:nvPicPr>
        <p:blipFill rotWithShape="1">
          <a:blip r:embed="rId4">
            <a:extLst>
              <a:ext uri="{28A0092B-C50C-407E-A947-70E740481C1C}">
                <a14:useLocalDpi xmlns:a14="http://schemas.microsoft.com/office/drawing/2010/main" val="0"/>
              </a:ext>
            </a:extLst>
          </a:blip>
          <a:srcRect b="1415"/>
          <a:stretch/>
        </p:blipFill>
        <p:spPr bwMode="auto">
          <a:xfrm>
            <a:off x="1668463" y="1817688"/>
            <a:ext cx="581025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幻灯片编号占位符 2"/>
          <p:cNvSpPr>
            <a:spLocks noGrp="1"/>
          </p:cNvSpPr>
          <p:nvPr>
            <p:ph type="sldNum" sz="quarter" idx="12"/>
          </p:nvPr>
        </p:nvSpPr>
        <p:spPr/>
        <p:txBody>
          <a:bodyPr/>
          <a:lstStyle/>
          <a:p>
            <a:fld id="{E49C1DA9-A967-7347-A557-5734E61B8CD1}" type="slidenum">
              <a:rPr lang="en-US" altLang="zh-CHS" smtClean="0"/>
              <a:pPr/>
              <a:t>53</a:t>
            </a:fld>
            <a:endParaRPr lang="en-US" altLang="zh-CHS"/>
          </a:p>
        </p:txBody>
      </p:sp>
      <p:sp>
        <p:nvSpPr>
          <p:cNvPr id="11" name="标题 1"/>
          <p:cNvSpPr txBox="1">
            <a:spLocks noChangeArrowheads="1"/>
          </p:cNvSpPr>
          <p:nvPr/>
        </p:nvSpPr>
        <p:spPr>
          <a:xfrm>
            <a:off x="468313" y="333375"/>
            <a:ext cx="6858000" cy="550863"/>
          </a:xfrm>
          <a:prstGeom prst="rect">
            <a:avLst/>
          </a:prstGeom>
        </p:spPr>
        <p:txBody>
          <a:bodyPr vert="horz" wrap="square" lIns="91440" tIns="45720" rIns="91440" bIns="45720" numCol="1" anchor="b" anchorCtr="0" compatLnSpc="1">
            <a:prstTxWarp prst="textNoShape">
              <a:avLst/>
            </a:prstTxWarp>
            <a:normAutofit/>
          </a:bodyPr>
          <a:lstStyle>
            <a:lvl1pPr algn="l" rtl="0" eaLnBrk="0" fontAlgn="base" hangingPunct="0">
              <a:lnSpc>
                <a:spcPct val="85000"/>
              </a:lnSpc>
              <a:spcBef>
                <a:spcPct val="0"/>
              </a:spcBef>
              <a:spcAft>
                <a:spcPct val="0"/>
              </a:spcAft>
              <a:defRPr sz="4800" kern="1200" spc="-50">
                <a:solidFill>
                  <a:srgbClr val="404040"/>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itchFamily="34" charset="0"/>
              </a:defRPr>
            </a:lvl2pPr>
            <a:lvl3pPr algn="l" rtl="0" eaLnBrk="0" fontAlgn="base" hangingPunct="0">
              <a:lnSpc>
                <a:spcPct val="85000"/>
              </a:lnSpc>
              <a:spcBef>
                <a:spcPct val="0"/>
              </a:spcBef>
              <a:spcAft>
                <a:spcPct val="0"/>
              </a:spcAft>
              <a:defRPr sz="4800">
                <a:solidFill>
                  <a:srgbClr val="404040"/>
                </a:solidFill>
                <a:latin typeface="Calibri Light" pitchFamily="34" charset="0"/>
              </a:defRPr>
            </a:lvl3pPr>
            <a:lvl4pPr algn="l" rtl="0" eaLnBrk="0" fontAlgn="base" hangingPunct="0">
              <a:lnSpc>
                <a:spcPct val="85000"/>
              </a:lnSpc>
              <a:spcBef>
                <a:spcPct val="0"/>
              </a:spcBef>
              <a:spcAft>
                <a:spcPct val="0"/>
              </a:spcAft>
              <a:defRPr sz="4800">
                <a:solidFill>
                  <a:srgbClr val="404040"/>
                </a:solidFill>
                <a:latin typeface="Calibri Light" pitchFamily="34" charset="0"/>
              </a:defRPr>
            </a:lvl4pPr>
            <a:lvl5pPr algn="l" rtl="0" eaLnBrk="0" fontAlgn="base" hangingPunct="0">
              <a:lnSpc>
                <a:spcPct val="85000"/>
              </a:lnSpc>
              <a:spcBef>
                <a:spcPct val="0"/>
              </a:spcBef>
              <a:spcAft>
                <a:spcPct val="0"/>
              </a:spcAft>
              <a:defRPr sz="4800">
                <a:solidFill>
                  <a:srgbClr val="404040"/>
                </a:solidFill>
                <a:latin typeface="Calibri Light" pitchFamily="34" charset="0"/>
              </a:defRPr>
            </a:lvl5pPr>
            <a:lvl6pPr marL="457200" algn="l" rtl="0" fontAlgn="base">
              <a:lnSpc>
                <a:spcPct val="85000"/>
              </a:lnSpc>
              <a:spcBef>
                <a:spcPct val="0"/>
              </a:spcBef>
              <a:spcAft>
                <a:spcPct val="0"/>
              </a:spcAft>
              <a:defRPr sz="4800">
                <a:solidFill>
                  <a:srgbClr val="404040"/>
                </a:solidFill>
                <a:latin typeface="Calibri Light" pitchFamily="34" charset="0"/>
              </a:defRPr>
            </a:lvl6pPr>
            <a:lvl7pPr marL="914400" algn="l" rtl="0" fontAlgn="base">
              <a:lnSpc>
                <a:spcPct val="85000"/>
              </a:lnSpc>
              <a:spcBef>
                <a:spcPct val="0"/>
              </a:spcBef>
              <a:spcAft>
                <a:spcPct val="0"/>
              </a:spcAft>
              <a:defRPr sz="4800">
                <a:solidFill>
                  <a:srgbClr val="404040"/>
                </a:solidFill>
                <a:latin typeface="Calibri Light" pitchFamily="34" charset="0"/>
              </a:defRPr>
            </a:lvl7pPr>
            <a:lvl8pPr marL="1371600" algn="l" rtl="0" fontAlgn="base">
              <a:lnSpc>
                <a:spcPct val="85000"/>
              </a:lnSpc>
              <a:spcBef>
                <a:spcPct val="0"/>
              </a:spcBef>
              <a:spcAft>
                <a:spcPct val="0"/>
              </a:spcAft>
              <a:defRPr sz="4800">
                <a:solidFill>
                  <a:srgbClr val="404040"/>
                </a:solidFill>
                <a:latin typeface="Calibri Light" pitchFamily="34" charset="0"/>
              </a:defRPr>
            </a:lvl8pPr>
            <a:lvl9pPr marL="1828800" algn="l" rtl="0" fontAlgn="base">
              <a:lnSpc>
                <a:spcPct val="85000"/>
              </a:lnSpc>
              <a:spcBef>
                <a:spcPct val="0"/>
              </a:spcBef>
              <a:spcAft>
                <a:spcPct val="0"/>
              </a:spcAft>
              <a:defRPr sz="4800">
                <a:solidFill>
                  <a:srgbClr val="404040"/>
                </a:solidFill>
                <a:latin typeface="Calibri Light" pitchFamily="34" charset="0"/>
              </a:defRPr>
            </a:lvl9pPr>
          </a:lstStyle>
          <a:p>
            <a:pPr eaLnBrk="1" hangingPunct="1">
              <a:lnSpc>
                <a:spcPct val="100000"/>
              </a:lnSpc>
            </a:pPr>
            <a:r>
              <a:rPr lang="zh-CHS" altLang="en-US" sz="2400" dirty="0">
                <a:solidFill>
                  <a:schemeClr val="tx1"/>
                </a:solidFill>
                <a:latin typeface="Calibri" charset="0"/>
                <a:sym typeface="Calibri" charset="0"/>
              </a:rPr>
              <a:t>System Design &amp; Implementation</a:t>
            </a:r>
          </a:p>
        </p:txBody>
      </p:sp>
    </p:spTree>
    <p:extLst>
      <p:ext uri="{BB962C8B-B14F-4D97-AF65-F5344CB8AC3E}">
        <p14:creationId xmlns:p14="http://schemas.microsoft.com/office/powerpoint/2010/main" val="12909473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2535"/>
                                        </p:tgtEl>
                                        <p:attrNameLst>
                                          <p:attrName>style.visibility</p:attrName>
                                        </p:attrNameLst>
                                      </p:cBhvr>
                                      <p:to>
                                        <p:strVal val="visible"/>
                                      </p:to>
                                    </p:set>
                                    <p:animEffect transition="in" filter="barn(inVertical)">
                                      <p:cBhvr>
                                        <p:cTn id="7" dur="500"/>
                                        <p:tgtEl>
                                          <p:spTgt spid="2253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xit" presetSubtype="4" fill="hold" nodeType="clickEffect">
                                  <p:stCondLst>
                                    <p:cond delay="0"/>
                                  </p:stCondLst>
                                  <p:childTnLst>
                                    <p:anim calcmode="lin" valueType="num">
                                      <p:cBhvr additive="base">
                                        <p:cTn id="11" dur="500"/>
                                        <p:tgtEl>
                                          <p:spTgt spid="22535"/>
                                        </p:tgtEl>
                                        <p:attrNameLst>
                                          <p:attrName>ppt_x</p:attrName>
                                        </p:attrNameLst>
                                      </p:cBhvr>
                                      <p:tavLst>
                                        <p:tav tm="0">
                                          <p:val>
                                            <p:strVal val="ppt_x"/>
                                          </p:val>
                                        </p:tav>
                                        <p:tav tm="100000">
                                          <p:val>
                                            <p:strVal val="ppt_x"/>
                                          </p:val>
                                        </p:tav>
                                      </p:tavLst>
                                    </p:anim>
                                    <p:anim calcmode="lin" valueType="num">
                                      <p:cBhvr additive="base">
                                        <p:cTn id="12" dur="500"/>
                                        <p:tgtEl>
                                          <p:spTgt spid="22535"/>
                                        </p:tgtEl>
                                        <p:attrNameLst>
                                          <p:attrName>ppt_y</p:attrName>
                                        </p:attrNameLst>
                                      </p:cBhvr>
                                      <p:tavLst>
                                        <p:tav tm="0">
                                          <p:val>
                                            <p:strVal val="ppt_y"/>
                                          </p:val>
                                        </p:tav>
                                        <p:tav tm="100000">
                                          <p:val>
                                            <p:strVal val="1+ppt_h/2"/>
                                          </p:val>
                                        </p:tav>
                                      </p:tavLst>
                                    </p:anim>
                                    <p:set>
                                      <p:cBhvr>
                                        <p:cTn id="13" dur="1" fill="hold">
                                          <p:stCondLst>
                                            <p:cond delay="499"/>
                                          </p:stCondLst>
                                        </p:cTn>
                                        <p:tgtEl>
                                          <p:spTgt spid="22535"/>
                                        </p:tgtEl>
                                        <p:attrNameLst>
                                          <p:attrName>style.visibility</p:attrName>
                                        </p:attrNameLst>
                                      </p:cBhvr>
                                      <p:to>
                                        <p:strVal val="hidden"/>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21" fill="hold" nodeType="clickEffect">
                                  <p:stCondLst>
                                    <p:cond delay="0"/>
                                  </p:stCondLst>
                                  <p:childTnLst>
                                    <p:set>
                                      <p:cBhvr>
                                        <p:cTn id="17" dur="1" fill="hold">
                                          <p:stCondLst>
                                            <p:cond delay="0"/>
                                          </p:stCondLst>
                                        </p:cTn>
                                        <p:tgtEl>
                                          <p:spTgt spid="22536"/>
                                        </p:tgtEl>
                                        <p:attrNameLst>
                                          <p:attrName>style.visibility</p:attrName>
                                        </p:attrNameLst>
                                      </p:cBhvr>
                                      <p:to>
                                        <p:strVal val="visible"/>
                                      </p:to>
                                    </p:set>
                                    <p:animEffect transition="in" filter="barn(inVertical)">
                                      <p:cBhvr>
                                        <p:cTn id="18" dur="500"/>
                                        <p:tgtEl>
                                          <p:spTgt spid="2253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xit" presetSubtype="4" fill="hold" nodeType="clickEffect">
                                  <p:stCondLst>
                                    <p:cond delay="0"/>
                                  </p:stCondLst>
                                  <p:childTnLst>
                                    <p:anim calcmode="lin" valueType="num">
                                      <p:cBhvr additive="base">
                                        <p:cTn id="22" dur="500"/>
                                        <p:tgtEl>
                                          <p:spTgt spid="22536"/>
                                        </p:tgtEl>
                                        <p:attrNameLst>
                                          <p:attrName>ppt_x</p:attrName>
                                        </p:attrNameLst>
                                      </p:cBhvr>
                                      <p:tavLst>
                                        <p:tav tm="0">
                                          <p:val>
                                            <p:strVal val="ppt_x"/>
                                          </p:val>
                                        </p:tav>
                                        <p:tav tm="100000">
                                          <p:val>
                                            <p:strVal val="ppt_x"/>
                                          </p:val>
                                        </p:tav>
                                      </p:tavLst>
                                    </p:anim>
                                    <p:anim calcmode="lin" valueType="num">
                                      <p:cBhvr additive="base">
                                        <p:cTn id="23" dur="500"/>
                                        <p:tgtEl>
                                          <p:spTgt spid="22536"/>
                                        </p:tgtEl>
                                        <p:attrNameLst>
                                          <p:attrName>ppt_y</p:attrName>
                                        </p:attrNameLst>
                                      </p:cBhvr>
                                      <p:tavLst>
                                        <p:tav tm="0">
                                          <p:val>
                                            <p:strVal val="ppt_y"/>
                                          </p:val>
                                        </p:tav>
                                        <p:tav tm="100000">
                                          <p:val>
                                            <p:strVal val="1+ppt_h/2"/>
                                          </p:val>
                                        </p:tav>
                                      </p:tavLst>
                                    </p:anim>
                                    <p:set>
                                      <p:cBhvr>
                                        <p:cTn id="24" dur="1" fill="hold">
                                          <p:stCondLst>
                                            <p:cond delay="499"/>
                                          </p:stCondLst>
                                        </p:cTn>
                                        <p:tgtEl>
                                          <p:spTgt spid="22536"/>
                                        </p:tgtEl>
                                        <p:attrNameLst>
                                          <p:attrName>style.visibility</p:attrName>
                                        </p:attrNameLst>
                                      </p:cBhvr>
                                      <p:to>
                                        <p:strVal val="hidden"/>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日期占位符 3"/>
          <p:cNvSpPr>
            <a:spLocks noGrp="1"/>
          </p:cNvSpPr>
          <p:nvPr>
            <p:ph type="dt" sz="half" idx="10"/>
          </p:nvPr>
        </p:nvSpPr>
        <p:spPr>
          <a:noFill/>
        </p:spPr>
        <p:txBody>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buFont typeface="Arial" charset="0"/>
              <a:buNone/>
            </a:pPr>
            <a:fld id="{8E1CF8D4-ABA8-EF4B-8B19-18CECCBFFFC8}" type="datetime1">
              <a:rPr lang="zh-CHS" altLang="en-US" smtClean="0">
                <a:solidFill>
                  <a:srgbClr val="FFFFFF"/>
                </a:solidFill>
                <a:sym typeface="Arial" charset="0"/>
              </a:rPr>
              <a:t>15/5/6</a:t>
            </a:fld>
            <a:endParaRPr lang="en-US" altLang="zh-CHS" sz="1800">
              <a:sym typeface="Arial" charset="0"/>
            </a:endParaRPr>
          </a:p>
        </p:txBody>
      </p:sp>
      <p:sp>
        <p:nvSpPr>
          <p:cNvPr id="47108" name="直接连接符 5"/>
          <p:cNvSpPr>
            <a:spLocks noChangeShapeType="1"/>
          </p:cNvSpPr>
          <p:nvPr/>
        </p:nvSpPr>
        <p:spPr bwMode="auto">
          <a:xfrm>
            <a:off x="539750" y="908050"/>
            <a:ext cx="7993063" cy="0"/>
          </a:xfrm>
          <a:prstGeom prst="line">
            <a:avLst/>
          </a:prstGeom>
          <a:noFill/>
          <a:ln w="19050">
            <a:solidFill>
              <a:srgbClr val="0070C0"/>
            </a:solidFill>
            <a:round/>
            <a:headEnd/>
            <a:tailEnd/>
          </a:ln>
          <a:extLst>
            <a:ext uri="{909E8E84-426E-40DD-AFC4-6F175D3DCCD1}">
              <a14:hiddenFill xmlns:a14="http://schemas.microsoft.com/office/drawing/2010/main">
                <a:noFill/>
              </a14:hiddenFill>
            </a:ext>
          </a:extLst>
        </p:spPr>
        <p:txBody>
          <a:bodyPr/>
          <a:lstStyle/>
          <a:p>
            <a:endParaRPr lang="zh-CHS" altLang="en-US"/>
          </a:p>
        </p:txBody>
      </p:sp>
      <p:sp>
        <p:nvSpPr>
          <p:cNvPr id="47109" name="矩形 1"/>
          <p:cNvSpPr>
            <a:spLocks noChangeArrowheads="1"/>
          </p:cNvSpPr>
          <p:nvPr/>
        </p:nvSpPr>
        <p:spPr bwMode="auto">
          <a:xfrm>
            <a:off x="539750" y="1123950"/>
            <a:ext cx="1104900" cy="374650"/>
          </a:xfrm>
          <a:prstGeom prst="rect">
            <a:avLst/>
          </a:prstGeom>
          <a:solidFill>
            <a:srgbClr val="996633"/>
          </a:solidFill>
          <a:ln w="9525">
            <a:solidFill>
              <a:srgbClr val="996633"/>
            </a:solidFill>
            <a:miter lim="800000"/>
            <a:headEnd/>
            <a:tailEnd/>
          </a:ln>
        </p:spPr>
        <p:txBody>
          <a:bodyPr wrap="non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buFont typeface="Arial" charset="0"/>
              <a:buNone/>
            </a:pPr>
            <a:r>
              <a:rPr lang="en-US" altLang="zh-CHS">
                <a:solidFill>
                  <a:schemeClr val="bg1"/>
                </a:solidFill>
                <a:sym typeface="Calibri" charset="0"/>
              </a:rPr>
              <a:t>Workflow</a:t>
            </a:r>
            <a:endParaRPr lang="en-US" altLang="zh-CHS"/>
          </a:p>
        </p:txBody>
      </p:sp>
      <p:sp>
        <p:nvSpPr>
          <p:cNvPr id="26630" name="文本框 4"/>
          <p:cNvSpPr>
            <a:spLocks noChangeArrowheads="1"/>
          </p:cNvSpPr>
          <p:nvPr/>
        </p:nvSpPr>
        <p:spPr bwMode="auto">
          <a:xfrm>
            <a:off x="468313" y="1773238"/>
            <a:ext cx="8208962"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buFont typeface="Calibri Light" charset="0"/>
              <a:buAutoNum type="arabicPeriod"/>
            </a:pPr>
            <a:r>
              <a:rPr lang="zh-CHS" altLang="en-US"/>
              <a:t>A user submits a query through a client program.</a:t>
            </a:r>
            <a:endParaRPr lang="en-US" altLang="zh-CHS"/>
          </a:p>
          <a:p>
            <a:pPr>
              <a:buFont typeface="Calibri Light" charset="0"/>
              <a:buAutoNum type="arabicPeriod"/>
            </a:pPr>
            <a:endParaRPr lang="zh-CHS" altLang="en-US"/>
          </a:p>
          <a:p>
            <a:pPr>
              <a:buFont typeface="Calibri Light" charset="0"/>
              <a:buAutoNum type="arabicPeriod"/>
            </a:pPr>
            <a:r>
              <a:rPr lang="zh-CHS" altLang="en-US"/>
              <a:t>Using the terms in the query as row keys, the client program will first get a list of titles for the books which contain those terms in their corresponding fields.</a:t>
            </a:r>
            <a:endParaRPr lang="en-US" altLang="zh-CHS"/>
          </a:p>
          <a:p>
            <a:pPr>
              <a:buFont typeface="Calibri Light" charset="0"/>
              <a:buAutoNum type="arabicPeriod"/>
            </a:pPr>
            <a:endParaRPr lang="zh-CHS" altLang="en-US"/>
          </a:p>
          <a:p>
            <a:pPr>
              <a:buFont typeface="Calibri Light" charset="0"/>
              <a:buAutoNum type="arabicPeriod"/>
            </a:pPr>
            <a:r>
              <a:rPr lang="zh-CHS" altLang="en-US"/>
              <a:t>Then, using the book titles as row keys, the client will get the bibliography data for the books and return them to the user.</a:t>
            </a:r>
            <a:endParaRPr lang="en-US" altLang="zh-CHS"/>
          </a:p>
          <a:p>
            <a:pPr>
              <a:buFont typeface="Calibri Light" charset="0"/>
              <a:buAutoNum type="arabicPeriod"/>
            </a:pPr>
            <a:endParaRPr lang="zh-CHS" altLang="en-US"/>
          </a:p>
          <a:p>
            <a:pPr>
              <a:buFont typeface="Calibri Light" charset="0"/>
              <a:buAutoNum type="arabicPeriod"/>
            </a:pPr>
            <a:r>
              <a:rPr lang="zh-CHS" altLang="en-US"/>
              <a:t>Finally, the user will select books of their interests, and the client program will access the corresponding text or image data upon the user's requests.</a:t>
            </a:r>
          </a:p>
        </p:txBody>
      </p:sp>
      <p:pic>
        <p:nvPicPr>
          <p:cNvPr id="26631" name="Picture 7" descr="QQ截图20150504171609"/>
          <p:cNvPicPr>
            <a:picLocks noChangeAspect="1" noChangeArrowheads="1"/>
          </p:cNvPicPr>
          <p:nvPr/>
        </p:nvPicPr>
        <p:blipFill rotWithShape="1">
          <a:blip r:embed="rId3">
            <a:extLst>
              <a:ext uri="{28A0092B-C50C-407E-A947-70E740481C1C}">
                <a14:useLocalDpi xmlns:a14="http://schemas.microsoft.com/office/drawing/2010/main" val="0"/>
              </a:ext>
            </a:extLst>
          </a:blip>
          <a:srcRect t="1694"/>
          <a:stretch/>
        </p:blipFill>
        <p:spPr bwMode="auto">
          <a:xfrm>
            <a:off x="1658938" y="1628800"/>
            <a:ext cx="5638800" cy="414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幻灯片编号占位符 1"/>
          <p:cNvSpPr>
            <a:spLocks noGrp="1"/>
          </p:cNvSpPr>
          <p:nvPr>
            <p:ph type="sldNum" sz="quarter" idx="12"/>
          </p:nvPr>
        </p:nvSpPr>
        <p:spPr/>
        <p:txBody>
          <a:bodyPr/>
          <a:lstStyle/>
          <a:p>
            <a:fld id="{E49C1DA9-A967-7347-A557-5734E61B8CD1}" type="slidenum">
              <a:rPr lang="en-US" altLang="zh-CHS" smtClean="0"/>
              <a:pPr/>
              <a:t>54</a:t>
            </a:fld>
            <a:endParaRPr lang="en-US" altLang="zh-CHS"/>
          </a:p>
        </p:txBody>
      </p:sp>
      <p:sp>
        <p:nvSpPr>
          <p:cNvPr id="9" name="标题 1"/>
          <p:cNvSpPr txBox="1">
            <a:spLocks noChangeArrowheads="1"/>
          </p:cNvSpPr>
          <p:nvPr/>
        </p:nvSpPr>
        <p:spPr>
          <a:xfrm>
            <a:off x="468313" y="333375"/>
            <a:ext cx="6858000" cy="550863"/>
          </a:xfrm>
          <a:prstGeom prst="rect">
            <a:avLst/>
          </a:prstGeom>
        </p:spPr>
        <p:txBody>
          <a:bodyPr vert="horz" wrap="square" lIns="91440" tIns="45720" rIns="91440" bIns="45720" numCol="1" anchor="b" anchorCtr="0" compatLnSpc="1">
            <a:prstTxWarp prst="textNoShape">
              <a:avLst/>
            </a:prstTxWarp>
            <a:normAutofit/>
          </a:bodyPr>
          <a:lstStyle>
            <a:lvl1pPr algn="l" rtl="0" eaLnBrk="0" fontAlgn="base" hangingPunct="0">
              <a:lnSpc>
                <a:spcPct val="85000"/>
              </a:lnSpc>
              <a:spcBef>
                <a:spcPct val="0"/>
              </a:spcBef>
              <a:spcAft>
                <a:spcPct val="0"/>
              </a:spcAft>
              <a:defRPr sz="4800" kern="1200" spc="-50">
                <a:solidFill>
                  <a:srgbClr val="404040"/>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itchFamily="34" charset="0"/>
              </a:defRPr>
            </a:lvl2pPr>
            <a:lvl3pPr algn="l" rtl="0" eaLnBrk="0" fontAlgn="base" hangingPunct="0">
              <a:lnSpc>
                <a:spcPct val="85000"/>
              </a:lnSpc>
              <a:spcBef>
                <a:spcPct val="0"/>
              </a:spcBef>
              <a:spcAft>
                <a:spcPct val="0"/>
              </a:spcAft>
              <a:defRPr sz="4800">
                <a:solidFill>
                  <a:srgbClr val="404040"/>
                </a:solidFill>
                <a:latin typeface="Calibri Light" pitchFamily="34" charset="0"/>
              </a:defRPr>
            </a:lvl3pPr>
            <a:lvl4pPr algn="l" rtl="0" eaLnBrk="0" fontAlgn="base" hangingPunct="0">
              <a:lnSpc>
                <a:spcPct val="85000"/>
              </a:lnSpc>
              <a:spcBef>
                <a:spcPct val="0"/>
              </a:spcBef>
              <a:spcAft>
                <a:spcPct val="0"/>
              </a:spcAft>
              <a:defRPr sz="4800">
                <a:solidFill>
                  <a:srgbClr val="404040"/>
                </a:solidFill>
                <a:latin typeface="Calibri Light" pitchFamily="34" charset="0"/>
              </a:defRPr>
            </a:lvl4pPr>
            <a:lvl5pPr algn="l" rtl="0" eaLnBrk="0" fontAlgn="base" hangingPunct="0">
              <a:lnSpc>
                <a:spcPct val="85000"/>
              </a:lnSpc>
              <a:spcBef>
                <a:spcPct val="0"/>
              </a:spcBef>
              <a:spcAft>
                <a:spcPct val="0"/>
              </a:spcAft>
              <a:defRPr sz="4800">
                <a:solidFill>
                  <a:srgbClr val="404040"/>
                </a:solidFill>
                <a:latin typeface="Calibri Light" pitchFamily="34" charset="0"/>
              </a:defRPr>
            </a:lvl5pPr>
            <a:lvl6pPr marL="457200" algn="l" rtl="0" fontAlgn="base">
              <a:lnSpc>
                <a:spcPct val="85000"/>
              </a:lnSpc>
              <a:spcBef>
                <a:spcPct val="0"/>
              </a:spcBef>
              <a:spcAft>
                <a:spcPct val="0"/>
              </a:spcAft>
              <a:defRPr sz="4800">
                <a:solidFill>
                  <a:srgbClr val="404040"/>
                </a:solidFill>
                <a:latin typeface="Calibri Light" pitchFamily="34" charset="0"/>
              </a:defRPr>
            </a:lvl6pPr>
            <a:lvl7pPr marL="914400" algn="l" rtl="0" fontAlgn="base">
              <a:lnSpc>
                <a:spcPct val="85000"/>
              </a:lnSpc>
              <a:spcBef>
                <a:spcPct val="0"/>
              </a:spcBef>
              <a:spcAft>
                <a:spcPct val="0"/>
              </a:spcAft>
              <a:defRPr sz="4800">
                <a:solidFill>
                  <a:srgbClr val="404040"/>
                </a:solidFill>
                <a:latin typeface="Calibri Light" pitchFamily="34" charset="0"/>
              </a:defRPr>
            </a:lvl7pPr>
            <a:lvl8pPr marL="1371600" algn="l" rtl="0" fontAlgn="base">
              <a:lnSpc>
                <a:spcPct val="85000"/>
              </a:lnSpc>
              <a:spcBef>
                <a:spcPct val="0"/>
              </a:spcBef>
              <a:spcAft>
                <a:spcPct val="0"/>
              </a:spcAft>
              <a:defRPr sz="4800">
                <a:solidFill>
                  <a:srgbClr val="404040"/>
                </a:solidFill>
                <a:latin typeface="Calibri Light" pitchFamily="34" charset="0"/>
              </a:defRPr>
            </a:lvl8pPr>
            <a:lvl9pPr marL="1828800" algn="l" rtl="0" fontAlgn="base">
              <a:lnSpc>
                <a:spcPct val="85000"/>
              </a:lnSpc>
              <a:spcBef>
                <a:spcPct val="0"/>
              </a:spcBef>
              <a:spcAft>
                <a:spcPct val="0"/>
              </a:spcAft>
              <a:defRPr sz="4800">
                <a:solidFill>
                  <a:srgbClr val="404040"/>
                </a:solidFill>
                <a:latin typeface="Calibri Light" pitchFamily="34" charset="0"/>
              </a:defRPr>
            </a:lvl9pPr>
          </a:lstStyle>
          <a:p>
            <a:pPr eaLnBrk="1" hangingPunct="1">
              <a:lnSpc>
                <a:spcPct val="100000"/>
              </a:lnSpc>
            </a:pPr>
            <a:r>
              <a:rPr lang="zh-CHS" altLang="en-US" sz="2400" dirty="0">
                <a:solidFill>
                  <a:schemeClr val="tx1"/>
                </a:solidFill>
                <a:latin typeface="Calibri" charset="0"/>
                <a:sym typeface="Calibri" charset="0"/>
              </a:rPr>
              <a:t>System Design &amp; Implementation</a:t>
            </a:r>
          </a:p>
        </p:txBody>
      </p:sp>
    </p:spTree>
    <p:extLst>
      <p:ext uri="{BB962C8B-B14F-4D97-AF65-F5344CB8AC3E}">
        <p14:creationId xmlns:p14="http://schemas.microsoft.com/office/powerpoint/2010/main" val="6215864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6630"/>
                                        </p:tgtEl>
                                        <p:attrNameLst>
                                          <p:attrName>style.visibility</p:attrName>
                                        </p:attrNameLst>
                                      </p:cBhvr>
                                      <p:to>
                                        <p:strVal val="visible"/>
                                      </p:to>
                                    </p:set>
                                    <p:animEffect>
                                      <p:cBhvr>
                                        <p:cTn id="7" dur="500"/>
                                        <p:tgtEl>
                                          <p:spTgt spid="266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xit" presetSubtype="4" fill="hold" grpId="1" nodeType="clickEffect">
                                  <p:stCondLst>
                                    <p:cond delay="0"/>
                                  </p:stCondLst>
                                  <p:childTnLst>
                                    <p:anim calcmode="lin" valueType="num">
                                      <p:cBhvr additive="base">
                                        <p:cTn id="11" dur="500"/>
                                        <p:tgtEl>
                                          <p:spTgt spid="26630"/>
                                        </p:tgtEl>
                                        <p:attrNameLst>
                                          <p:attrName>ppt_x</p:attrName>
                                        </p:attrNameLst>
                                      </p:cBhvr>
                                      <p:tavLst>
                                        <p:tav tm="0">
                                          <p:val>
                                            <p:strVal val="ppt_x"/>
                                          </p:val>
                                        </p:tav>
                                        <p:tav tm="100000">
                                          <p:val>
                                            <p:strVal val="ppt_x"/>
                                          </p:val>
                                        </p:tav>
                                      </p:tavLst>
                                    </p:anim>
                                    <p:anim calcmode="lin" valueType="num">
                                      <p:cBhvr additive="base">
                                        <p:cTn id="12" dur="500"/>
                                        <p:tgtEl>
                                          <p:spTgt spid="26630"/>
                                        </p:tgtEl>
                                        <p:attrNameLst>
                                          <p:attrName>ppt_y</p:attrName>
                                        </p:attrNameLst>
                                      </p:cBhvr>
                                      <p:tavLst>
                                        <p:tav tm="0">
                                          <p:val>
                                            <p:strVal val="ppt_y"/>
                                          </p:val>
                                        </p:tav>
                                        <p:tav tm="100000">
                                          <p:val>
                                            <p:strVal val="1+ppt_h/2"/>
                                          </p:val>
                                        </p:tav>
                                      </p:tavLst>
                                    </p:anim>
                                    <p:set>
                                      <p:cBhvr>
                                        <p:cTn id="13" dur="1" fill="hold">
                                          <p:stCondLst>
                                            <p:cond delay="499"/>
                                          </p:stCondLst>
                                        </p:cTn>
                                        <p:tgtEl>
                                          <p:spTgt spid="26630"/>
                                        </p:tgtEl>
                                        <p:attrNameLst>
                                          <p:attrName>style.visibility</p:attrName>
                                        </p:attrNameLst>
                                      </p:cBhvr>
                                      <p:to>
                                        <p:strVal val="hidden"/>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21" fill="hold" nodeType="clickEffect">
                                  <p:stCondLst>
                                    <p:cond delay="0"/>
                                  </p:stCondLst>
                                  <p:childTnLst>
                                    <p:set>
                                      <p:cBhvr>
                                        <p:cTn id="17" dur="1" fill="hold">
                                          <p:stCondLst>
                                            <p:cond delay="0"/>
                                          </p:stCondLst>
                                        </p:cTn>
                                        <p:tgtEl>
                                          <p:spTgt spid="26631"/>
                                        </p:tgtEl>
                                        <p:attrNameLst>
                                          <p:attrName>style.visibility</p:attrName>
                                        </p:attrNameLst>
                                      </p:cBhvr>
                                      <p:to>
                                        <p:strVal val="visible"/>
                                      </p:to>
                                    </p:set>
                                    <p:animEffect transition="in" filter="barn(inVertical)">
                                      <p:cBhvr>
                                        <p:cTn id="18" dur="500"/>
                                        <p:tgtEl>
                                          <p:spTgt spid="266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0" grpId="0" bldLvl="0" autoUpdateAnimBg="0"/>
      <p:bldP spid="26630"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日期占位符 3"/>
          <p:cNvSpPr>
            <a:spLocks noGrp="1"/>
          </p:cNvSpPr>
          <p:nvPr>
            <p:ph type="dt" sz="half" idx="10"/>
          </p:nvPr>
        </p:nvSpPr>
        <p:spPr>
          <a:noFill/>
        </p:spPr>
        <p:txBody>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buFont typeface="Arial" charset="0"/>
              <a:buNone/>
            </a:pPr>
            <a:fld id="{1B98C703-7EA5-904D-A998-BE1671D2C258}" type="datetime1">
              <a:rPr lang="zh-CHS" altLang="en-US" smtClean="0">
                <a:solidFill>
                  <a:srgbClr val="FFFFFF"/>
                </a:solidFill>
                <a:sym typeface="Arial" charset="0"/>
              </a:rPr>
              <a:t>15/5/6</a:t>
            </a:fld>
            <a:endParaRPr lang="en-US" altLang="zh-CHS" sz="1800">
              <a:sym typeface="Arial" charset="0"/>
            </a:endParaRPr>
          </a:p>
        </p:txBody>
      </p:sp>
      <p:sp>
        <p:nvSpPr>
          <p:cNvPr id="49156" name="直接连接符 5"/>
          <p:cNvSpPr>
            <a:spLocks noChangeShapeType="1"/>
          </p:cNvSpPr>
          <p:nvPr/>
        </p:nvSpPr>
        <p:spPr bwMode="auto">
          <a:xfrm>
            <a:off x="539750" y="908050"/>
            <a:ext cx="7993063" cy="0"/>
          </a:xfrm>
          <a:prstGeom prst="line">
            <a:avLst/>
          </a:prstGeom>
          <a:noFill/>
          <a:ln w="19050">
            <a:solidFill>
              <a:srgbClr val="0070C0"/>
            </a:solidFill>
            <a:round/>
            <a:headEnd/>
            <a:tailEnd/>
          </a:ln>
          <a:extLst>
            <a:ext uri="{909E8E84-426E-40DD-AFC4-6F175D3DCCD1}">
              <a14:hiddenFill xmlns:a14="http://schemas.microsoft.com/office/drawing/2010/main">
                <a:noFill/>
              </a14:hiddenFill>
            </a:ext>
          </a:extLst>
        </p:spPr>
        <p:txBody>
          <a:bodyPr/>
          <a:lstStyle/>
          <a:p>
            <a:endParaRPr lang="zh-CHS" altLang="en-US"/>
          </a:p>
        </p:txBody>
      </p:sp>
      <p:sp>
        <p:nvSpPr>
          <p:cNvPr id="49157" name="矩形 1"/>
          <p:cNvSpPr>
            <a:spLocks noChangeArrowheads="1"/>
          </p:cNvSpPr>
          <p:nvPr/>
        </p:nvSpPr>
        <p:spPr bwMode="auto">
          <a:xfrm>
            <a:off x="539750" y="1123950"/>
            <a:ext cx="1749425" cy="369888"/>
          </a:xfrm>
          <a:prstGeom prst="rect">
            <a:avLst/>
          </a:prstGeom>
          <a:solidFill>
            <a:srgbClr val="996633"/>
          </a:solidFill>
          <a:ln w="9525">
            <a:solidFill>
              <a:srgbClr val="996633"/>
            </a:solidFill>
            <a:miter lim="800000"/>
            <a:headEnd/>
            <a:tailEnd/>
          </a:ln>
        </p:spPr>
        <p:txBody>
          <a:bodyPr wrap="non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buFont typeface="Arial" charset="0"/>
              <a:buNone/>
            </a:pPr>
            <a:r>
              <a:rPr lang="en-US" altLang="zh-CHS">
                <a:solidFill>
                  <a:schemeClr val="bg1"/>
                </a:solidFill>
                <a:sym typeface="Calibri" charset="0"/>
              </a:rPr>
              <a:t>Current Progress</a:t>
            </a:r>
            <a:endParaRPr lang="en-US" altLang="zh-CHS"/>
          </a:p>
        </p:txBody>
      </p:sp>
      <p:sp>
        <p:nvSpPr>
          <p:cNvPr id="28678" name="文本框 4"/>
          <p:cNvSpPr>
            <a:spLocks noChangeArrowheads="1"/>
          </p:cNvSpPr>
          <p:nvPr/>
        </p:nvSpPr>
        <p:spPr bwMode="auto">
          <a:xfrm>
            <a:off x="468313" y="1773238"/>
            <a:ext cx="8208962"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buFont typeface="Arial" charset="0"/>
              <a:buNone/>
            </a:pPr>
            <a:r>
              <a:rPr lang="zh-CHS" altLang="en-US"/>
              <a:t>Dynamic HBase Deployment :  "MyHBase"(modified MyHadoop package)</a:t>
            </a:r>
          </a:p>
          <a:p>
            <a:pPr>
              <a:buFont typeface="Arial" charset="0"/>
              <a:buNone/>
            </a:pPr>
            <a:endParaRPr lang="zh-CHS" altLang="en-US"/>
          </a:p>
          <a:p>
            <a:pPr>
              <a:buFont typeface="Arial" charset="0"/>
              <a:buNone/>
            </a:pPr>
            <a:r>
              <a:rPr lang="zh-CHS" altLang="en-US"/>
              <a:t>Bibliography </a:t>
            </a:r>
            <a:r>
              <a:rPr lang="en-US" altLang="zh-CHS"/>
              <a:t>D</a:t>
            </a:r>
            <a:r>
              <a:rPr lang="zh-CHS" altLang="en-US"/>
              <a:t>ata </a:t>
            </a:r>
            <a:r>
              <a:rPr lang="en-US" altLang="zh-CHS"/>
              <a:t>L</a:t>
            </a:r>
            <a:r>
              <a:rPr lang="zh-CHS" altLang="en-US"/>
              <a:t>oading : a modified version of the "SampleUploader" MapReduce program</a:t>
            </a:r>
          </a:p>
          <a:p>
            <a:pPr>
              <a:buFont typeface="Arial" charset="0"/>
              <a:buNone/>
            </a:pPr>
            <a:endParaRPr lang="zh-CHS" altLang="en-US"/>
          </a:p>
          <a:p>
            <a:pPr>
              <a:buFont typeface="Arial" charset="0"/>
              <a:buNone/>
            </a:pPr>
            <a:r>
              <a:rPr lang="en-US" altLang="zh-CHS"/>
              <a:t>B</a:t>
            </a:r>
            <a:r>
              <a:rPr lang="zh-CHS" altLang="en-US"/>
              <a:t>ook </a:t>
            </a:r>
            <a:r>
              <a:rPr lang="en-US" altLang="zh-CHS"/>
              <a:t>T</a:t>
            </a:r>
            <a:r>
              <a:rPr lang="zh-CHS" altLang="en-US"/>
              <a:t>ext </a:t>
            </a:r>
            <a:r>
              <a:rPr lang="en-US" altLang="zh-CHS"/>
              <a:t>D</a:t>
            </a:r>
            <a:r>
              <a:rPr lang="zh-CHS" altLang="en-US"/>
              <a:t>ata and </a:t>
            </a:r>
            <a:r>
              <a:rPr lang="en-US" altLang="zh-CHS"/>
              <a:t>I</a:t>
            </a:r>
            <a:r>
              <a:rPr lang="zh-CHS" altLang="en-US"/>
              <a:t>mage </a:t>
            </a:r>
            <a:r>
              <a:rPr lang="en-US" altLang="zh-CHS"/>
              <a:t>D</a:t>
            </a:r>
            <a:r>
              <a:rPr lang="zh-CHS" altLang="en-US"/>
              <a:t>ata </a:t>
            </a:r>
            <a:r>
              <a:rPr lang="en-US" altLang="zh-CHS"/>
              <a:t>L</a:t>
            </a:r>
            <a:r>
              <a:rPr lang="zh-CHS" altLang="en-US"/>
              <a:t>oading : two MapReduce programs</a:t>
            </a:r>
          </a:p>
        </p:txBody>
      </p:sp>
      <p:pic>
        <p:nvPicPr>
          <p:cNvPr id="28679" name="Picture 7" descr="QQ截图20150504171835"/>
          <p:cNvPicPr>
            <a:picLocks noChangeAspect="1" noChangeArrowheads="1"/>
          </p:cNvPicPr>
          <p:nvPr/>
        </p:nvPicPr>
        <p:blipFill rotWithShape="1">
          <a:blip r:embed="rId3">
            <a:extLst>
              <a:ext uri="{28A0092B-C50C-407E-A947-70E740481C1C}">
                <a14:useLocalDpi xmlns:a14="http://schemas.microsoft.com/office/drawing/2010/main" val="0"/>
              </a:ext>
            </a:extLst>
          </a:blip>
          <a:srcRect t="1385"/>
          <a:stretch/>
        </p:blipFill>
        <p:spPr bwMode="auto">
          <a:xfrm>
            <a:off x="1619250" y="1772816"/>
            <a:ext cx="6467475" cy="4489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幻灯片编号占位符 1"/>
          <p:cNvSpPr>
            <a:spLocks noGrp="1"/>
          </p:cNvSpPr>
          <p:nvPr>
            <p:ph type="sldNum" sz="quarter" idx="12"/>
          </p:nvPr>
        </p:nvSpPr>
        <p:spPr/>
        <p:txBody>
          <a:bodyPr/>
          <a:lstStyle/>
          <a:p>
            <a:fld id="{E49C1DA9-A967-7347-A557-5734E61B8CD1}" type="slidenum">
              <a:rPr lang="en-US" altLang="zh-CHS" smtClean="0"/>
              <a:pPr/>
              <a:t>55</a:t>
            </a:fld>
            <a:endParaRPr lang="en-US" altLang="zh-CHS"/>
          </a:p>
        </p:txBody>
      </p:sp>
      <p:sp>
        <p:nvSpPr>
          <p:cNvPr id="9" name="标题 1"/>
          <p:cNvSpPr txBox="1">
            <a:spLocks noChangeArrowheads="1"/>
          </p:cNvSpPr>
          <p:nvPr/>
        </p:nvSpPr>
        <p:spPr>
          <a:xfrm>
            <a:off x="468313" y="333375"/>
            <a:ext cx="6858000" cy="550863"/>
          </a:xfrm>
          <a:prstGeom prst="rect">
            <a:avLst/>
          </a:prstGeom>
        </p:spPr>
        <p:txBody>
          <a:bodyPr vert="horz" wrap="square" lIns="91440" tIns="45720" rIns="91440" bIns="45720" numCol="1" anchor="b" anchorCtr="0" compatLnSpc="1">
            <a:prstTxWarp prst="textNoShape">
              <a:avLst/>
            </a:prstTxWarp>
            <a:normAutofit/>
          </a:bodyPr>
          <a:lstStyle>
            <a:lvl1pPr algn="l" rtl="0" eaLnBrk="0" fontAlgn="base" hangingPunct="0">
              <a:lnSpc>
                <a:spcPct val="85000"/>
              </a:lnSpc>
              <a:spcBef>
                <a:spcPct val="0"/>
              </a:spcBef>
              <a:spcAft>
                <a:spcPct val="0"/>
              </a:spcAft>
              <a:defRPr sz="4800" kern="1200" spc="-50">
                <a:solidFill>
                  <a:srgbClr val="404040"/>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itchFamily="34" charset="0"/>
              </a:defRPr>
            </a:lvl2pPr>
            <a:lvl3pPr algn="l" rtl="0" eaLnBrk="0" fontAlgn="base" hangingPunct="0">
              <a:lnSpc>
                <a:spcPct val="85000"/>
              </a:lnSpc>
              <a:spcBef>
                <a:spcPct val="0"/>
              </a:spcBef>
              <a:spcAft>
                <a:spcPct val="0"/>
              </a:spcAft>
              <a:defRPr sz="4800">
                <a:solidFill>
                  <a:srgbClr val="404040"/>
                </a:solidFill>
                <a:latin typeface="Calibri Light" pitchFamily="34" charset="0"/>
              </a:defRPr>
            </a:lvl3pPr>
            <a:lvl4pPr algn="l" rtl="0" eaLnBrk="0" fontAlgn="base" hangingPunct="0">
              <a:lnSpc>
                <a:spcPct val="85000"/>
              </a:lnSpc>
              <a:spcBef>
                <a:spcPct val="0"/>
              </a:spcBef>
              <a:spcAft>
                <a:spcPct val="0"/>
              </a:spcAft>
              <a:defRPr sz="4800">
                <a:solidFill>
                  <a:srgbClr val="404040"/>
                </a:solidFill>
                <a:latin typeface="Calibri Light" pitchFamily="34" charset="0"/>
              </a:defRPr>
            </a:lvl4pPr>
            <a:lvl5pPr algn="l" rtl="0" eaLnBrk="0" fontAlgn="base" hangingPunct="0">
              <a:lnSpc>
                <a:spcPct val="85000"/>
              </a:lnSpc>
              <a:spcBef>
                <a:spcPct val="0"/>
              </a:spcBef>
              <a:spcAft>
                <a:spcPct val="0"/>
              </a:spcAft>
              <a:defRPr sz="4800">
                <a:solidFill>
                  <a:srgbClr val="404040"/>
                </a:solidFill>
                <a:latin typeface="Calibri Light" pitchFamily="34" charset="0"/>
              </a:defRPr>
            </a:lvl5pPr>
            <a:lvl6pPr marL="457200" algn="l" rtl="0" fontAlgn="base">
              <a:lnSpc>
                <a:spcPct val="85000"/>
              </a:lnSpc>
              <a:spcBef>
                <a:spcPct val="0"/>
              </a:spcBef>
              <a:spcAft>
                <a:spcPct val="0"/>
              </a:spcAft>
              <a:defRPr sz="4800">
                <a:solidFill>
                  <a:srgbClr val="404040"/>
                </a:solidFill>
                <a:latin typeface="Calibri Light" pitchFamily="34" charset="0"/>
              </a:defRPr>
            </a:lvl6pPr>
            <a:lvl7pPr marL="914400" algn="l" rtl="0" fontAlgn="base">
              <a:lnSpc>
                <a:spcPct val="85000"/>
              </a:lnSpc>
              <a:spcBef>
                <a:spcPct val="0"/>
              </a:spcBef>
              <a:spcAft>
                <a:spcPct val="0"/>
              </a:spcAft>
              <a:defRPr sz="4800">
                <a:solidFill>
                  <a:srgbClr val="404040"/>
                </a:solidFill>
                <a:latin typeface="Calibri Light" pitchFamily="34" charset="0"/>
              </a:defRPr>
            </a:lvl7pPr>
            <a:lvl8pPr marL="1371600" algn="l" rtl="0" fontAlgn="base">
              <a:lnSpc>
                <a:spcPct val="85000"/>
              </a:lnSpc>
              <a:spcBef>
                <a:spcPct val="0"/>
              </a:spcBef>
              <a:spcAft>
                <a:spcPct val="0"/>
              </a:spcAft>
              <a:defRPr sz="4800">
                <a:solidFill>
                  <a:srgbClr val="404040"/>
                </a:solidFill>
                <a:latin typeface="Calibri Light" pitchFamily="34" charset="0"/>
              </a:defRPr>
            </a:lvl8pPr>
            <a:lvl9pPr marL="1828800" algn="l" rtl="0" fontAlgn="base">
              <a:lnSpc>
                <a:spcPct val="85000"/>
              </a:lnSpc>
              <a:spcBef>
                <a:spcPct val="0"/>
              </a:spcBef>
              <a:spcAft>
                <a:spcPct val="0"/>
              </a:spcAft>
              <a:defRPr sz="4800">
                <a:solidFill>
                  <a:srgbClr val="404040"/>
                </a:solidFill>
                <a:latin typeface="Calibri Light" pitchFamily="34" charset="0"/>
              </a:defRPr>
            </a:lvl9pPr>
          </a:lstStyle>
          <a:p>
            <a:pPr eaLnBrk="1" hangingPunct="1">
              <a:lnSpc>
                <a:spcPct val="100000"/>
              </a:lnSpc>
            </a:pPr>
            <a:r>
              <a:rPr lang="zh-CHS" altLang="en-US" sz="2400" dirty="0">
                <a:solidFill>
                  <a:schemeClr val="tx1"/>
                </a:solidFill>
                <a:latin typeface="Calibri" charset="0"/>
                <a:sym typeface="Calibri" charset="0"/>
              </a:rPr>
              <a:t>System Design &amp; Implementation</a:t>
            </a:r>
          </a:p>
        </p:txBody>
      </p:sp>
    </p:spTree>
    <p:extLst>
      <p:ext uri="{BB962C8B-B14F-4D97-AF65-F5344CB8AC3E}">
        <p14:creationId xmlns:p14="http://schemas.microsoft.com/office/powerpoint/2010/main" val="10976191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8678"/>
                                        </p:tgtEl>
                                        <p:attrNameLst>
                                          <p:attrName>style.visibility</p:attrName>
                                        </p:attrNameLst>
                                      </p:cBhvr>
                                      <p:to>
                                        <p:strVal val="visible"/>
                                      </p:to>
                                    </p:set>
                                    <p:animEffect>
                                      <p:cBhvr>
                                        <p:cTn id="7" dur="500"/>
                                        <p:tgtEl>
                                          <p:spTgt spid="2867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28679"/>
                                        </p:tgtEl>
                                        <p:attrNameLst>
                                          <p:attrName>style.visibility</p:attrName>
                                        </p:attrNameLst>
                                      </p:cBhvr>
                                      <p:to>
                                        <p:strVal val="visible"/>
                                      </p:to>
                                    </p:set>
                                    <p:anim calcmode="lin" valueType="num">
                                      <p:cBhvr additive="base">
                                        <p:cTn id="12" dur="500" fill="hold"/>
                                        <p:tgtEl>
                                          <p:spTgt spid="28679"/>
                                        </p:tgtEl>
                                        <p:attrNameLst>
                                          <p:attrName>ppt_x</p:attrName>
                                        </p:attrNameLst>
                                      </p:cBhvr>
                                      <p:tavLst>
                                        <p:tav tm="0">
                                          <p:val>
                                            <p:strVal val="#ppt_x"/>
                                          </p:val>
                                        </p:tav>
                                        <p:tav tm="100000">
                                          <p:val>
                                            <p:strVal val="#ppt_x"/>
                                          </p:val>
                                        </p:tav>
                                      </p:tavLst>
                                    </p:anim>
                                    <p:anim calcmode="lin" valueType="num">
                                      <p:cBhvr additive="base">
                                        <p:cTn id="13" dur="500" fill="hold"/>
                                        <p:tgtEl>
                                          <p:spTgt spid="28679"/>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xit" presetSubtype="0" fill="hold" nodeType="clickEffect">
                                  <p:stCondLst>
                                    <p:cond delay="0"/>
                                  </p:stCondLst>
                                  <p:childTnLst>
                                    <p:animEffect transition="out" filter="fade">
                                      <p:cBhvr>
                                        <p:cTn id="17" dur="500"/>
                                        <p:tgtEl>
                                          <p:spTgt spid="28679"/>
                                        </p:tgtEl>
                                      </p:cBhvr>
                                    </p:animEffect>
                                    <p:set>
                                      <p:cBhvr>
                                        <p:cTn id="18" dur="1" fill="hold">
                                          <p:stCondLst>
                                            <p:cond delay="499"/>
                                          </p:stCondLst>
                                        </p:cTn>
                                        <p:tgtEl>
                                          <p:spTgt spid="2867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8" grpId="0" bldLvl="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日期占位符 3"/>
          <p:cNvSpPr>
            <a:spLocks noGrp="1"/>
          </p:cNvSpPr>
          <p:nvPr>
            <p:ph type="dt" sz="half" idx="10"/>
          </p:nvPr>
        </p:nvSpPr>
        <p:spPr>
          <a:noFill/>
        </p:spPr>
        <p:txBody>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buFont typeface="Arial" charset="0"/>
              <a:buNone/>
            </a:pPr>
            <a:fld id="{5E98A391-5A61-4647-AA8F-92E8DDB0D1A0}" type="datetime1">
              <a:rPr lang="zh-CHS" altLang="en-US" smtClean="0">
                <a:solidFill>
                  <a:srgbClr val="FFFFFF"/>
                </a:solidFill>
                <a:sym typeface="Arial" charset="0"/>
              </a:rPr>
              <a:t>15/5/6</a:t>
            </a:fld>
            <a:endParaRPr lang="en-US" altLang="zh-CHS" sz="1800">
              <a:sym typeface="Arial" charset="0"/>
            </a:endParaRPr>
          </a:p>
        </p:txBody>
      </p:sp>
      <p:sp>
        <p:nvSpPr>
          <p:cNvPr id="51204" name="直接连接符 5"/>
          <p:cNvSpPr>
            <a:spLocks noChangeShapeType="1"/>
          </p:cNvSpPr>
          <p:nvPr/>
        </p:nvSpPr>
        <p:spPr bwMode="auto">
          <a:xfrm>
            <a:off x="539750" y="908050"/>
            <a:ext cx="7993063" cy="0"/>
          </a:xfrm>
          <a:prstGeom prst="line">
            <a:avLst/>
          </a:prstGeom>
          <a:noFill/>
          <a:ln w="19050">
            <a:solidFill>
              <a:srgbClr val="0070C0"/>
            </a:solidFill>
            <a:miter lim="800000"/>
            <a:headEnd/>
            <a:tailEnd/>
          </a:ln>
          <a:extLst>
            <a:ext uri="{909E8E84-426E-40DD-AFC4-6F175D3DCCD1}">
              <a14:hiddenFill xmlns:a14="http://schemas.microsoft.com/office/drawing/2010/main">
                <a:noFill/>
              </a14:hiddenFill>
            </a:ext>
          </a:extLst>
        </p:spPr>
        <p:txBody>
          <a:bodyPr/>
          <a:lstStyle/>
          <a:p>
            <a:endParaRPr lang="zh-CHS" altLang="en-US"/>
          </a:p>
        </p:txBody>
      </p:sp>
      <p:sp>
        <p:nvSpPr>
          <p:cNvPr id="51205" name="矩形 1"/>
          <p:cNvSpPr>
            <a:spLocks noChangeArrowheads="1"/>
          </p:cNvSpPr>
          <p:nvPr/>
        </p:nvSpPr>
        <p:spPr bwMode="auto">
          <a:xfrm>
            <a:off x="539750" y="1123950"/>
            <a:ext cx="2468563" cy="374650"/>
          </a:xfrm>
          <a:prstGeom prst="rect">
            <a:avLst/>
          </a:prstGeom>
          <a:solidFill>
            <a:srgbClr val="996633"/>
          </a:solidFill>
          <a:ln w="9525">
            <a:solidFill>
              <a:srgbClr val="996633"/>
            </a:solidFill>
            <a:miter lim="800000"/>
            <a:headEnd/>
            <a:tailEnd/>
          </a:ln>
        </p:spPr>
        <p:txBody>
          <a:bodyPr wrap="non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buFont typeface="Arial" charset="0"/>
              <a:buNone/>
            </a:pPr>
            <a:r>
              <a:rPr lang="en-US" altLang="zh-CHS">
                <a:solidFill>
                  <a:schemeClr val="bg1"/>
                </a:solidFill>
                <a:sym typeface="Calibri" charset="0"/>
              </a:rPr>
              <a:t>Prospected Future Work</a:t>
            </a:r>
          </a:p>
        </p:txBody>
      </p:sp>
      <p:sp>
        <p:nvSpPr>
          <p:cNvPr id="30726" name="文本框 4"/>
          <p:cNvSpPr>
            <a:spLocks noChangeArrowheads="1"/>
          </p:cNvSpPr>
          <p:nvPr/>
        </p:nvSpPr>
        <p:spPr bwMode="auto">
          <a:xfrm>
            <a:off x="467543" y="1773238"/>
            <a:ext cx="8065269"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514350" indent="-514350">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buFont typeface="Calibri Light" charset="0"/>
              <a:buAutoNum type="arabicPeriod"/>
            </a:pPr>
            <a:r>
              <a:rPr lang="zh-CHS" altLang="en-US" sz="2400" dirty="0"/>
              <a:t>MapReduce programs for building the Lucene index table</a:t>
            </a:r>
            <a:endParaRPr lang="en-US" altLang="zh-CHS" sz="2400" dirty="0"/>
          </a:p>
          <a:p>
            <a:pPr>
              <a:buFont typeface="Calibri Light" charset="0"/>
              <a:buAutoNum type="arabicPeriod"/>
            </a:pPr>
            <a:endParaRPr lang="zh-CHS" altLang="en-US" sz="2400" dirty="0"/>
          </a:p>
          <a:p>
            <a:pPr>
              <a:buFont typeface="Calibri Light" charset="0"/>
              <a:buAutoNum type="arabicPeriod"/>
            </a:pPr>
            <a:r>
              <a:rPr lang="en-US" altLang="zh-CHS" sz="2400" dirty="0"/>
              <a:t>A</a:t>
            </a:r>
            <a:r>
              <a:rPr lang="zh-CHS" altLang="en-US" sz="2400" dirty="0"/>
              <a:t> distributed benchmarking program to evaluate the performance of the index system</a:t>
            </a:r>
            <a:endParaRPr lang="en-US" altLang="zh-CHS" sz="2400" dirty="0"/>
          </a:p>
          <a:p>
            <a:pPr>
              <a:buFont typeface="Calibri Light" charset="0"/>
              <a:buAutoNum type="arabicPeriod"/>
            </a:pPr>
            <a:endParaRPr lang="en-US" altLang="zh-CHS" sz="2400" dirty="0"/>
          </a:p>
          <a:p>
            <a:pPr>
              <a:buFont typeface="Calibri Light" charset="0"/>
              <a:buAutoNum type="arabicPeriod"/>
            </a:pPr>
            <a:r>
              <a:rPr lang="en-US" altLang="zh-CHS" sz="2400" dirty="0"/>
              <a:t>D</a:t>
            </a:r>
            <a:r>
              <a:rPr lang="zh-CHS" altLang="en-US" sz="2400" dirty="0"/>
              <a:t>evelop some MapReduce programs that perform data analysis on Lucene index data</a:t>
            </a:r>
          </a:p>
        </p:txBody>
      </p:sp>
      <p:sp>
        <p:nvSpPr>
          <p:cNvPr id="2" name="幻灯片编号占位符 1"/>
          <p:cNvSpPr>
            <a:spLocks noGrp="1"/>
          </p:cNvSpPr>
          <p:nvPr>
            <p:ph type="sldNum" sz="quarter" idx="12"/>
          </p:nvPr>
        </p:nvSpPr>
        <p:spPr/>
        <p:txBody>
          <a:bodyPr/>
          <a:lstStyle/>
          <a:p>
            <a:fld id="{E49C1DA9-A967-7347-A557-5734E61B8CD1}" type="slidenum">
              <a:rPr lang="en-US" altLang="zh-CHS" smtClean="0"/>
              <a:pPr/>
              <a:t>56</a:t>
            </a:fld>
            <a:endParaRPr lang="en-US" altLang="zh-CHS"/>
          </a:p>
        </p:txBody>
      </p:sp>
      <p:sp>
        <p:nvSpPr>
          <p:cNvPr id="8" name="标题 1"/>
          <p:cNvSpPr txBox="1">
            <a:spLocks noChangeArrowheads="1"/>
          </p:cNvSpPr>
          <p:nvPr/>
        </p:nvSpPr>
        <p:spPr>
          <a:xfrm>
            <a:off x="468313" y="333375"/>
            <a:ext cx="6858000" cy="550863"/>
          </a:xfrm>
          <a:prstGeom prst="rect">
            <a:avLst/>
          </a:prstGeom>
        </p:spPr>
        <p:txBody>
          <a:bodyPr vert="horz" wrap="square" lIns="91440" tIns="45720" rIns="91440" bIns="45720" numCol="1" anchor="b" anchorCtr="0" compatLnSpc="1">
            <a:prstTxWarp prst="textNoShape">
              <a:avLst/>
            </a:prstTxWarp>
            <a:normAutofit/>
          </a:bodyPr>
          <a:lstStyle>
            <a:lvl1pPr algn="l" rtl="0" eaLnBrk="0" fontAlgn="base" hangingPunct="0">
              <a:lnSpc>
                <a:spcPct val="85000"/>
              </a:lnSpc>
              <a:spcBef>
                <a:spcPct val="0"/>
              </a:spcBef>
              <a:spcAft>
                <a:spcPct val="0"/>
              </a:spcAft>
              <a:defRPr sz="4800" kern="1200" spc="-50">
                <a:solidFill>
                  <a:srgbClr val="404040"/>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itchFamily="34" charset="0"/>
              </a:defRPr>
            </a:lvl2pPr>
            <a:lvl3pPr algn="l" rtl="0" eaLnBrk="0" fontAlgn="base" hangingPunct="0">
              <a:lnSpc>
                <a:spcPct val="85000"/>
              </a:lnSpc>
              <a:spcBef>
                <a:spcPct val="0"/>
              </a:spcBef>
              <a:spcAft>
                <a:spcPct val="0"/>
              </a:spcAft>
              <a:defRPr sz="4800">
                <a:solidFill>
                  <a:srgbClr val="404040"/>
                </a:solidFill>
                <a:latin typeface="Calibri Light" pitchFamily="34" charset="0"/>
              </a:defRPr>
            </a:lvl3pPr>
            <a:lvl4pPr algn="l" rtl="0" eaLnBrk="0" fontAlgn="base" hangingPunct="0">
              <a:lnSpc>
                <a:spcPct val="85000"/>
              </a:lnSpc>
              <a:spcBef>
                <a:spcPct val="0"/>
              </a:spcBef>
              <a:spcAft>
                <a:spcPct val="0"/>
              </a:spcAft>
              <a:defRPr sz="4800">
                <a:solidFill>
                  <a:srgbClr val="404040"/>
                </a:solidFill>
                <a:latin typeface="Calibri Light" pitchFamily="34" charset="0"/>
              </a:defRPr>
            </a:lvl4pPr>
            <a:lvl5pPr algn="l" rtl="0" eaLnBrk="0" fontAlgn="base" hangingPunct="0">
              <a:lnSpc>
                <a:spcPct val="85000"/>
              </a:lnSpc>
              <a:spcBef>
                <a:spcPct val="0"/>
              </a:spcBef>
              <a:spcAft>
                <a:spcPct val="0"/>
              </a:spcAft>
              <a:defRPr sz="4800">
                <a:solidFill>
                  <a:srgbClr val="404040"/>
                </a:solidFill>
                <a:latin typeface="Calibri Light" pitchFamily="34" charset="0"/>
              </a:defRPr>
            </a:lvl5pPr>
            <a:lvl6pPr marL="457200" algn="l" rtl="0" fontAlgn="base">
              <a:lnSpc>
                <a:spcPct val="85000"/>
              </a:lnSpc>
              <a:spcBef>
                <a:spcPct val="0"/>
              </a:spcBef>
              <a:spcAft>
                <a:spcPct val="0"/>
              </a:spcAft>
              <a:defRPr sz="4800">
                <a:solidFill>
                  <a:srgbClr val="404040"/>
                </a:solidFill>
                <a:latin typeface="Calibri Light" pitchFamily="34" charset="0"/>
              </a:defRPr>
            </a:lvl6pPr>
            <a:lvl7pPr marL="914400" algn="l" rtl="0" fontAlgn="base">
              <a:lnSpc>
                <a:spcPct val="85000"/>
              </a:lnSpc>
              <a:spcBef>
                <a:spcPct val="0"/>
              </a:spcBef>
              <a:spcAft>
                <a:spcPct val="0"/>
              </a:spcAft>
              <a:defRPr sz="4800">
                <a:solidFill>
                  <a:srgbClr val="404040"/>
                </a:solidFill>
                <a:latin typeface="Calibri Light" pitchFamily="34" charset="0"/>
              </a:defRPr>
            </a:lvl7pPr>
            <a:lvl8pPr marL="1371600" algn="l" rtl="0" fontAlgn="base">
              <a:lnSpc>
                <a:spcPct val="85000"/>
              </a:lnSpc>
              <a:spcBef>
                <a:spcPct val="0"/>
              </a:spcBef>
              <a:spcAft>
                <a:spcPct val="0"/>
              </a:spcAft>
              <a:defRPr sz="4800">
                <a:solidFill>
                  <a:srgbClr val="404040"/>
                </a:solidFill>
                <a:latin typeface="Calibri Light" pitchFamily="34" charset="0"/>
              </a:defRPr>
            </a:lvl8pPr>
            <a:lvl9pPr marL="1828800" algn="l" rtl="0" fontAlgn="base">
              <a:lnSpc>
                <a:spcPct val="85000"/>
              </a:lnSpc>
              <a:spcBef>
                <a:spcPct val="0"/>
              </a:spcBef>
              <a:spcAft>
                <a:spcPct val="0"/>
              </a:spcAft>
              <a:defRPr sz="4800">
                <a:solidFill>
                  <a:srgbClr val="404040"/>
                </a:solidFill>
                <a:latin typeface="Calibri Light" pitchFamily="34" charset="0"/>
              </a:defRPr>
            </a:lvl9pPr>
          </a:lstStyle>
          <a:p>
            <a:pPr eaLnBrk="1" hangingPunct="1">
              <a:lnSpc>
                <a:spcPct val="100000"/>
              </a:lnSpc>
            </a:pPr>
            <a:r>
              <a:rPr lang="zh-CHS" altLang="en-US" sz="2400" dirty="0">
                <a:solidFill>
                  <a:schemeClr val="tx1"/>
                </a:solidFill>
                <a:latin typeface="Calibri" charset="0"/>
                <a:sym typeface="Calibri" charset="0"/>
              </a:rPr>
              <a:t>System Design &amp; Implementation</a:t>
            </a:r>
          </a:p>
        </p:txBody>
      </p:sp>
    </p:spTree>
    <p:extLst>
      <p:ext uri="{BB962C8B-B14F-4D97-AF65-F5344CB8AC3E}">
        <p14:creationId xmlns:p14="http://schemas.microsoft.com/office/powerpoint/2010/main" val="6584625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0726"/>
                                        </p:tgtEl>
                                        <p:attrNameLst>
                                          <p:attrName>style.visibility</p:attrName>
                                        </p:attrNameLst>
                                      </p:cBhvr>
                                      <p:to>
                                        <p:strVal val="visible"/>
                                      </p:to>
                                    </p:set>
                                    <p:animEffect>
                                      <p:cBhvr>
                                        <p:cTn id="7" dur="500"/>
                                        <p:tgtEl>
                                          <p:spTgt spid="307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6" grpId="0" bldLvl="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日期占位符 3"/>
          <p:cNvSpPr>
            <a:spLocks noGrp="1"/>
          </p:cNvSpPr>
          <p:nvPr>
            <p:ph type="dt" sz="half" idx="10"/>
          </p:nvPr>
        </p:nvSpPr>
        <p:spPr>
          <a:noFill/>
        </p:spPr>
        <p:txBody>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buFont typeface="Arial" charset="0"/>
              <a:buNone/>
            </a:pPr>
            <a:fld id="{D57AE35F-AE9F-EE4F-9DE1-FB81EE0F947C}" type="datetime1">
              <a:rPr lang="zh-CHS" altLang="en-US" smtClean="0">
                <a:solidFill>
                  <a:srgbClr val="FFFFFF"/>
                </a:solidFill>
                <a:sym typeface="Arial" charset="0"/>
              </a:rPr>
              <a:t>15/5/6</a:t>
            </a:fld>
            <a:endParaRPr lang="en-US" altLang="zh-CHS" sz="1800">
              <a:sym typeface="Arial" charset="0"/>
            </a:endParaRPr>
          </a:p>
        </p:txBody>
      </p:sp>
      <p:sp>
        <p:nvSpPr>
          <p:cNvPr id="53252" name="直接连接符 5"/>
          <p:cNvSpPr>
            <a:spLocks noChangeShapeType="1"/>
          </p:cNvSpPr>
          <p:nvPr/>
        </p:nvSpPr>
        <p:spPr bwMode="auto">
          <a:xfrm>
            <a:off x="539750" y="908050"/>
            <a:ext cx="7993063" cy="0"/>
          </a:xfrm>
          <a:prstGeom prst="line">
            <a:avLst/>
          </a:prstGeom>
          <a:noFill/>
          <a:ln w="19050">
            <a:solidFill>
              <a:srgbClr val="0070C0"/>
            </a:solidFill>
            <a:miter lim="800000"/>
            <a:headEnd/>
            <a:tailEnd/>
          </a:ln>
          <a:extLst>
            <a:ext uri="{909E8E84-426E-40DD-AFC4-6F175D3DCCD1}">
              <a14:hiddenFill xmlns:a14="http://schemas.microsoft.com/office/drawing/2010/main">
                <a:noFill/>
              </a14:hiddenFill>
            </a:ext>
          </a:extLst>
        </p:spPr>
        <p:txBody>
          <a:bodyPr/>
          <a:lstStyle/>
          <a:p>
            <a:endParaRPr lang="zh-CHS" altLang="en-US"/>
          </a:p>
        </p:txBody>
      </p:sp>
      <p:sp>
        <p:nvSpPr>
          <p:cNvPr id="32773" name="圆角矩形 6"/>
          <p:cNvSpPr>
            <a:spLocks noChangeArrowheads="1"/>
          </p:cNvSpPr>
          <p:nvPr/>
        </p:nvSpPr>
        <p:spPr bwMode="auto">
          <a:xfrm>
            <a:off x="796925" y="1772817"/>
            <a:ext cx="7375525" cy="811634"/>
          </a:xfrm>
          <a:prstGeom prst="roundRect">
            <a:avLst>
              <a:gd name="adj" fmla="val 22792"/>
            </a:avLst>
          </a:prstGeom>
          <a:noFill/>
          <a:ln w="19050">
            <a:solidFill>
              <a:srgbClr val="A6A6A6"/>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lgn="ctr">
              <a:buFont typeface="Arial" charset="0"/>
              <a:buNone/>
            </a:pPr>
            <a:endParaRPr lang="zh-CHS" altLang="zh-CHS" sz="1600" b="1">
              <a:solidFill>
                <a:srgbClr val="224F76"/>
              </a:solidFill>
              <a:latin typeface="微软雅黑" charset="0"/>
              <a:ea typeface="微软雅黑" charset="0"/>
              <a:sym typeface="微软雅黑" charset="0"/>
            </a:endParaRPr>
          </a:p>
        </p:txBody>
      </p:sp>
      <p:sp>
        <p:nvSpPr>
          <p:cNvPr id="32774" name="文本框 7"/>
          <p:cNvSpPr>
            <a:spLocks noChangeArrowheads="1"/>
          </p:cNvSpPr>
          <p:nvPr/>
        </p:nvSpPr>
        <p:spPr bwMode="auto">
          <a:xfrm>
            <a:off x="1630363" y="1885620"/>
            <a:ext cx="65230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buFont typeface="Arial" charset="0"/>
              <a:buNone/>
            </a:pPr>
            <a:r>
              <a:rPr lang="en-US" altLang="zh-CHS" sz="1600" dirty="0">
                <a:solidFill>
                  <a:srgbClr val="000000"/>
                </a:solidFill>
                <a:sym typeface="Calibri" charset="0"/>
              </a:rPr>
              <a:t>This paper proposes a distributed</a:t>
            </a:r>
            <a:r>
              <a:rPr lang="zh-CHS" altLang="en-US" sz="1600" dirty="0">
                <a:solidFill>
                  <a:srgbClr val="000000"/>
                </a:solidFill>
                <a:sym typeface="Calibri" charset="0"/>
              </a:rPr>
              <a:t> </a:t>
            </a:r>
            <a:r>
              <a:rPr lang="en-US" altLang="zh-CHS" sz="1600" dirty="0" err="1">
                <a:solidFill>
                  <a:srgbClr val="000000"/>
                </a:solidFill>
                <a:sym typeface="Calibri" charset="0"/>
              </a:rPr>
              <a:t>Lucene</a:t>
            </a:r>
            <a:r>
              <a:rPr lang="en-US" altLang="zh-CHS" sz="1600" dirty="0">
                <a:solidFill>
                  <a:srgbClr val="000000"/>
                </a:solidFill>
                <a:sym typeface="Calibri" charset="0"/>
              </a:rPr>
              <a:t> index solution to support interactive real-time search for</a:t>
            </a:r>
            <a:r>
              <a:rPr lang="zh-CHS" altLang="en-US" sz="1600" dirty="0">
                <a:solidFill>
                  <a:srgbClr val="000000"/>
                </a:solidFill>
                <a:sym typeface="Calibri" charset="0"/>
              </a:rPr>
              <a:t> </a:t>
            </a:r>
            <a:r>
              <a:rPr lang="en-US" altLang="zh-CHS" sz="1600" dirty="0">
                <a:solidFill>
                  <a:srgbClr val="000000"/>
                </a:solidFill>
                <a:sym typeface="Calibri" charset="0"/>
              </a:rPr>
              <a:t>text data stored in </a:t>
            </a:r>
            <a:r>
              <a:rPr lang="en-US" altLang="zh-CHS" sz="1600" dirty="0" err="1">
                <a:solidFill>
                  <a:srgbClr val="000000"/>
                </a:solidFill>
                <a:sym typeface="Calibri" charset="0"/>
              </a:rPr>
              <a:t>HBase</a:t>
            </a:r>
            <a:r>
              <a:rPr lang="en-US" altLang="zh-CHS" sz="1600" dirty="0">
                <a:solidFill>
                  <a:srgbClr val="000000"/>
                </a:solidFill>
                <a:sym typeface="Calibri" charset="0"/>
              </a:rPr>
              <a:t>.</a:t>
            </a:r>
          </a:p>
        </p:txBody>
      </p:sp>
      <p:sp>
        <p:nvSpPr>
          <p:cNvPr id="32775" name="圆角矩形 10"/>
          <p:cNvSpPr>
            <a:spLocks noChangeArrowheads="1"/>
          </p:cNvSpPr>
          <p:nvPr/>
        </p:nvSpPr>
        <p:spPr bwMode="auto">
          <a:xfrm>
            <a:off x="777875" y="2781300"/>
            <a:ext cx="7375525" cy="1012825"/>
          </a:xfrm>
          <a:prstGeom prst="roundRect">
            <a:avLst>
              <a:gd name="adj" fmla="val 22792"/>
            </a:avLst>
          </a:prstGeom>
          <a:noFill/>
          <a:ln w="19050">
            <a:solidFill>
              <a:srgbClr val="A6A6A6"/>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lgn="ctr">
              <a:buFont typeface="Arial" charset="0"/>
              <a:buNone/>
            </a:pPr>
            <a:endParaRPr lang="zh-CHS" altLang="zh-CHS" sz="1600" b="1">
              <a:solidFill>
                <a:srgbClr val="224F76"/>
              </a:solidFill>
              <a:latin typeface="微软雅黑" charset="0"/>
              <a:ea typeface="微软雅黑" charset="0"/>
              <a:sym typeface="微软雅黑" charset="0"/>
            </a:endParaRPr>
          </a:p>
        </p:txBody>
      </p:sp>
      <p:sp>
        <p:nvSpPr>
          <p:cNvPr id="32776" name="文本框 11"/>
          <p:cNvSpPr>
            <a:spLocks noChangeArrowheads="1"/>
          </p:cNvSpPr>
          <p:nvPr/>
        </p:nvSpPr>
        <p:spPr bwMode="auto">
          <a:xfrm>
            <a:off x="1630363" y="2987675"/>
            <a:ext cx="652303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buFont typeface="Arial" charset="0"/>
              <a:buNone/>
            </a:pPr>
            <a:r>
              <a:rPr lang="en-US" altLang="zh-CHS" sz="1600">
                <a:solidFill>
                  <a:srgbClr val="000000"/>
                </a:solidFill>
                <a:sym typeface="Calibri" charset="0"/>
              </a:rPr>
              <a:t>Leverage the distributed architecture of</a:t>
            </a:r>
            <a:r>
              <a:rPr lang="zh-CHS" altLang="en-US" sz="1600">
                <a:solidFill>
                  <a:srgbClr val="000000"/>
                </a:solidFill>
                <a:sym typeface="Calibri" charset="0"/>
              </a:rPr>
              <a:t> </a:t>
            </a:r>
            <a:r>
              <a:rPr lang="en-US" altLang="zh-CHS" sz="1600">
                <a:solidFill>
                  <a:srgbClr val="000000"/>
                </a:solidFill>
                <a:sym typeface="Calibri" charset="0"/>
              </a:rPr>
              <a:t>HBase and achieve high performance and better scalability and</a:t>
            </a:r>
            <a:r>
              <a:rPr lang="zh-CHS" altLang="en-US" sz="1600">
                <a:solidFill>
                  <a:srgbClr val="000000"/>
                </a:solidFill>
                <a:sym typeface="Calibri" charset="0"/>
              </a:rPr>
              <a:t> </a:t>
            </a:r>
            <a:r>
              <a:rPr lang="en-US" altLang="zh-CHS" sz="1600">
                <a:solidFill>
                  <a:srgbClr val="000000"/>
                </a:solidFill>
                <a:sym typeface="Calibri" charset="0"/>
              </a:rPr>
              <a:t>flexibility for the indexing system.</a:t>
            </a:r>
          </a:p>
        </p:txBody>
      </p:sp>
      <p:sp>
        <p:nvSpPr>
          <p:cNvPr id="32777" name="圆角矩形 12"/>
          <p:cNvSpPr>
            <a:spLocks noChangeArrowheads="1"/>
          </p:cNvSpPr>
          <p:nvPr/>
        </p:nvSpPr>
        <p:spPr bwMode="auto">
          <a:xfrm>
            <a:off x="766763" y="4005263"/>
            <a:ext cx="7375525" cy="1012825"/>
          </a:xfrm>
          <a:prstGeom prst="roundRect">
            <a:avLst>
              <a:gd name="adj" fmla="val 22792"/>
            </a:avLst>
          </a:prstGeom>
          <a:noFill/>
          <a:ln w="19050">
            <a:solidFill>
              <a:srgbClr val="A6A6A6"/>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lgn="ctr">
              <a:buFont typeface="Arial" charset="0"/>
              <a:buNone/>
            </a:pPr>
            <a:endParaRPr lang="zh-CHS" altLang="zh-CHS" sz="1600" b="1">
              <a:solidFill>
                <a:srgbClr val="224F76"/>
              </a:solidFill>
              <a:latin typeface="微软雅黑" charset="0"/>
              <a:ea typeface="微软雅黑" charset="0"/>
              <a:sym typeface="微软雅黑" charset="0"/>
            </a:endParaRPr>
          </a:p>
        </p:txBody>
      </p:sp>
      <p:sp>
        <p:nvSpPr>
          <p:cNvPr id="32778" name="文本框 13"/>
          <p:cNvSpPr>
            <a:spLocks noChangeArrowheads="1"/>
          </p:cNvSpPr>
          <p:nvPr/>
        </p:nvSpPr>
        <p:spPr bwMode="auto">
          <a:xfrm>
            <a:off x="1619250" y="4081463"/>
            <a:ext cx="652303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buFont typeface="Arial" charset="0"/>
              <a:buNone/>
            </a:pPr>
            <a:r>
              <a:rPr lang="en-US" altLang="zh-CHS" sz="1600">
                <a:solidFill>
                  <a:srgbClr val="000000"/>
                </a:solidFill>
                <a:sym typeface="Calibri" charset="0"/>
              </a:rPr>
              <a:t>By modifying the MyHadoop</a:t>
            </a:r>
            <a:r>
              <a:rPr lang="zh-CHS" altLang="en-US" sz="1600">
                <a:solidFill>
                  <a:srgbClr val="000000"/>
                </a:solidFill>
                <a:sym typeface="Calibri" charset="0"/>
              </a:rPr>
              <a:t> </a:t>
            </a:r>
            <a:r>
              <a:rPr lang="en-US" altLang="zh-CHS" sz="1600">
                <a:solidFill>
                  <a:srgbClr val="000000"/>
                </a:solidFill>
                <a:sym typeface="Calibri" charset="0"/>
              </a:rPr>
              <a:t>software package we developed MyHBase, which can</a:t>
            </a:r>
            <a:r>
              <a:rPr lang="zh-CHS" altLang="en-US" sz="1600">
                <a:solidFill>
                  <a:srgbClr val="000000"/>
                </a:solidFill>
                <a:sym typeface="Calibri" charset="0"/>
              </a:rPr>
              <a:t> </a:t>
            </a:r>
            <a:r>
              <a:rPr lang="en-US" altLang="zh-CHS" sz="1600">
                <a:solidFill>
                  <a:srgbClr val="000000"/>
                </a:solidFill>
                <a:sym typeface="Calibri" charset="0"/>
              </a:rPr>
              <a:t>dynamically construct a distributed HBase deployment in an HPC</a:t>
            </a:r>
          </a:p>
          <a:p>
            <a:pPr>
              <a:buFont typeface="Arial" charset="0"/>
              <a:buNone/>
            </a:pPr>
            <a:r>
              <a:rPr lang="en-US" altLang="zh-CHS" sz="1600">
                <a:solidFill>
                  <a:srgbClr val="000000"/>
                </a:solidFill>
                <a:sym typeface="Calibri" charset="0"/>
              </a:rPr>
              <a:t>environment. And we </a:t>
            </a:r>
            <a:r>
              <a:rPr lang="zh-CHS" altLang="en-US" sz="1600">
                <a:solidFill>
                  <a:srgbClr val="000000"/>
                </a:solidFill>
                <a:sym typeface="Calibri" charset="0"/>
              </a:rPr>
              <a:t>have completed the data loading processes</a:t>
            </a:r>
            <a:r>
              <a:rPr lang="en-US" altLang="zh-CHS" sz="1600">
                <a:solidFill>
                  <a:srgbClr val="000000"/>
                </a:solidFill>
                <a:sym typeface="Calibri" charset="0"/>
              </a:rPr>
              <a:t>.</a:t>
            </a:r>
          </a:p>
        </p:txBody>
      </p:sp>
      <p:grpSp>
        <p:nvGrpSpPr>
          <p:cNvPr id="32779" name="组合 17"/>
          <p:cNvGrpSpPr>
            <a:grpSpLocks/>
          </p:cNvGrpSpPr>
          <p:nvPr/>
        </p:nvGrpSpPr>
        <p:grpSpPr bwMode="auto">
          <a:xfrm>
            <a:off x="1042988" y="1844824"/>
            <a:ext cx="431800" cy="647700"/>
            <a:chOff x="0" y="0"/>
            <a:chExt cx="432048" cy="648072"/>
          </a:xfrm>
        </p:grpSpPr>
        <p:sp>
          <p:nvSpPr>
            <p:cNvPr id="53270" name="椭圆 15"/>
            <p:cNvSpPr>
              <a:spLocks noChangeArrowheads="1"/>
            </p:cNvSpPr>
            <p:nvPr/>
          </p:nvSpPr>
          <p:spPr bwMode="auto">
            <a:xfrm>
              <a:off x="0" y="0"/>
              <a:ext cx="432048" cy="432576"/>
            </a:xfrm>
            <a:prstGeom prst="ellipse">
              <a:avLst/>
            </a:prstGeom>
            <a:solidFill>
              <a:srgbClr val="0070C0"/>
            </a:solidFill>
            <a:ln w="15875">
              <a:solidFill>
                <a:srgbClr val="0070C0"/>
              </a:solidFill>
              <a:miter lim="800000"/>
              <a:headEnd/>
              <a:tailEnd/>
            </a:ln>
          </p:spPr>
          <p:txBody>
            <a:bodyPr anchor="ct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lgn="ctr" eaLnBrk="1" hangingPunct="1">
                <a:buFont typeface="Arial" charset="0"/>
                <a:buNone/>
              </a:pPr>
              <a:endParaRPr lang="zh-CHS" altLang="zh-CHS">
                <a:solidFill>
                  <a:srgbClr val="FFFFFF"/>
                </a:solidFill>
              </a:endParaRPr>
            </a:p>
          </p:txBody>
        </p:sp>
        <p:sp>
          <p:nvSpPr>
            <p:cNvPr id="53271" name="矩形 16"/>
            <p:cNvSpPr>
              <a:spLocks noChangeArrowheads="1"/>
            </p:cNvSpPr>
            <p:nvPr/>
          </p:nvSpPr>
          <p:spPr bwMode="auto">
            <a:xfrm>
              <a:off x="112778" y="359688"/>
              <a:ext cx="204905" cy="144193"/>
            </a:xfrm>
            <a:prstGeom prst="rect">
              <a:avLst/>
            </a:prstGeom>
            <a:solidFill>
              <a:srgbClr val="0070C0"/>
            </a:solidFill>
            <a:ln w="15875">
              <a:solidFill>
                <a:srgbClr val="0070C0"/>
              </a:solidFill>
              <a:miter lim="800000"/>
              <a:headEnd/>
              <a:tailEnd/>
            </a:ln>
          </p:spPr>
          <p:txBody>
            <a:bodyPr anchor="ct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lgn="ctr" eaLnBrk="1" hangingPunct="1">
                <a:buFont typeface="Arial" charset="0"/>
                <a:buNone/>
              </a:pPr>
              <a:endParaRPr lang="zh-CHS" altLang="zh-CHS">
                <a:solidFill>
                  <a:srgbClr val="FFFFFF"/>
                </a:solidFill>
              </a:endParaRPr>
            </a:p>
          </p:txBody>
        </p:sp>
        <p:sp>
          <p:nvSpPr>
            <p:cNvPr id="53272" name="直接连接符 19"/>
            <p:cNvSpPr>
              <a:spLocks noChangeShapeType="1"/>
            </p:cNvSpPr>
            <p:nvPr/>
          </p:nvSpPr>
          <p:spPr bwMode="auto">
            <a:xfrm>
              <a:off x="112778" y="576769"/>
              <a:ext cx="204905" cy="1"/>
            </a:xfrm>
            <a:prstGeom prst="line">
              <a:avLst/>
            </a:prstGeom>
            <a:noFill/>
            <a:ln w="25400">
              <a:solidFill>
                <a:srgbClr val="0070C0"/>
              </a:solidFill>
              <a:miter lim="800000"/>
              <a:headEnd/>
              <a:tailEnd/>
            </a:ln>
            <a:extLst>
              <a:ext uri="{909E8E84-426E-40DD-AFC4-6F175D3DCCD1}">
                <a14:hiddenFill xmlns:a14="http://schemas.microsoft.com/office/drawing/2010/main">
                  <a:noFill/>
                </a14:hiddenFill>
              </a:ext>
            </a:extLst>
          </p:spPr>
          <p:txBody>
            <a:bodyPr/>
            <a:lstStyle/>
            <a:p>
              <a:endParaRPr lang="zh-CHS" altLang="en-US"/>
            </a:p>
          </p:txBody>
        </p:sp>
        <p:sp>
          <p:nvSpPr>
            <p:cNvPr id="53273" name="直接连接符 20"/>
            <p:cNvSpPr>
              <a:spLocks noChangeShapeType="1"/>
            </p:cNvSpPr>
            <p:nvPr/>
          </p:nvSpPr>
          <p:spPr bwMode="auto">
            <a:xfrm>
              <a:off x="112778" y="648072"/>
              <a:ext cx="204905" cy="1"/>
            </a:xfrm>
            <a:prstGeom prst="line">
              <a:avLst/>
            </a:prstGeom>
            <a:noFill/>
            <a:ln w="25400">
              <a:solidFill>
                <a:srgbClr val="0070C0"/>
              </a:solidFill>
              <a:miter lim="800000"/>
              <a:headEnd/>
              <a:tailEnd/>
            </a:ln>
            <a:extLst>
              <a:ext uri="{909E8E84-426E-40DD-AFC4-6F175D3DCCD1}">
                <a14:hiddenFill xmlns:a14="http://schemas.microsoft.com/office/drawing/2010/main">
                  <a:noFill/>
                </a14:hiddenFill>
              </a:ext>
            </a:extLst>
          </p:spPr>
          <p:txBody>
            <a:bodyPr/>
            <a:lstStyle/>
            <a:p>
              <a:endParaRPr lang="zh-CHS" altLang="en-US"/>
            </a:p>
          </p:txBody>
        </p:sp>
      </p:grpSp>
      <p:grpSp>
        <p:nvGrpSpPr>
          <p:cNvPr id="32784" name="组合 17"/>
          <p:cNvGrpSpPr>
            <a:grpSpLocks/>
          </p:cNvGrpSpPr>
          <p:nvPr/>
        </p:nvGrpSpPr>
        <p:grpSpPr bwMode="auto">
          <a:xfrm>
            <a:off x="1042988" y="3000375"/>
            <a:ext cx="431800" cy="647700"/>
            <a:chOff x="0" y="0"/>
            <a:chExt cx="432048" cy="648072"/>
          </a:xfrm>
        </p:grpSpPr>
        <p:sp>
          <p:nvSpPr>
            <p:cNvPr id="53266" name="椭圆 20"/>
            <p:cNvSpPr>
              <a:spLocks noChangeArrowheads="1"/>
            </p:cNvSpPr>
            <p:nvPr/>
          </p:nvSpPr>
          <p:spPr bwMode="auto">
            <a:xfrm>
              <a:off x="0" y="0"/>
              <a:ext cx="432048" cy="432576"/>
            </a:xfrm>
            <a:prstGeom prst="ellipse">
              <a:avLst/>
            </a:prstGeom>
            <a:solidFill>
              <a:srgbClr val="0070C0"/>
            </a:solidFill>
            <a:ln w="15875">
              <a:solidFill>
                <a:srgbClr val="0070C0"/>
              </a:solidFill>
              <a:miter lim="800000"/>
              <a:headEnd/>
              <a:tailEnd/>
            </a:ln>
          </p:spPr>
          <p:txBody>
            <a:bodyPr anchor="ct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lgn="ctr" eaLnBrk="1" hangingPunct="1">
                <a:buFont typeface="Arial" charset="0"/>
                <a:buNone/>
              </a:pPr>
              <a:endParaRPr lang="zh-CHS" altLang="zh-CHS">
                <a:solidFill>
                  <a:srgbClr val="FFFFFF"/>
                </a:solidFill>
              </a:endParaRPr>
            </a:p>
          </p:txBody>
        </p:sp>
        <p:sp>
          <p:nvSpPr>
            <p:cNvPr id="53267" name="矩形 21"/>
            <p:cNvSpPr>
              <a:spLocks noChangeArrowheads="1"/>
            </p:cNvSpPr>
            <p:nvPr/>
          </p:nvSpPr>
          <p:spPr bwMode="auto">
            <a:xfrm>
              <a:off x="112778" y="359688"/>
              <a:ext cx="204905" cy="144193"/>
            </a:xfrm>
            <a:prstGeom prst="rect">
              <a:avLst/>
            </a:prstGeom>
            <a:solidFill>
              <a:srgbClr val="0070C0"/>
            </a:solidFill>
            <a:ln w="15875">
              <a:solidFill>
                <a:srgbClr val="0070C0"/>
              </a:solidFill>
              <a:miter lim="800000"/>
              <a:headEnd/>
              <a:tailEnd/>
            </a:ln>
          </p:spPr>
          <p:txBody>
            <a:bodyPr anchor="ct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lgn="ctr" eaLnBrk="1" hangingPunct="1">
                <a:buFont typeface="Arial" charset="0"/>
                <a:buNone/>
              </a:pPr>
              <a:endParaRPr lang="zh-CHS" altLang="zh-CHS">
                <a:solidFill>
                  <a:srgbClr val="FFFFFF"/>
                </a:solidFill>
              </a:endParaRPr>
            </a:p>
          </p:txBody>
        </p:sp>
        <p:sp>
          <p:nvSpPr>
            <p:cNvPr id="53268" name="直接连接符 19"/>
            <p:cNvSpPr>
              <a:spLocks noChangeShapeType="1"/>
            </p:cNvSpPr>
            <p:nvPr/>
          </p:nvSpPr>
          <p:spPr bwMode="auto">
            <a:xfrm>
              <a:off x="112778" y="576769"/>
              <a:ext cx="204905" cy="1"/>
            </a:xfrm>
            <a:prstGeom prst="line">
              <a:avLst/>
            </a:prstGeom>
            <a:noFill/>
            <a:ln w="25400">
              <a:solidFill>
                <a:srgbClr val="0070C0"/>
              </a:solidFill>
              <a:miter lim="800000"/>
              <a:headEnd/>
              <a:tailEnd/>
            </a:ln>
            <a:extLst>
              <a:ext uri="{909E8E84-426E-40DD-AFC4-6F175D3DCCD1}">
                <a14:hiddenFill xmlns:a14="http://schemas.microsoft.com/office/drawing/2010/main">
                  <a:noFill/>
                </a14:hiddenFill>
              </a:ext>
            </a:extLst>
          </p:spPr>
          <p:txBody>
            <a:bodyPr/>
            <a:lstStyle/>
            <a:p>
              <a:endParaRPr lang="zh-CHS" altLang="en-US"/>
            </a:p>
          </p:txBody>
        </p:sp>
        <p:sp>
          <p:nvSpPr>
            <p:cNvPr id="53269" name="直接连接符 20"/>
            <p:cNvSpPr>
              <a:spLocks noChangeShapeType="1"/>
            </p:cNvSpPr>
            <p:nvPr/>
          </p:nvSpPr>
          <p:spPr bwMode="auto">
            <a:xfrm>
              <a:off x="112778" y="648072"/>
              <a:ext cx="204905" cy="1"/>
            </a:xfrm>
            <a:prstGeom prst="line">
              <a:avLst/>
            </a:prstGeom>
            <a:noFill/>
            <a:ln w="25400">
              <a:solidFill>
                <a:srgbClr val="0070C0"/>
              </a:solidFill>
              <a:miter lim="800000"/>
              <a:headEnd/>
              <a:tailEnd/>
            </a:ln>
            <a:extLst>
              <a:ext uri="{909E8E84-426E-40DD-AFC4-6F175D3DCCD1}">
                <a14:hiddenFill xmlns:a14="http://schemas.microsoft.com/office/drawing/2010/main">
                  <a:noFill/>
                </a14:hiddenFill>
              </a:ext>
            </a:extLst>
          </p:spPr>
          <p:txBody>
            <a:bodyPr/>
            <a:lstStyle/>
            <a:p>
              <a:endParaRPr lang="zh-CHS" altLang="en-US"/>
            </a:p>
          </p:txBody>
        </p:sp>
      </p:grpSp>
      <p:grpSp>
        <p:nvGrpSpPr>
          <p:cNvPr id="32789" name="组合 17"/>
          <p:cNvGrpSpPr>
            <a:grpSpLocks/>
          </p:cNvGrpSpPr>
          <p:nvPr/>
        </p:nvGrpSpPr>
        <p:grpSpPr bwMode="auto">
          <a:xfrm>
            <a:off x="1042988" y="4152900"/>
            <a:ext cx="431800" cy="649288"/>
            <a:chOff x="0" y="0"/>
            <a:chExt cx="432048" cy="648072"/>
          </a:xfrm>
        </p:grpSpPr>
        <p:sp>
          <p:nvSpPr>
            <p:cNvPr id="53262" name="椭圆 25"/>
            <p:cNvSpPr>
              <a:spLocks noChangeArrowheads="1"/>
            </p:cNvSpPr>
            <p:nvPr/>
          </p:nvSpPr>
          <p:spPr bwMode="auto">
            <a:xfrm>
              <a:off x="0" y="0"/>
              <a:ext cx="432048" cy="432576"/>
            </a:xfrm>
            <a:prstGeom prst="ellipse">
              <a:avLst/>
            </a:prstGeom>
            <a:solidFill>
              <a:srgbClr val="0070C0"/>
            </a:solidFill>
            <a:ln w="15875">
              <a:solidFill>
                <a:srgbClr val="0070C0"/>
              </a:solidFill>
              <a:miter lim="800000"/>
              <a:headEnd/>
              <a:tailEnd/>
            </a:ln>
          </p:spPr>
          <p:txBody>
            <a:bodyPr anchor="ct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lgn="ctr" eaLnBrk="1" hangingPunct="1">
                <a:buFont typeface="Arial" charset="0"/>
                <a:buNone/>
              </a:pPr>
              <a:endParaRPr lang="zh-CHS" altLang="zh-CHS">
                <a:solidFill>
                  <a:srgbClr val="FFFFFF"/>
                </a:solidFill>
              </a:endParaRPr>
            </a:p>
          </p:txBody>
        </p:sp>
        <p:sp>
          <p:nvSpPr>
            <p:cNvPr id="53263" name="矩形 26"/>
            <p:cNvSpPr>
              <a:spLocks noChangeArrowheads="1"/>
            </p:cNvSpPr>
            <p:nvPr/>
          </p:nvSpPr>
          <p:spPr bwMode="auto">
            <a:xfrm>
              <a:off x="112778" y="359688"/>
              <a:ext cx="204905" cy="144193"/>
            </a:xfrm>
            <a:prstGeom prst="rect">
              <a:avLst/>
            </a:prstGeom>
            <a:solidFill>
              <a:srgbClr val="0070C0"/>
            </a:solidFill>
            <a:ln w="15875">
              <a:solidFill>
                <a:srgbClr val="0070C0"/>
              </a:solidFill>
              <a:miter lim="800000"/>
              <a:headEnd/>
              <a:tailEnd/>
            </a:ln>
          </p:spPr>
          <p:txBody>
            <a:bodyPr anchor="ct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lgn="ctr" eaLnBrk="1" hangingPunct="1">
                <a:buFont typeface="Arial" charset="0"/>
                <a:buNone/>
              </a:pPr>
              <a:endParaRPr lang="zh-CHS" altLang="zh-CHS">
                <a:solidFill>
                  <a:srgbClr val="FFFFFF"/>
                </a:solidFill>
              </a:endParaRPr>
            </a:p>
          </p:txBody>
        </p:sp>
        <p:sp>
          <p:nvSpPr>
            <p:cNvPr id="53264" name="直接连接符 19"/>
            <p:cNvSpPr>
              <a:spLocks noChangeShapeType="1"/>
            </p:cNvSpPr>
            <p:nvPr/>
          </p:nvSpPr>
          <p:spPr bwMode="auto">
            <a:xfrm>
              <a:off x="112778" y="576769"/>
              <a:ext cx="204905" cy="1"/>
            </a:xfrm>
            <a:prstGeom prst="line">
              <a:avLst/>
            </a:prstGeom>
            <a:noFill/>
            <a:ln w="25400">
              <a:solidFill>
                <a:srgbClr val="0070C0"/>
              </a:solidFill>
              <a:miter lim="800000"/>
              <a:headEnd/>
              <a:tailEnd/>
            </a:ln>
            <a:extLst>
              <a:ext uri="{909E8E84-426E-40DD-AFC4-6F175D3DCCD1}">
                <a14:hiddenFill xmlns:a14="http://schemas.microsoft.com/office/drawing/2010/main">
                  <a:noFill/>
                </a14:hiddenFill>
              </a:ext>
            </a:extLst>
          </p:spPr>
          <p:txBody>
            <a:bodyPr/>
            <a:lstStyle/>
            <a:p>
              <a:endParaRPr lang="zh-CHS" altLang="en-US"/>
            </a:p>
          </p:txBody>
        </p:sp>
        <p:sp>
          <p:nvSpPr>
            <p:cNvPr id="53265" name="直接连接符 20"/>
            <p:cNvSpPr>
              <a:spLocks noChangeShapeType="1"/>
            </p:cNvSpPr>
            <p:nvPr/>
          </p:nvSpPr>
          <p:spPr bwMode="auto">
            <a:xfrm>
              <a:off x="112778" y="648072"/>
              <a:ext cx="204905" cy="1"/>
            </a:xfrm>
            <a:prstGeom prst="line">
              <a:avLst/>
            </a:prstGeom>
            <a:noFill/>
            <a:ln w="25400">
              <a:solidFill>
                <a:srgbClr val="0070C0"/>
              </a:solidFill>
              <a:miter lim="800000"/>
              <a:headEnd/>
              <a:tailEnd/>
            </a:ln>
            <a:extLst>
              <a:ext uri="{909E8E84-426E-40DD-AFC4-6F175D3DCCD1}">
                <a14:hiddenFill xmlns:a14="http://schemas.microsoft.com/office/drawing/2010/main">
                  <a:noFill/>
                </a14:hiddenFill>
              </a:ext>
            </a:extLst>
          </p:spPr>
          <p:txBody>
            <a:bodyPr/>
            <a:lstStyle/>
            <a:p>
              <a:endParaRPr lang="zh-CHS" altLang="en-US"/>
            </a:p>
          </p:txBody>
        </p:sp>
      </p:grpSp>
      <p:sp>
        <p:nvSpPr>
          <p:cNvPr id="2" name="幻灯片编号占位符 1"/>
          <p:cNvSpPr>
            <a:spLocks noGrp="1"/>
          </p:cNvSpPr>
          <p:nvPr>
            <p:ph type="sldNum" sz="quarter" idx="12"/>
          </p:nvPr>
        </p:nvSpPr>
        <p:spPr/>
        <p:txBody>
          <a:bodyPr/>
          <a:lstStyle/>
          <a:p>
            <a:fld id="{E49C1DA9-A967-7347-A557-5734E61B8CD1}" type="slidenum">
              <a:rPr lang="en-US" altLang="zh-CHS" smtClean="0"/>
              <a:pPr/>
              <a:t>57</a:t>
            </a:fld>
            <a:endParaRPr lang="en-US" altLang="zh-CHS"/>
          </a:p>
        </p:txBody>
      </p:sp>
      <p:sp>
        <p:nvSpPr>
          <p:cNvPr id="27" name="标题 1"/>
          <p:cNvSpPr txBox="1">
            <a:spLocks noChangeArrowheads="1"/>
          </p:cNvSpPr>
          <p:nvPr/>
        </p:nvSpPr>
        <p:spPr>
          <a:xfrm>
            <a:off x="468313" y="333375"/>
            <a:ext cx="6858000" cy="550863"/>
          </a:xfrm>
          <a:prstGeom prst="rect">
            <a:avLst/>
          </a:prstGeom>
        </p:spPr>
        <p:txBody>
          <a:bodyPr vert="horz" wrap="square" lIns="91440" tIns="45720" rIns="91440" bIns="45720" numCol="1" anchor="b" anchorCtr="0" compatLnSpc="1">
            <a:prstTxWarp prst="textNoShape">
              <a:avLst/>
            </a:prstTxWarp>
            <a:normAutofit/>
          </a:bodyPr>
          <a:lstStyle>
            <a:lvl1pPr algn="l" rtl="0" eaLnBrk="0" fontAlgn="base" hangingPunct="0">
              <a:lnSpc>
                <a:spcPct val="85000"/>
              </a:lnSpc>
              <a:spcBef>
                <a:spcPct val="0"/>
              </a:spcBef>
              <a:spcAft>
                <a:spcPct val="0"/>
              </a:spcAft>
              <a:defRPr sz="4800" kern="1200" spc="-50">
                <a:solidFill>
                  <a:srgbClr val="404040"/>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itchFamily="34" charset="0"/>
              </a:defRPr>
            </a:lvl2pPr>
            <a:lvl3pPr algn="l" rtl="0" eaLnBrk="0" fontAlgn="base" hangingPunct="0">
              <a:lnSpc>
                <a:spcPct val="85000"/>
              </a:lnSpc>
              <a:spcBef>
                <a:spcPct val="0"/>
              </a:spcBef>
              <a:spcAft>
                <a:spcPct val="0"/>
              </a:spcAft>
              <a:defRPr sz="4800">
                <a:solidFill>
                  <a:srgbClr val="404040"/>
                </a:solidFill>
                <a:latin typeface="Calibri Light" pitchFamily="34" charset="0"/>
              </a:defRPr>
            </a:lvl3pPr>
            <a:lvl4pPr algn="l" rtl="0" eaLnBrk="0" fontAlgn="base" hangingPunct="0">
              <a:lnSpc>
                <a:spcPct val="85000"/>
              </a:lnSpc>
              <a:spcBef>
                <a:spcPct val="0"/>
              </a:spcBef>
              <a:spcAft>
                <a:spcPct val="0"/>
              </a:spcAft>
              <a:defRPr sz="4800">
                <a:solidFill>
                  <a:srgbClr val="404040"/>
                </a:solidFill>
                <a:latin typeface="Calibri Light" pitchFamily="34" charset="0"/>
              </a:defRPr>
            </a:lvl4pPr>
            <a:lvl5pPr algn="l" rtl="0" eaLnBrk="0" fontAlgn="base" hangingPunct="0">
              <a:lnSpc>
                <a:spcPct val="85000"/>
              </a:lnSpc>
              <a:spcBef>
                <a:spcPct val="0"/>
              </a:spcBef>
              <a:spcAft>
                <a:spcPct val="0"/>
              </a:spcAft>
              <a:defRPr sz="4800">
                <a:solidFill>
                  <a:srgbClr val="404040"/>
                </a:solidFill>
                <a:latin typeface="Calibri Light" pitchFamily="34" charset="0"/>
              </a:defRPr>
            </a:lvl5pPr>
            <a:lvl6pPr marL="457200" algn="l" rtl="0" fontAlgn="base">
              <a:lnSpc>
                <a:spcPct val="85000"/>
              </a:lnSpc>
              <a:spcBef>
                <a:spcPct val="0"/>
              </a:spcBef>
              <a:spcAft>
                <a:spcPct val="0"/>
              </a:spcAft>
              <a:defRPr sz="4800">
                <a:solidFill>
                  <a:srgbClr val="404040"/>
                </a:solidFill>
                <a:latin typeface="Calibri Light" pitchFamily="34" charset="0"/>
              </a:defRPr>
            </a:lvl6pPr>
            <a:lvl7pPr marL="914400" algn="l" rtl="0" fontAlgn="base">
              <a:lnSpc>
                <a:spcPct val="85000"/>
              </a:lnSpc>
              <a:spcBef>
                <a:spcPct val="0"/>
              </a:spcBef>
              <a:spcAft>
                <a:spcPct val="0"/>
              </a:spcAft>
              <a:defRPr sz="4800">
                <a:solidFill>
                  <a:srgbClr val="404040"/>
                </a:solidFill>
                <a:latin typeface="Calibri Light" pitchFamily="34" charset="0"/>
              </a:defRPr>
            </a:lvl7pPr>
            <a:lvl8pPr marL="1371600" algn="l" rtl="0" fontAlgn="base">
              <a:lnSpc>
                <a:spcPct val="85000"/>
              </a:lnSpc>
              <a:spcBef>
                <a:spcPct val="0"/>
              </a:spcBef>
              <a:spcAft>
                <a:spcPct val="0"/>
              </a:spcAft>
              <a:defRPr sz="4800">
                <a:solidFill>
                  <a:srgbClr val="404040"/>
                </a:solidFill>
                <a:latin typeface="Calibri Light" pitchFamily="34" charset="0"/>
              </a:defRPr>
            </a:lvl8pPr>
            <a:lvl9pPr marL="1828800" algn="l" rtl="0" fontAlgn="base">
              <a:lnSpc>
                <a:spcPct val="85000"/>
              </a:lnSpc>
              <a:spcBef>
                <a:spcPct val="0"/>
              </a:spcBef>
              <a:spcAft>
                <a:spcPct val="0"/>
              </a:spcAft>
              <a:defRPr sz="4800">
                <a:solidFill>
                  <a:srgbClr val="404040"/>
                </a:solidFill>
                <a:latin typeface="Calibri Light" pitchFamily="34" charset="0"/>
              </a:defRPr>
            </a:lvl9pPr>
          </a:lstStyle>
          <a:p>
            <a:pPr eaLnBrk="1" hangingPunct="1">
              <a:lnSpc>
                <a:spcPct val="100000"/>
              </a:lnSpc>
            </a:pPr>
            <a:r>
              <a:rPr lang="en-US" altLang="zh-CHS" sz="2400" dirty="0" smtClean="0">
                <a:solidFill>
                  <a:schemeClr val="tx1"/>
                </a:solidFill>
                <a:latin typeface="Calibri" charset="0"/>
                <a:sym typeface="Calibri" charset="0"/>
              </a:rPr>
              <a:t>Conclusion</a:t>
            </a:r>
            <a:endParaRPr lang="zh-CHS" altLang="en-US" sz="2400" dirty="0">
              <a:solidFill>
                <a:schemeClr val="tx1"/>
              </a:solidFill>
              <a:latin typeface="Calibri" charset="0"/>
              <a:sym typeface="Calibri" charset="0"/>
            </a:endParaRPr>
          </a:p>
        </p:txBody>
      </p:sp>
    </p:spTree>
    <p:extLst>
      <p:ext uri="{BB962C8B-B14F-4D97-AF65-F5344CB8AC3E}">
        <p14:creationId xmlns:p14="http://schemas.microsoft.com/office/powerpoint/2010/main" val="8805234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32773"/>
                                        </p:tgtEl>
                                        <p:attrNameLst>
                                          <p:attrName>style.visibility</p:attrName>
                                        </p:attrNameLst>
                                      </p:cBhvr>
                                      <p:to>
                                        <p:strVal val="visible"/>
                                      </p:to>
                                    </p:set>
                                    <p:anim calcmode="lin" valueType="num">
                                      <p:cBhvr>
                                        <p:cTn id="7" dur="500" fill="hold"/>
                                        <p:tgtEl>
                                          <p:spTgt spid="32773"/>
                                        </p:tgtEl>
                                        <p:attrNameLst>
                                          <p:attrName>ppt_w</p:attrName>
                                        </p:attrNameLst>
                                      </p:cBhvr>
                                      <p:tavLst>
                                        <p:tav tm="0">
                                          <p:val>
                                            <p:fltVal val="0"/>
                                          </p:val>
                                        </p:tav>
                                        <p:tav tm="100000">
                                          <p:val>
                                            <p:strVal val="#ppt_w"/>
                                          </p:val>
                                        </p:tav>
                                      </p:tavLst>
                                    </p:anim>
                                    <p:anim calcmode="lin" valueType="num">
                                      <p:cBhvr>
                                        <p:cTn id="8" dur="500" fill="hold"/>
                                        <p:tgtEl>
                                          <p:spTgt spid="32773"/>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32774"/>
                                        </p:tgtEl>
                                        <p:attrNameLst>
                                          <p:attrName>style.visibility</p:attrName>
                                        </p:attrNameLst>
                                      </p:cBhvr>
                                      <p:to>
                                        <p:strVal val="visible"/>
                                      </p:to>
                                    </p:set>
                                    <p:anim calcmode="lin" valueType="num">
                                      <p:cBhvr>
                                        <p:cTn id="11" dur="500" fill="hold"/>
                                        <p:tgtEl>
                                          <p:spTgt spid="32774"/>
                                        </p:tgtEl>
                                        <p:attrNameLst>
                                          <p:attrName>ppt_w</p:attrName>
                                        </p:attrNameLst>
                                      </p:cBhvr>
                                      <p:tavLst>
                                        <p:tav tm="0">
                                          <p:val>
                                            <p:fltVal val="0"/>
                                          </p:val>
                                        </p:tav>
                                        <p:tav tm="100000">
                                          <p:val>
                                            <p:strVal val="#ppt_w"/>
                                          </p:val>
                                        </p:tav>
                                      </p:tavLst>
                                    </p:anim>
                                    <p:anim calcmode="lin" valueType="num">
                                      <p:cBhvr>
                                        <p:cTn id="12" dur="500" fill="hold"/>
                                        <p:tgtEl>
                                          <p:spTgt spid="32774"/>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32775"/>
                                        </p:tgtEl>
                                        <p:attrNameLst>
                                          <p:attrName>style.visibility</p:attrName>
                                        </p:attrNameLst>
                                      </p:cBhvr>
                                      <p:to>
                                        <p:strVal val="visible"/>
                                      </p:to>
                                    </p:set>
                                    <p:anim calcmode="lin" valueType="num">
                                      <p:cBhvr>
                                        <p:cTn id="15" dur="500" fill="hold"/>
                                        <p:tgtEl>
                                          <p:spTgt spid="32775"/>
                                        </p:tgtEl>
                                        <p:attrNameLst>
                                          <p:attrName>ppt_w</p:attrName>
                                        </p:attrNameLst>
                                      </p:cBhvr>
                                      <p:tavLst>
                                        <p:tav tm="0">
                                          <p:val>
                                            <p:fltVal val="0"/>
                                          </p:val>
                                        </p:tav>
                                        <p:tav tm="100000">
                                          <p:val>
                                            <p:strVal val="#ppt_w"/>
                                          </p:val>
                                        </p:tav>
                                      </p:tavLst>
                                    </p:anim>
                                    <p:anim calcmode="lin" valueType="num">
                                      <p:cBhvr>
                                        <p:cTn id="16" dur="500" fill="hold"/>
                                        <p:tgtEl>
                                          <p:spTgt spid="32775"/>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0"/>
                                  </p:stCondLst>
                                  <p:childTnLst>
                                    <p:set>
                                      <p:cBhvr>
                                        <p:cTn id="18" dur="1" fill="hold">
                                          <p:stCondLst>
                                            <p:cond delay="0"/>
                                          </p:stCondLst>
                                        </p:cTn>
                                        <p:tgtEl>
                                          <p:spTgt spid="32776"/>
                                        </p:tgtEl>
                                        <p:attrNameLst>
                                          <p:attrName>style.visibility</p:attrName>
                                        </p:attrNameLst>
                                      </p:cBhvr>
                                      <p:to>
                                        <p:strVal val="visible"/>
                                      </p:to>
                                    </p:set>
                                    <p:anim calcmode="lin" valueType="num">
                                      <p:cBhvr>
                                        <p:cTn id="19" dur="500" fill="hold"/>
                                        <p:tgtEl>
                                          <p:spTgt spid="32776"/>
                                        </p:tgtEl>
                                        <p:attrNameLst>
                                          <p:attrName>ppt_w</p:attrName>
                                        </p:attrNameLst>
                                      </p:cBhvr>
                                      <p:tavLst>
                                        <p:tav tm="0">
                                          <p:val>
                                            <p:fltVal val="0"/>
                                          </p:val>
                                        </p:tav>
                                        <p:tav tm="100000">
                                          <p:val>
                                            <p:strVal val="#ppt_w"/>
                                          </p:val>
                                        </p:tav>
                                      </p:tavLst>
                                    </p:anim>
                                    <p:anim calcmode="lin" valueType="num">
                                      <p:cBhvr>
                                        <p:cTn id="20" dur="500" fill="hold"/>
                                        <p:tgtEl>
                                          <p:spTgt spid="32776"/>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0"/>
                                  </p:stCondLst>
                                  <p:childTnLst>
                                    <p:set>
                                      <p:cBhvr>
                                        <p:cTn id="22" dur="1" fill="hold">
                                          <p:stCondLst>
                                            <p:cond delay="0"/>
                                          </p:stCondLst>
                                        </p:cTn>
                                        <p:tgtEl>
                                          <p:spTgt spid="32777"/>
                                        </p:tgtEl>
                                        <p:attrNameLst>
                                          <p:attrName>style.visibility</p:attrName>
                                        </p:attrNameLst>
                                      </p:cBhvr>
                                      <p:to>
                                        <p:strVal val="visible"/>
                                      </p:to>
                                    </p:set>
                                    <p:anim calcmode="lin" valueType="num">
                                      <p:cBhvr>
                                        <p:cTn id="23" dur="500" fill="hold"/>
                                        <p:tgtEl>
                                          <p:spTgt spid="32777"/>
                                        </p:tgtEl>
                                        <p:attrNameLst>
                                          <p:attrName>ppt_w</p:attrName>
                                        </p:attrNameLst>
                                      </p:cBhvr>
                                      <p:tavLst>
                                        <p:tav tm="0">
                                          <p:val>
                                            <p:fltVal val="0"/>
                                          </p:val>
                                        </p:tav>
                                        <p:tav tm="100000">
                                          <p:val>
                                            <p:strVal val="#ppt_w"/>
                                          </p:val>
                                        </p:tav>
                                      </p:tavLst>
                                    </p:anim>
                                    <p:anim calcmode="lin" valueType="num">
                                      <p:cBhvr>
                                        <p:cTn id="24" dur="500" fill="hold"/>
                                        <p:tgtEl>
                                          <p:spTgt spid="32777"/>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0"/>
                                  </p:stCondLst>
                                  <p:childTnLst>
                                    <p:set>
                                      <p:cBhvr>
                                        <p:cTn id="26" dur="1" fill="hold">
                                          <p:stCondLst>
                                            <p:cond delay="0"/>
                                          </p:stCondLst>
                                        </p:cTn>
                                        <p:tgtEl>
                                          <p:spTgt spid="32778"/>
                                        </p:tgtEl>
                                        <p:attrNameLst>
                                          <p:attrName>style.visibility</p:attrName>
                                        </p:attrNameLst>
                                      </p:cBhvr>
                                      <p:to>
                                        <p:strVal val="visible"/>
                                      </p:to>
                                    </p:set>
                                    <p:anim calcmode="lin" valueType="num">
                                      <p:cBhvr>
                                        <p:cTn id="27" dur="500" fill="hold"/>
                                        <p:tgtEl>
                                          <p:spTgt spid="32778"/>
                                        </p:tgtEl>
                                        <p:attrNameLst>
                                          <p:attrName>ppt_w</p:attrName>
                                        </p:attrNameLst>
                                      </p:cBhvr>
                                      <p:tavLst>
                                        <p:tav tm="0">
                                          <p:val>
                                            <p:fltVal val="0"/>
                                          </p:val>
                                        </p:tav>
                                        <p:tav tm="100000">
                                          <p:val>
                                            <p:strVal val="#ppt_w"/>
                                          </p:val>
                                        </p:tav>
                                      </p:tavLst>
                                    </p:anim>
                                    <p:anim calcmode="lin" valueType="num">
                                      <p:cBhvr>
                                        <p:cTn id="28" dur="500" fill="hold"/>
                                        <p:tgtEl>
                                          <p:spTgt spid="32778"/>
                                        </p:tgtEl>
                                        <p:attrNameLst>
                                          <p:attrName>ppt_h</p:attrName>
                                        </p:attrNameLst>
                                      </p:cBhvr>
                                      <p:tavLst>
                                        <p:tav tm="0">
                                          <p:val>
                                            <p:fltVal val="0"/>
                                          </p:val>
                                        </p:tav>
                                        <p:tav tm="100000">
                                          <p:val>
                                            <p:strVal val="#ppt_h"/>
                                          </p:val>
                                        </p:tav>
                                      </p:tavLst>
                                    </p:anim>
                                  </p:childTnLst>
                                </p:cTn>
                              </p:par>
                              <p:par>
                                <p:cTn id="29" presetID="23" presetClass="entr" presetSubtype="16" fill="hold" nodeType="withEffect">
                                  <p:stCondLst>
                                    <p:cond delay="0"/>
                                  </p:stCondLst>
                                  <p:childTnLst>
                                    <p:set>
                                      <p:cBhvr>
                                        <p:cTn id="30" dur="1" fill="hold">
                                          <p:stCondLst>
                                            <p:cond delay="0"/>
                                          </p:stCondLst>
                                        </p:cTn>
                                        <p:tgtEl>
                                          <p:spTgt spid="32779"/>
                                        </p:tgtEl>
                                        <p:attrNameLst>
                                          <p:attrName>style.visibility</p:attrName>
                                        </p:attrNameLst>
                                      </p:cBhvr>
                                      <p:to>
                                        <p:strVal val="visible"/>
                                      </p:to>
                                    </p:set>
                                    <p:anim calcmode="lin" valueType="num">
                                      <p:cBhvr>
                                        <p:cTn id="31" dur="500" fill="hold"/>
                                        <p:tgtEl>
                                          <p:spTgt spid="32779"/>
                                        </p:tgtEl>
                                        <p:attrNameLst>
                                          <p:attrName>ppt_w</p:attrName>
                                        </p:attrNameLst>
                                      </p:cBhvr>
                                      <p:tavLst>
                                        <p:tav tm="0">
                                          <p:val>
                                            <p:fltVal val="0"/>
                                          </p:val>
                                        </p:tav>
                                        <p:tav tm="100000">
                                          <p:val>
                                            <p:strVal val="#ppt_w"/>
                                          </p:val>
                                        </p:tav>
                                      </p:tavLst>
                                    </p:anim>
                                    <p:anim calcmode="lin" valueType="num">
                                      <p:cBhvr>
                                        <p:cTn id="32" dur="500" fill="hold"/>
                                        <p:tgtEl>
                                          <p:spTgt spid="32779"/>
                                        </p:tgtEl>
                                        <p:attrNameLst>
                                          <p:attrName>ppt_h</p:attrName>
                                        </p:attrNameLst>
                                      </p:cBhvr>
                                      <p:tavLst>
                                        <p:tav tm="0">
                                          <p:val>
                                            <p:fltVal val="0"/>
                                          </p:val>
                                        </p:tav>
                                        <p:tav tm="100000">
                                          <p:val>
                                            <p:strVal val="#ppt_h"/>
                                          </p:val>
                                        </p:tav>
                                      </p:tavLst>
                                    </p:anim>
                                  </p:childTnLst>
                                </p:cTn>
                              </p:par>
                              <p:par>
                                <p:cTn id="33" presetID="23" presetClass="entr" presetSubtype="16" fill="hold" nodeType="withEffect">
                                  <p:stCondLst>
                                    <p:cond delay="0"/>
                                  </p:stCondLst>
                                  <p:childTnLst>
                                    <p:set>
                                      <p:cBhvr>
                                        <p:cTn id="34" dur="1" fill="hold">
                                          <p:stCondLst>
                                            <p:cond delay="0"/>
                                          </p:stCondLst>
                                        </p:cTn>
                                        <p:tgtEl>
                                          <p:spTgt spid="32784"/>
                                        </p:tgtEl>
                                        <p:attrNameLst>
                                          <p:attrName>style.visibility</p:attrName>
                                        </p:attrNameLst>
                                      </p:cBhvr>
                                      <p:to>
                                        <p:strVal val="visible"/>
                                      </p:to>
                                    </p:set>
                                    <p:anim calcmode="lin" valueType="num">
                                      <p:cBhvr>
                                        <p:cTn id="35" dur="500" fill="hold"/>
                                        <p:tgtEl>
                                          <p:spTgt spid="32784"/>
                                        </p:tgtEl>
                                        <p:attrNameLst>
                                          <p:attrName>ppt_w</p:attrName>
                                        </p:attrNameLst>
                                      </p:cBhvr>
                                      <p:tavLst>
                                        <p:tav tm="0">
                                          <p:val>
                                            <p:fltVal val="0"/>
                                          </p:val>
                                        </p:tav>
                                        <p:tav tm="100000">
                                          <p:val>
                                            <p:strVal val="#ppt_w"/>
                                          </p:val>
                                        </p:tav>
                                      </p:tavLst>
                                    </p:anim>
                                    <p:anim calcmode="lin" valueType="num">
                                      <p:cBhvr>
                                        <p:cTn id="36" dur="500" fill="hold"/>
                                        <p:tgtEl>
                                          <p:spTgt spid="32784"/>
                                        </p:tgtEl>
                                        <p:attrNameLst>
                                          <p:attrName>ppt_h</p:attrName>
                                        </p:attrNameLst>
                                      </p:cBhvr>
                                      <p:tavLst>
                                        <p:tav tm="0">
                                          <p:val>
                                            <p:fltVal val="0"/>
                                          </p:val>
                                        </p:tav>
                                        <p:tav tm="100000">
                                          <p:val>
                                            <p:strVal val="#ppt_h"/>
                                          </p:val>
                                        </p:tav>
                                      </p:tavLst>
                                    </p:anim>
                                  </p:childTnLst>
                                </p:cTn>
                              </p:par>
                              <p:par>
                                <p:cTn id="37" presetID="23" presetClass="entr" presetSubtype="16" fill="hold" nodeType="withEffect">
                                  <p:stCondLst>
                                    <p:cond delay="0"/>
                                  </p:stCondLst>
                                  <p:childTnLst>
                                    <p:set>
                                      <p:cBhvr>
                                        <p:cTn id="38" dur="1" fill="hold">
                                          <p:stCondLst>
                                            <p:cond delay="0"/>
                                          </p:stCondLst>
                                        </p:cTn>
                                        <p:tgtEl>
                                          <p:spTgt spid="32789"/>
                                        </p:tgtEl>
                                        <p:attrNameLst>
                                          <p:attrName>style.visibility</p:attrName>
                                        </p:attrNameLst>
                                      </p:cBhvr>
                                      <p:to>
                                        <p:strVal val="visible"/>
                                      </p:to>
                                    </p:set>
                                    <p:anim calcmode="lin" valueType="num">
                                      <p:cBhvr>
                                        <p:cTn id="39" dur="500" fill="hold"/>
                                        <p:tgtEl>
                                          <p:spTgt spid="32789"/>
                                        </p:tgtEl>
                                        <p:attrNameLst>
                                          <p:attrName>ppt_w</p:attrName>
                                        </p:attrNameLst>
                                      </p:cBhvr>
                                      <p:tavLst>
                                        <p:tav tm="0">
                                          <p:val>
                                            <p:fltVal val="0"/>
                                          </p:val>
                                        </p:tav>
                                        <p:tav tm="100000">
                                          <p:val>
                                            <p:strVal val="#ppt_w"/>
                                          </p:val>
                                        </p:tav>
                                      </p:tavLst>
                                    </p:anim>
                                    <p:anim calcmode="lin" valueType="num">
                                      <p:cBhvr>
                                        <p:cTn id="40" dur="500" fill="hold"/>
                                        <p:tgtEl>
                                          <p:spTgt spid="3278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3" grpId="0" bldLvl="0" animBg="1" autoUpdateAnimBg="0"/>
      <p:bldP spid="32774" grpId="0" bldLvl="0" autoUpdateAnimBg="0"/>
      <p:bldP spid="32775" grpId="0" bldLvl="0" animBg="1" autoUpdateAnimBg="0"/>
      <p:bldP spid="32776" grpId="0" bldLvl="0" autoUpdateAnimBg="0"/>
      <p:bldP spid="32777" grpId="0" bldLvl="0" animBg="1" autoUpdateAnimBg="0"/>
      <p:bldP spid="32778" grpId="0" bldLvl="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C57729A4-F0BA-FA4D-A9FD-52F0E2C95258}" type="datetime1">
              <a:rPr lang="zh-CHS" altLang="en-US" smtClean="0"/>
              <a:t>15/5/6</a:t>
            </a:fld>
            <a:endParaRPr lang="en-US" altLang="zh-CHS"/>
          </a:p>
        </p:txBody>
      </p:sp>
      <p:sp>
        <p:nvSpPr>
          <p:cNvPr id="5" name="幻灯片编号占位符 4"/>
          <p:cNvSpPr>
            <a:spLocks noGrp="1"/>
          </p:cNvSpPr>
          <p:nvPr>
            <p:ph type="sldNum" sz="quarter" idx="12"/>
          </p:nvPr>
        </p:nvSpPr>
        <p:spPr/>
        <p:txBody>
          <a:bodyPr/>
          <a:lstStyle/>
          <a:p>
            <a:fld id="{C73A8C92-5225-624A-981C-988E0DFED375}" type="slidenum">
              <a:rPr lang="en-US" altLang="zh-CHS" smtClean="0"/>
              <a:pPr/>
              <a:t>58</a:t>
            </a:fld>
            <a:endParaRPr lang="en-US" altLang="zh-CHS"/>
          </a:p>
        </p:txBody>
      </p:sp>
      <p:sp>
        <p:nvSpPr>
          <p:cNvPr id="6" name="标题 1"/>
          <p:cNvSpPr txBox="1">
            <a:spLocks/>
          </p:cNvSpPr>
          <p:nvPr/>
        </p:nvSpPr>
        <p:spPr>
          <a:xfrm>
            <a:off x="468313" y="333375"/>
            <a:ext cx="6858000" cy="550863"/>
          </a:xfrm>
          <a:prstGeom prst="rect">
            <a:avLst/>
          </a:prstGeom>
        </p:spPr>
        <p:txBody>
          <a:bodyPr vert="horz" wrap="square" lIns="91440" tIns="45720" rIns="91440" bIns="45720" numCol="1" rtlCol="0" anchor="b" anchorCtr="0" compatLnSpc="1">
            <a:prstTxWarp prst="textNoShape">
              <a:avLst/>
            </a:prstTxWarp>
            <a:normAutofit/>
          </a:bodyPr>
          <a:lstStyle>
            <a:lvl1pPr algn="l" rtl="0" eaLnBrk="0" fontAlgn="base" hangingPunct="0">
              <a:lnSpc>
                <a:spcPct val="85000"/>
              </a:lnSpc>
              <a:spcBef>
                <a:spcPct val="0"/>
              </a:spcBef>
              <a:spcAft>
                <a:spcPct val="0"/>
              </a:spcAft>
              <a:defRPr sz="8000" kern="1200" spc="-50" baseline="0">
                <a:solidFill>
                  <a:schemeClr val="tx1">
                    <a:lumMod val="85000"/>
                    <a:lumOff val="15000"/>
                  </a:schemeClr>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itchFamily="34" charset="0"/>
              </a:defRPr>
            </a:lvl2pPr>
            <a:lvl3pPr algn="l" rtl="0" eaLnBrk="0" fontAlgn="base" hangingPunct="0">
              <a:lnSpc>
                <a:spcPct val="85000"/>
              </a:lnSpc>
              <a:spcBef>
                <a:spcPct val="0"/>
              </a:spcBef>
              <a:spcAft>
                <a:spcPct val="0"/>
              </a:spcAft>
              <a:defRPr sz="4800">
                <a:solidFill>
                  <a:srgbClr val="404040"/>
                </a:solidFill>
                <a:latin typeface="Calibri Light" pitchFamily="34" charset="0"/>
              </a:defRPr>
            </a:lvl3pPr>
            <a:lvl4pPr algn="l" rtl="0" eaLnBrk="0" fontAlgn="base" hangingPunct="0">
              <a:lnSpc>
                <a:spcPct val="85000"/>
              </a:lnSpc>
              <a:spcBef>
                <a:spcPct val="0"/>
              </a:spcBef>
              <a:spcAft>
                <a:spcPct val="0"/>
              </a:spcAft>
              <a:defRPr sz="4800">
                <a:solidFill>
                  <a:srgbClr val="404040"/>
                </a:solidFill>
                <a:latin typeface="Calibri Light" pitchFamily="34" charset="0"/>
              </a:defRPr>
            </a:lvl4pPr>
            <a:lvl5pPr algn="l" rtl="0" eaLnBrk="0" fontAlgn="base" hangingPunct="0">
              <a:lnSpc>
                <a:spcPct val="85000"/>
              </a:lnSpc>
              <a:spcBef>
                <a:spcPct val="0"/>
              </a:spcBef>
              <a:spcAft>
                <a:spcPct val="0"/>
              </a:spcAft>
              <a:defRPr sz="4800">
                <a:solidFill>
                  <a:srgbClr val="404040"/>
                </a:solidFill>
                <a:latin typeface="Calibri Light" pitchFamily="34" charset="0"/>
              </a:defRPr>
            </a:lvl5pPr>
            <a:lvl6pPr marL="457200" algn="l" rtl="0" fontAlgn="base">
              <a:lnSpc>
                <a:spcPct val="85000"/>
              </a:lnSpc>
              <a:spcBef>
                <a:spcPct val="0"/>
              </a:spcBef>
              <a:spcAft>
                <a:spcPct val="0"/>
              </a:spcAft>
              <a:defRPr sz="4800">
                <a:solidFill>
                  <a:srgbClr val="404040"/>
                </a:solidFill>
                <a:latin typeface="Calibri Light" pitchFamily="34" charset="0"/>
              </a:defRPr>
            </a:lvl6pPr>
            <a:lvl7pPr marL="914400" algn="l" rtl="0" fontAlgn="base">
              <a:lnSpc>
                <a:spcPct val="85000"/>
              </a:lnSpc>
              <a:spcBef>
                <a:spcPct val="0"/>
              </a:spcBef>
              <a:spcAft>
                <a:spcPct val="0"/>
              </a:spcAft>
              <a:defRPr sz="4800">
                <a:solidFill>
                  <a:srgbClr val="404040"/>
                </a:solidFill>
                <a:latin typeface="Calibri Light" pitchFamily="34" charset="0"/>
              </a:defRPr>
            </a:lvl7pPr>
            <a:lvl8pPr marL="1371600" algn="l" rtl="0" fontAlgn="base">
              <a:lnSpc>
                <a:spcPct val="85000"/>
              </a:lnSpc>
              <a:spcBef>
                <a:spcPct val="0"/>
              </a:spcBef>
              <a:spcAft>
                <a:spcPct val="0"/>
              </a:spcAft>
              <a:defRPr sz="4800">
                <a:solidFill>
                  <a:srgbClr val="404040"/>
                </a:solidFill>
                <a:latin typeface="Calibri Light" pitchFamily="34" charset="0"/>
              </a:defRPr>
            </a:lvl8pPr>
            <a:lvl9pPr marL="1828800" algn="l" rtl="0" fontAlgn="base">
              <a:lnSpc>
                <a:spcPct val="85000"/>
              </a:lnSpc>
              <a:spcBef>
                <a:spcPct val="0"/>
              </a:spcBef>
              <a:spcAft>
                <a:spcPct val="0"/>
              </a:spcAft>
              <a:defRPr sz="4800">
                <a:solidFill>
                  <a:srgbClr val="404040"/>
                </a:solidFill>
                <a:latin typeface="Calibri Light" pitchFamily="34" charset="0"/>
              </a:defRPr>
            </a:lvl9pPr>
          </a:lstStyle>
          <a:p>
            <a:pPr eaLnBrk="1" fontAlgn="auto" hangingPunct="1">
              <a:spcAft>
                <a:spcPts val="0"/>
              </a:spcAft>
              <a:defRPr/>
            </a:pPr>
            <a:r>
              <a:rPr lang="en-US" altLang="zh-CHS" sz="2400" dirty="0" smtClean="0">
                <a:solidFill>
                  <a:schemeClr val="tx1"/>
                </a:solidFill>
                <a:latin typeface="Calibri" pitchFamily="34" charset="0"/>
                <a:ea typeface="+mn-ea"/>
                <a:cs typeface="Arial" pitchFamily="34" charset="0"/>
                <a:sym typeface="Calibri" pitchFamily="34" charset="0"/>
              </a:rPr>
              <a:t>Four papers</a:t>
            </a:r>
            <a:endParaRPr lang="zh-CHS" altLang="en-US" sz="2400" dirty="0">
              <a:solidFill>
                <a:schemeClr val="tx1"/>
              </a:solidFill>
              <a:latin typeface="Calibri" pitchFamily="34" charset="0"/>
              <a:ea typeface="+mn-ea"/>
              <a:cs typeface="Arial" pitchFamily="34" charset="0"/>
              <a:sym typeface="Calibri" pitchFamily="34" charset="0"/>
            </a:endParaRPr>
          </a:p>
        </p:txBody>
      </p:sp>
      <p:cxnSp>
        <p:nvCxnSpPr>
          <p:cNvPr id="7" name="直接连接符 5"/>
          <p:cNvCxnSpPr/>
          <p:nvPr/>
        </p:nvCxnSpPr>
        <p:spPr>
          <a:xfrm>
            <a:off x="539750" y="908050"/>
            <a:ext cx="7993063" cy="0"/>
          </a:xfrm>
          <a:prstGeom prst="line">
            <a:avLst/>
          </a:prstGeom>
          <a:ln w="19050" cmpd="sng">
            <a:solidFill>
              <a:srgbClr val="0070C0"/>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354124" y="1445559"/>
            <a:ext cx="6458236" cy="400110"/>
          </a:xfrm>
          <a:prstGeom prst="rect">
            <a:avLst/>
          </a:prstGeom>
          <a:noFill/>
        </p:spPr>
        <p:txBody>
          <a:bodyPr wrap="square" rtlCol="0">
            <a:spAutoFit/>
          </a:bodyPr>
          <a:lstStyle/>
          <a:p>
            <a:r>
              <a:rPr lang="en-US" altLang="zh-CHS" sz="2000" dirty="0">
                <a:cs typeface="Arial" pitchFamily="34" charset="0"/>
              </a:rPr>
              <a:t>A Distributed Storage Model for </a:t>
            </a:r>
            <a:r>
              <a:rPr lang="en-US" altLang="zh-CHS" sz="2000" dirty="0" smtClean="0">
                <a:cs typeface="Arial" pitchFamily="34" charset="0"/>
              </a:rPr>
              <a:t>EHR Based </a:t>
            </a:r>
            <a:r>
              <a:rPr lang="en-US" altLang="zh-CHS" sz="2000" dirty="0">
                <a:cs typeface="Arial" pitchFamily="34" charset="0"/>
              </a:rPr>
              <a:t>on </a:t>
            </a:r>
            <a:r>
              <a:rPr lang="en-US" altLang="zh-CHS" sz="2000" dirty="0" err="1">
                <a:cs typeface="Arial" pitchFamily="34" charset="0"/>
              </a:rPr>
              <a:t>HBase</a:t>
            </a:r>
            <a:endParaRPr lang="zh-CHS" altLang="en-US" sz="2000" dirty="0"/>
          </a:p>
        </p:txBody>
      </p:sp>
      <p:sp>
        <p:nvSpPr>
          <p:cNvPr id="9" name="文本框 8"/>
          <p:cNvSpPr txBox="1"/>
          <p:nvPr/>
        </p:nvSpPr>
        <p:spPr>
          <a:xfrm>
            <a:off x="1385485" y="2107408"/>
            <a:ext cx="5940828" cy="400110"/>
          </a:xfrm>
          <a:prstGeom prst="rect">
            <a:avLst/>
          </a:prstGeom>
          <a:noFill/>
        </p:spPr>
        <p:txBody>
          <a:bodyPr wrap="square" rtlCol="0">
            <a:spAutoFit/>
          </a:bodyPr>
          <a:lstStyle/>
          <a:p>
            <a:r>
              <a:rPr lang="en-US" altLang="zh-CHS" sz="2000" dirty="0">
                <a:cs typeface="Arial" pitchFamily="34" charset="0"/>
              </a:rPr>
              <a:t>Scalable RDF Store Based on </a:t>
            </a:r>
            <a:r>
              <a:rPr lang="en-US" altLang="zh-CHS" sz="2000" dirty="0" err="1">
                <a:cs typeface="Arial" pitchFamily="34" charset="0"/>
              </a:rPr>
              <a:t>HBase</a:t>
            </a:r>
            <a:r>
              <a:rPr lang="en-US" altLang="zh-CHS" sz="2000" dirty="0">
                <a:cs typeface="Arial" pitchFamily="34" charset="0"/>
              </a:rPr>
              <a:t> and </a:t>
            </a:r>
            <a:r>
              <a:rPr lang="en-US" altLang="zh-CHS" sz="2000" dirty="0" err="1">
                <a:cs typeface="Arial" pitchFamily="34" charset="0"/>
              </a:rPr>
              <a:t>MapReduce</a:t>
            </a:r>
            <a:endParaRPr lang="zh-CHS" altLang="en-US" sz="2000" dirty="0"/>
          </a:p>
        </p:txBody>
      </p:sp>
      <p:sp>
        <p:nvSpPr>
          <p:cNvPr id="10" name="文本框 9"/>
          <p:cNvSpPr txBox="1"/>
          <p:nvPr/>
        </p:nvSpPr>
        <p:spPr>
          <a:xfrm>
            <a:off x="1410128" y="2851480"/>
            <a:ext cx="6546247" cy="400110"/>
          </a:xfrm>
          <a:prstGeom prst="rect">
            <a:avLst/>
          </a:prstGeom>
          <a:noFill/>
        </p:spPr>
        <p:txBody>
          <a:bodyPr wrap="square" rtlCol="0">
            <a:spAutoFit/>
          </a:bodyPr>
          <a:lstStyle/>
          <a:p>
            <a:r>
              <a:rPr lang="zh-CHS" altLang="zh-CHS" sz="2000" dirty="0">
                <a:sym typeface="Arial" charset="0"/>
              </a:rPr>
              <a:t>Experimenting Lucene Index on </a:t>
            </a:r>
            <a:r>
              <a:rPr lang="zh-CHS" altLang="zh-CHS" sz="2000" dirty="0" smtClean="0">
                <a:sym typeface="Arial" charset="0"/>
              </a:rPr>
              <a:t>H</a:t>
            </a:r>
            <a:r>
              <a:rPr lang="en-US" altLang="zh-CHS" sz="2000" dirty="0" smtClean="0">
                <a:sym typeface="Arial" charset="0"/>
              </a:rPr>
              <a:t>b</a:t>
            </a:r>
            <a:r>
              <a:rPr lang="zh-CHS" altLang="zh-CHS" sz="2000" dirty="0" smtClean="0">
                <a:sym typeface="Arial" charset="0"/>
              </a:rPr>
              <a:t>ase in </a:t>
            </a:r>
            <a:r>
              <a:rPr lang="zh-CHS" altLang="zh-CHS" sz="2000" dirty="0">
                <a:sym typeface="Arial" charset="0"/>
              </a:rPr>
              <a:t>an HPC Environment</a:t>
            </a:r>
            <a:endParaRPr lang="zh-CHS" altLang="en-US" sz="2000" dirty="0"/>
          </a:p>
        </p:txBody>
      </p:sp>
      <p:sp>
        <p:nvSpPr>
          <p:cNvPr id="12" name="右箭头 11"/>
          <p:cNvSpPr/>
          <p:nvPr/>
        </p:nvSpPr>
        <p:spPr>
          <a:xfrm>
            <a:off x="755721" y="1536088"/>
            <a:ext cx="434342" cy="18513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HS" altLang="en-US"/>
          </a:p>
        </p:txBody>
      </p:sp>
      <p:sp>
        <p:nvSpPr>
          <p:cNvPr id="13" name="右箭头 12"/>
          <p:cNvSpPr/>
          <p:nvPr/>
        </p:nvSpPr>
        <p:spPr>
          <a:xfrm>
            <a:off x="758655" y="2199474"/>
            <a:ext cx="434342" cy="18513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HS" altLang="en-US"/>
          </a:p>
        </p:txBody>
      </p:sp>
      <p:sp>
        <p:nvSpPr>
          <p:cNvPr id="14" name="右箭头 13"/>
          <p:cNvSpPr/>
          <p:nvPr/>
        </p:nvSpPr>
        <p:spPr>
          <a:xfrm>
            <a:off x="769853" y="2950266"/>
            <a:ext cx="434342" cy="18513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HS" altLang="en-US"/>
          </a:p>
        </p:txBody>
      </p:sp>
      <p:sp>
        <p:nvSpPr>
          <p:cNvPr id="15" name="右箭头 14"/>
          <p:cNvSpPr/>
          <p:nvPr/>
        </p:nvSpPr>
        <p:spPr>
          <a:xfrm>
            <a:off x="772784" y="3680882"/>
            <a:ext cx="434342" cy="18513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HS" altLang="en-US"/>
          </a:p>
        </p:txBody>
      </p:sp>
      <p:sp>
        <p:nvSpPr>
          <p:cNvPr id="16" name="文本框 15"/>
          <p:cNvSpPr txBox="1"/>
          <p:nvPr/>
        </p:nvSpPr>
        <p:spPr>
          <a:xfrm>
            <a:off x="1423370" y="3575380"/>
            <a:ext cx="7469109" cy="400110"/>
          </a:xfrm>
          <a:prstGeom prst="rect">
            <a:avLst/>
          </a:prstGeom>
          <a:noFill/>
        </p:spPr>
        <p:txBody>
          <a:bodyPr wrap="square" rtlCol="0">
            <a:spAutoFit/>
          </a:bodyPr>
          <a:lstStyle/>
          <a:p>
            <a:r>
              <a:rPr lang="en-US" altLang="zh-CHS" sz="2000" dirty="0"/>
              <a:t>A Performance evaluation for Open Source </a:t>
            </a:r>
            <a:r>
              <a:rPr lang="en-US" altLang="zh-CHS" sz="2000" dirty="0" err="1"/>
              <a:t>BigTable</a:t>
            </a:r>
            <a:r>
              <a:rPr lang="en-US" altLang="zh-CHS" sz="2000" dirty="0"/>
              <a:t> Implementations</a:t>
            </a:r>
          </a:p>
        </p:txBody>
      </p:sp>
    </p:spTree>
    <p:extLst>
      <p:ext uri="{BB962C8B-B14F-4D97-AF65-F5344CB8AC3E}">
        <p14:creationId xmlns:p14="http://schemas.microsoft.com/office/powerpoint/2010/main" val="58379310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2168F440-9E05-644C-A708-46F09C515D52}" type="datetime1">
              <a:rPr lang="zh-CHS" altLang="en-US" smtClean="0"/>
              <a:t>15/5/6</a:t>
            </a:fld>
            <a:endParaRPr lang="en-US" altLang="zh-CHS"/>
          </a:p>
        </p:txBody>
      </p:sp>
      <p:sp>
        <p:nvSpPr>
          <p:cNvPr id="5" name="幻灯片编号占位符 4"/>
          <p:cNvSpPr>
            <a:spLocks noGrp="1"/>
          </p:cNvSpPr>
          <p:nvPr>
            <p:ph type="sldNum" sz="quarter" idx="12"/>
          </p:nvPr>
        </p:nvSpPr>
        <p:spPr/>
        <p:txBody>
          <a:bodyPr/>
          <a:lstStyle/>
          <a:p>
            <a:fld id="{C73A8C92-5225-624A-981C-988E0DFED375}" type="slidenum">
              <a:rPr lang="en-US" altLang="zh-CHS" smtClean="0"/>
              <a:pPr/>
              <a:t>59</a:t>
            </a:fld>
            <a:endParaRPr lang="en-US" altLang="zh-CHS"/>
          </a:p>
        </p:txBody>
      </p:sp>
      <p:sp>
        <p:nvSpPr>
          <p:cNvPr id="6" name="标题 1"/>
          <p:cNvSpPr txBox="1">
            <a:spLocks/>
          </p:cNvSpPr>
          <p:nvPr/>
        </p:nvSpPr>
        <p:spPr>
          <a:xfrm>
            <a:off x="468313" y="333375"/>
            <a:ext cx="6858000" cy="550863"/>
          </a:xfrm>
          <a:prstGeom prst="rect">
            <a:avLst/>
          </a:prstGeom>
        </p:spPr>
        <p:txBody>
          <a:bodyPr vert="horz" wrap="square" lIns="91440" tIns="45720" rIns="91440" bIns="45720" numCol="1" rtlCol="0" anchor="b" anchorCtr="0" compatLnSpc="1">
            <a:prstTxWarp prst="textNoShape">
              <a:avLst/>
            </a:prstTxWarp>
            <a:normAutofit/>
          </a:bodyPr>
          <a:lstStyle>
            <a:lvl1pPr algn="l" rtl="0" eaLnBrk="0" fontAlgn="base" hangingPunct="0">
              <a:lnSpc>
                <a:spcPct val="85000"/>
              </a:lnSpc>
              <a:spcBef>
                <a:spcPct val="0"/>
              </a:spcBef>
              <a:spcAft>
                <a:spcPct val="0"/>
              </a:spcAft>
              <a:defRPr sz="8000" kern="1200" spc="-50" baseline="0">
                <a:solidFill>
                  <a:schemeClr val="tx1">
                    <a:lumMod val="85000"/>
                    <a:lumOff val="15000"/>
                  </a:schemeClr>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itchFamily="34" charset="0"/>
              </a:defRPr>
            </a:lvl2pPr>
            <a:lvl3pPr algn="l" rtl="0" eaLnBrk="0" fontAlgn="base" hangingPunct="0">
              <a:lnSpc>
                <a:spcPct val="85000"/>
              </a:lnSpc>
              <a:spcBef>
                <a:spcPct val="0"/>
              </a:spcBef>
              <a:spcAft>
                <a:spcPct val="0"/>
              </a:spcAft>
              <a:defRPr sz="4800">
                <a:solidFill>
                  <a:srgbClr val="404040"/>
                </a:solidFill>
                <a:latin typeface="Calibri Light" pitchFamily="34" charset="0"/>
              </a:defRPr>
            </a:lvl3pPr>
            <a:lvl4pPr algn="l" rtl="0" eaLnBrk="0" fontAlgn="base" hangingPunct="0">
              <a:lnSpc>
                <a:spcPct val="85000"/>
              </a:lnSpc>
              <a:spcBef>
                <a:spcPct val="0"/>
              </a:spcBef>
              <a:spcAft>
                <a:spcPct val="0"/>
              </a:spcAft>
              <a:defRPr sz="4800">
                <a:solidFill>
                  <a:srgbClr val="404040"/>
                </a:solidFill>
                <a:latin typeface="Calibri Light" pitchFamily="34" charset="0"/>
              </a:defRPr>
            </a:lvl4pPr>
            <a:lvl5pPr algn="l" rtl="0" eaLnBrk="0" fontAlgn="base" hangingPunct="0">
              <a:lnSpc>
                <a:spcPct val="85000"/>
              </a:lnSpc>
              <a:spcBef>
                <a:spcPct val="0"/>
              </a:spcBef>
              <a:spcAft>
                <a:spcPct val="0"/>
              </a:spcAft>
              <a:defRPr sz="4800">
                <a:solidFill>
                  <a:srgbClr val="404040"/>
                </a:solidFill>
                <a:latin typeface="Calibri Light" pitchFamily="34" charset="0"/>
              </a:defRPr>
            </a:lvl5pPr>
            <a:lvl6pPr marL="457200" algn="l" rtl="0" fontAlgn="base">
              <a:lnSpc>
                <a:spcPct val="85000"/>
              </a:lnSpc>
              <a:spcBef>
                <a:spcPct val="0"/>
              </a:spcBef>
              <a:spcAft>
                <a:spcPct val="0"/>
              </a:spcAft>
              <a:defRPr sz="4800">
                <a:solidFill>
                  <a:srgbClr val="404040"/>
                </a:solidFill>
                <a:latin typeface="Calibri Light" pitchFamily="34" charset="0"/>
              </a:defRPr>
            </a:lvl6pPr>
            <a:lvl7pPr marL="914400" algn="l" rtl="0" fontAlgn="base">
              <a:lnSpc>
                <a:spcPct val="85000"/>
              </a:lnSpc>
              <a:spcBef>
                <a:spcPct val="0"/>
              </a:spcBef>
              <a:spcAft>
                <a:spcPct val="0"/>
              </a:spcAft>
              <a:defRPr sz="4800">
                <a:solidFill>
                  <a:srgbClr val="404040"/>
                </a:solidFill>
                <a:latin typeface="Calibri Light" pitchFamily="34" charset="0"/>
              </a:defRPr>
            </a:lvl7pPr>
            <a:lvl8pPr marL="1371600" algn="l" rtl="0" fontAlgn="base">
              <a:lnSpc>
                <a:spcPct val="85000"/>
              </a:lnSpc>
              <a:spcBef>
                <a:spcPct val="0"/>
              </a:spcBef>
              <a:spcAft>
                <a:spcPct val="0"/>
              </a:spcAft>
              <a:defRPr sz="4800">
                <a:solidFill>
                  <a:srgbClr val="404040"/>
                </a:solidFill>
                <a:latin typeface="Calibri Light" pitchFamily="34" charset="0"/>
              </a:defRPr>
            </a:lvl8pPr>
            <a:lvl9pPr marL="1828800" algn="l" rtl="0" fontAlgn="base">
              <a:lnSpc>
                <a:spcPct val="85000"/>
              </a:lnSpc>
              <a:spcBef>
                <a:spcPct val="0"/>
              </a:spcBef>
              <a:spcAft>
                <a:spcPct val="0"/>
              </a:spcAft>
              <a:defRPr sz="4800">
                <a:solidFill>
                  <a:srgbClr val="404040"/>
                </a:solidFill>
                <a:latin typeface="Calibri Light" pitchFamily="34" charset="0"/>
              </a:defRPr>
            </a:lvl9pPr>
          </a:lstStyle>
          <a:p>
            <a:pPr eaLnBrk="1" fontAlgn="auto" hangingPunct="1">
              <a:spcAft>
                <a:spcPts val="0"/>
              </a:spcAft>
              <a:defRPr/>
            </a:pPr>
            <a:r>
              <a:rPr lang="en-US" altLang="zh-CHS" sz="2400" dirty="0" smtClean="0">
                <a:solidFill>
                  <a:schemeClr val="tx1"/>
                </a:solidFill>
                <a:latin typeface="Calibri" pitchFamily="34" charset="0"/>
                <a:ea typeface="+mn-ea"/>
                <a:cs typeface="Arial" pitchFamily="34" charset="0"/>
                <a:sym typeface="Calibri" pitchFamily="34" charset="0"/>
              </a:rPr>
              <a:t>Four papers</a:t>
            </a:r>
            <a:endParaRPr lang="zh-CHS" altLang="en-US" sz="2400" dirty="0">
              <a:solidFill>
                <a:schemeClr val="tx1"/>
              </a:solidFill>
              <a:latin typeface="Calibri" pitchFamily="34" charset="0"/>
              <a:ea typeface="+mn-ea"/>
              <a:cs typeface="Arial" pitchFamily="34" charset="0"/>
              <a:sym typeface="Calibri" pitchFamily="34" charset="0"/>
            </a:endParaRPr>
          </a:p>
        </p:txBody>
      </p:sp>
      <p:cxnSp>
        <p:nvCxnSpPr>
          <p:cNvPr id="7" name="直接连接符 5"/>
          <p:cNvCxnSpPr/>
          <p:nvPr/>
        </p:nvCxnSpPr>
        <p:spPr>
          <a:xfrm>
            <a:off x="539750" y="908050"/>
            <a:ext cx="7993063" cy="0"/>
          </a:xfrm>
          <a:prstGeom prst="line">
            <a:avLst/>
          </a:prstGeom>
          <a:ln w="19050" cmpd="sng">
            <a:solidFill>
              <a:srgbClr val="0070C0"/>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354124" y="1445559"/>
            <a:ext cx="6458236" cy="400110"/>
          </a:xfrm>
          <a:prstGeom prst="rect">
            <a:avLst/>
          </a:prstGeom>
          <a:noFill/>
        </p:spPr>
        <p:txBody>
          <a:bodyPr wrap="square" rtlCol="0">
            <a:spAutoFit/>
          </a:bodyPr>
          <a:lstStyle/>
          <a:p>
            <a:r>
              <a:rPr lang="en-US" altLang="zh-CHS" sz="2000" dirty="0">
                <a:cs typeface="Arial" pitchFamily="34" charset="0"/>
              </a:rPr>
              <a:t>A Distributed Storage Model for </a:t>
            </a:r>
            <a:r>
              <a:rPr lang="en-US" altLang="zh-CHS" sz="2000" dirty="0" smtClean="0">
                <a:cs typeface="Arial" pitchFamily="34" charset="0"/>
              </a:rPr>
              <a:t>EHR Based </a:t>
            </a:r>
            <a:r>
              <a:rPr lang="en-US" altLang="zh-CHS" sz="2000" dirty="0">
                <a:cs typeface="Arial" pitchFamily="34" charset="0"/>
              </a:rPr>
              <a:t>on </a:t>
            </a:r>
            <a:r>
              <a:rPr lang="en-US" altLang="zh-CHS" sz="2000" dirty="0" err="1">
                <a:cs typeface="Arial" pitchFamily="34" charset="0"/>
              </a:rPr>
              <a:t>HBase</a:t>
            </a:r>
            <a:endParaRPr lang="zh-CHS" altLang="en-US" sz="2000" dirty="0"/>
          </a:p>
        </p:txBody>
      </p:sp>
      <p:sp>
        <p:nvSpPr>
          <p:cNvPr id="9" name="文本框 8"/>
          <p:cNvSpPr txBox="1"/>
          <p:nvPr/>
        </p:nvSpPr>
        <p:spPr>
          <a:xfrm>
            <a:off x="1385485" y="2107408"/>
            <a:ext cx="5940828" cy="400110"/>
          </a:xfrm>
          <a:prstGeom prst="rect">
            <a:avLst/>
          </a:prstGeom>
          <a:noFill/>
        </p:spPr>
        <p:txBody>
          <a:bodyPr wrap="square" rtlCol="0">
            <a:spAutoFit/>
          </a:bodyPr>
          <a:lstStyle/>
          <a:p>
            <a:r>
              <a:rPr lang="en-US" altLang="zh-CHS" sz="2000" dirty="0">
                <a:cs typeface="Arial" pitchFamily="34" charset="0"/>
              </a:rPr>
              <a:t>Scalable RDF Store Based on </a:t>
            </a:r>
            <a:r>
              <a:rPr lang="en-US" altLang="zh-CHS" sz="2000" dirty="0" err="1">
                <a:cs typeface="Arial" pitchFamily="34" charset="0"/>
              </a:rPr>
              <a:t>HBase</a:t>
            </a:r>
            <a:r>
              <a:rPr lang="en-US" altLang="zh-CHS" sz="2000" dirty="0">
                <a:cs typeface="Arial" pitchFamily="34" charset="0"/>
              </a:rPr>
              <a:t> and </a:t>
            </a:r>
            <a:r>
              <a:rPr lang="en-US" altLang="zh-CHS" sz="2000" dirty="0" err="1">
                <a:cs typeface="Arial" pitchFamily="34" charset="0"/>
              </a:rPr>
              <a:t>MapReduce</a:t>
            </a:r>
            <a:endParaRPr lang="zh-CHS" altLang="en-US" sz="2000" dirty="0"/>
          </a:p>
        </p:txBody>
      </p:sp>
      <p:sp>
        <p:nvSpPr>
          <p:cNvPr id="10" name="文本框 9"/>
          <p:cNvSpPr txBox="1"/>
          <p:nvPr/>
        </p:nvSpPr>
        <p:spPr>
          <a:xfrm>
            <a:off x="1410128" y="2851480"/>
            <a:ext cx="6546247" cy="400110"/>
          </a:xfrm>
          <a:prstGeom prst="rect">
            <a:avLst/>
          </a:prstGeom>
          <a:noFill/>
        </p:spPr>
        <p:txBody>
          <a:bodyPr wrap="square" rtlCol="0">
            <a:spAutoFit/>
          </a:bodyPr>
          <a:lstStyle/>
          <a:p>
            <a:r>
              <a:rPr lang="zh-CHS" altLang="zh-CHS" sz="2000" dirty="0">
                <a:sym typeface="Arial" charset="0"/>
              </a:rPr>
              <a:t>Experimenting Lucene Index on </a:t>
            </a:r>
            <a:r>
              <a:rPr lang="zh-CHS" altLang="zh-CHS" sz="2000" dirty="0" smtClean="0">
                <a:sym typeface="Arial" charset="0"/>
              </a:rPr>
              <a:t>H</a:t>
            </a:r>
            <a:r>
              <a:rPr lang="en-US" altLang="zh-CHS" sz="2000" dirty="0" smtClean="0">
                <a:sym typeface="Arial" charset="0"/>
              </a:rPr>
              <a:t>b</a:t>
            </a:r>
            <a:r>
              <a:rPr lang="zh-CHS" altLang="zh-CHS" sz="2000" dirty="0" smtClean="0">
                <a:sym typeface="Arial" charset="0"/>
              </a:rPr>
              <a:t>ase in </a:t>
            </a:r>
            <a:r>
              <a:rPr lang="zh-CHS" altLang="zh-CHS" sz="2000" dirty="0">
                <a:sym typeface="Arial" charset="0"/>
              </a:rPr>
              <a:t>an HPC Environment</a:t>
            </a:r>
            <a:endParaRPr lang="zh-CHS" altLang="en-US" sz="2000" dirty="0"/>
          </a:p>
        </p:txBody>
      </p:sp>
      <p:sp>
        <p:nvSpPr>
          <p:cNvPr id="12" name="右箭头 11"/>
          <p:cNvSpPr/>
          <p:nvPr/>
        </p:nvSpPr>
        <p:spPr>
          <a:xfrm>
            <a:off x="755721" y="1536088"/>
            <a:ext cx="434342" cy="18513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HS" altLang="en-US"/>
          </a:p>
        </p:txBody>
      </p:sp>
      <p:sp>
        <p:nvSpPr>
          <p:cNvPr id="13" name="右箭头 12"/>
          <p:cNvSpPr/>
          <p:nvPr/>
        </p:nvSpPr>
        <p:spPr>
          <a:xfrm>
            <a:off x="758655" y="2199474"/>
            <a:ext cx="434342" cy="18513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HS" altLang="en-US"/>
          </a:p>
        </p:txBody>
      </p:sp>
      <p:sp>
        <p:nvSpPr>
          <p:cNvPr id="14" name="右箭头 13"/>
          <p:cNvSpPr/>
          <p:nvPr/>
        </p:nvSpPr>
        <p:spPr>
          <a:xfrm>
            <a:off x="769853" y="2950266"/>
            <a:ext cx="434342" cy="18513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HS" altLang="en-US"/>
          </a:p>
        </p:txBody>
      </p:sp>
      <p:sp>
        <p:nvSpPr>
          <p:cNvPr id="15" name="右箭头 14"/>
          <p:cNvSpPr/>
          <p:nvPr/>
        </p:nvSpPr>
        <p:spPr>
          <a:xfrm>
            <a:off x="772784" y="3680882"/>
            <a:ext cx="434342" cy="18513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HS" altLang="en-US"/>
          </a:p>
        </p:txBody>
      </p:sp>
      <p:sp>
        <p:nvSpPr>
          <p:cNvPr id="16" name="文本框 15"/>
          <p:cNvSpPr txBox="1"/>
          <p:nvPr/>
        </p:nvSpPr>
        <p:spPr>
          <a:xfrm>
            <a:off x="1423370" y="3575380"/>
            <a:ext cx="7469109" cy="400110"/>
          </a:xfrm>
          <a:prstGeom prst="rect">
            <a:avLst/>
          </a:prstGeom>
          <a:noFill/>
        </p:spPr>
        <p:txBody>
          <a:bodyPr wrap="square" rtlCol="0">
            <a:spAutoFit/>
          </a:bodyPr>
          <a:lstStyle/>
          <a:p>
            <a:r>
              <a:rPr lang="en-US" altLang="zh-CHS" sz="2000" dirty="0"/>
              <a:t>A Performance evaluation for Open Source </a:t>
            </a:r>
            <a:r>
              <a:rPr lang="en-US" altLang="zh-CHS" sz="2000" dirty="0" err="1"/>
              <a:t>BigTable</a:t>
            </a:r>
            <a:r>
              <a:rPr lang="en-US" altLang="zh-CHS" sz="2000" dirty="0"/>
              <a:t> Implementations</a:t>
            </a:r>
          </a:p>
        </p:txBody>
      </p:sp>
    </p:spTree>
    <p:extLst>
      <p:ext uri="{BB962C8B-B14F-4D97-AF65-F5344CB8AC3E}">
        <p14:creationId xmlns:p14="http://schemas.microsoft.com/office/powerpoint/2010/main" val="702489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500" fill="hold"/>
                                        <p:tgtEl>
                                          <p:spTgt spid="1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flipH="1">
            <a:off x="539552" y="2287074"/>
            <a:ext cx="739775" cy="741363"/>
            <a:chOff x="2166283" y="2504290"/>
            <a:chExt cx="739775" cy="741363"/>
          </a:xfrm>
          <a:solidFill>
            <a:schemeClr val="bg2">
              <a:lumMod val="50000"/>
            </a:schemeClr>
          </a:solidFill>
        </p:grpSpPr>
        <p:sp>
          <p:nvSpPr>
            <p:cNvPr id="13" name="泪滴形 16"/>
            <p:cNvSpPr>
              <a:spLocks/>
            </p:cNvSpPr>
            <p:nvPr/>
          </p:nvSpPr>
          <p:spPr bwMode="auto">
            <a:xfrm rot="18900000" flipH="1">
              <a:off x="2166283" y="2504290"/>
              <a:ext cx="739775" cy="741363"/>
            </a:xfrm>
            <a:custGeom>
              <a:avLst/>
              <a:gdLst>
                <a:gd name="T0" fmla="*/ 0 w 740229"/>
                <a:gd name="T1" fmla="*/ 371819 h 740229"/>
                <a:gd name="T2" fmla="*/ 369434 w 740229"/>
                <a:gd name="T3" fmla="*/ 0 h 740229"/>
                <a:gd name="T4" fmla="*/ 738868 w 740229"/>
                <a:gd name="T5" fmla="*/ 0 h 740229"/>
                <a:gd name="T6" fmla="*/ 738868 w 740229"/>
                <a:gd name="T7" fmla="*/ 371819 h 740229"/>
                <a:gd name="T8" fmla="*/ 369433 w 740229"/>
                <a:gd name="T9" fmla="*/ 743637 h 740229"/>
                <a:gd name="T10" fmla="*/ -1 w 740229"/>
                <a:gd name="T11" fmla="*/ 371819 h 740229"/>
                <a:gd name="T12" fmla="*/ 0 w 740229"/>
                <a:gd name="T13" fmla="*/ 371819 h 7402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40229" h="740229">
                  <a:moveTo>
                    <a:pt x="0" y="370115"/>
                  </a:moveTo>
                  <a:cubicBezTo>
                    <a:pt x="0" y="165706"/>
                    <a:pt x="165706" y="0"/>
                    <a:pt x="370115" y="0"/>
                  </a:cubicBezTo>
                  <a:lnTo>
                    <a:pt x="740229" y="0"/>
                  </a:lnTo>
                  <a:lnTo>
                    <a:pt x="740229" y="370115"/>
                  </a:lnTo>
                  <a:cubicBezTo>
                    <a:pt x="740229" y="574524"/>
                    <a:pt x="574523" y="740230"/>
                    <a:pt x="370114" y="740230"/>
                  </a:cubicBezTo>
                  <a:cubicBezTo>
                    <a:pt x="165705" y="740230"/>
                    <a:pt x="-1" y="574524"/>
                    <a:pt x="-1" y="370115"/>
                  </a:cubicBezTo>
                  <a:lnTo>
                    <a:pt x="0" y="370115"/>
                  </a:lnTo>
                  <a:close/>
                </a:path>
              </a:pathLst>
            </a:custGeom>
            <a:grpFill/>
            <a:ln>
              <a:noFill/>
            </a:ln>
          </p:spPr>
          <p:txBody>
            <a:bodyPr anchor="ctr"/>
            <a:lstStyle/>
            <a:p>
              <a:pPr eaLnBrk="1" hangingPunct="1">
                <a:defRPr/>
              </a:pPr>
              <a:endParaRPr lang="zh-CHS" altLang="en-US">
                <a:latin typeface="Calibri" panose="020F0502020204030204" pitchFamily="34" charset="0"/>
                <a:ea typeface="宋体" panose="02010600030101010101" pitchFamily="2" charset="-122"/>
              </a:endParaRPr>
            </a:p>
          </p:txBody>
        </p:sp>
        <p:sp>
          <p:nvSpPr>
            <p:cNvPr id="22" name="Freeform 66"/>
            <p:cNvSpPr>
              <a:spLocks noEditPoints="1"/>
            </p:cNvSpPr>
            <p:nvPr/>
          </p:nvSpPr>
          <p:spPr bwMode="auto">
            <a:xfrm>
              <a:off x="2399992" y="2678055"/>
              <a:ext cx="260590" cy="390905"/>
            </a:xfrm>
            <a:custGeom>
              <a:avLst/>
              <a:gdLst/>
              <a:ahLst/>
              <a:cxnLst>
                <a:cxn ang="0">
                  <a:pos x="55" y="9"/>
                </a:cxn>
                <a:cxn ang="0">
                  <a:pos x="55" y="14"/>
                </a:cxn>
                <a:cxn ang="0">
                  <a:pos x="27" y="23"/>
                </a:cxn>
                <a:cxn ang="0">
                  <a:pos x="0" y="14"/>
                </a:cxn>
                <a:cxn ang="0">
                  <a:pos x="0" y="9"/>
                </a:cxn>
                <a:cxn ang="0">
                  <a:pos x="27" y="0"/>
                </a:cxn>
                <a:cxn ang="0">
                  <a:pos x="55" y="9"/>
                </a:cxn>
                <a:cxn ang="0">
                  <a:pos x="55" y="21"/>
                </a:cxn>
                <a:cxn ang="0">
                  <a:pos x="55" y="27"/>
                </a:cxn>
                <a:cxn ang="0">
                  <a:pos x="27" y="37"/>
                </a:cxn>
                <a:cxn ang="0">
                  <a:pos x="0" y="27"/>
                </a:cxn>
                <a:cxn ang="0">
                  <a:pos x="0" y="21"/>
                </a:cxn>
                <a:cxn ang="0">
                  <a:pos x="27" y="27"/>
                </a:cxn>
                <a:cxn ang="0">
                  <a:pos x="55" y="21"/>
                </a:cxn>
                <a:cxn ang="0">
                  <a:pos x="55" y="35"/>
                </a:cxn>
                <a:cxn ang="0">
                  <a:pos x="55" y="41"/>
                </a:cxn>
                <a:cxn ang="0">
                  <a:pos x="27" y="50"/>
                </a:cxn>
                <a:cxn ang="0">
                  <a:pos x="0" y="41"/>
                </a:cxn>
                <a:cxn ang="0">
                  <a:pos x="0" y="35"/>
                </a:cxn>
                <a:cxn ang="0">
                  <a:pos x="27" y="41"/>
                </a:cxn>
                <a:cxn ang="0">
                  <a:pos x="55" y="35"/>
                </a:cxn>
                <a:cxn ang="0">
                  <a:pos x="55" y="49"/>
                </a:cxn>
                <a:cxn ang="0">
                  <a:pos x="55" y="55"/>
                </a:cxn>
                <a:cxn ang="0">
                  <a:pos x="27" y="64"/>
                </a:cxn>
                <a:cxn ang="0">
                  <a:pos x="0" y="55"/>
                </a:cxn>
                <a:cxn ang="0">
                  <a:pos x="0" y="49"/>
                </a:cxn>
                <a:cxn ang="0">
                  <a:pos x="27" y="55"/>
                </a:cxn>
                <a:cxn ang="0">
                  <a:pos x="55" y="49"/>
                </a:cxn>
              </a:cxnLst>
              <a:rect l="0" t="0" r="r" b="b"/>
              <a:pathLst>
                <a:path w="55" h="64">
                  <a:moveTo>
                    <a:pt x="55" y="9"/>
                  </a:moveTo>
                  <a:cubicBezTo>
                    <a:pt x="55" y="14"/>
                    <a:pt x="55" y="14"/>
                    <a:pt x="55" y="14"/>
                  </a:cubicBezTo>
                  <a:cubicBezTo>
                    <a:pt x="55" y="19"/>
                    <a:pt x="42" y="23"/>
                    <a:pt x="27" y="23"/>
                  </a:cubicBezTo>
                  <a:cubicBezTo>
                    <a:pt x="12" y="23"/>
                    <a:pt x="0" y="19"/>
                    <a:pt x="0" y="14"/>
                  </a:cubicBezTo>
                  <a:cubicBezTo>
                    <a:pt x="0" y="9"/>
                    <a:pt x="0" y="9"/>
                    <a:pt x="0" y="9"/>
                  </a:cubicBezTo>
                  <a:cubicBezTo>
                    <a:pt x="0" y="4"/>
                    <a:pt x="12" y="0"/>
                    <a:pt x="27" y="0"/>
                  </a:cubicBezTo>
                  <a:cubicBezTo>
                    <a:pt x="42" y="0"/>
                    <a:pt x="55" y="4"/>
                    <a:pt x="55" y="9"/>
                  </a:cubicBezTo>
                  <a:close/>
                  <a:moveTo>
                    <a:pt x="55" y="21"/>
                  </a:moveTo>
                  <a:cubicBezTo>
                    <a:pt x="55" y="27"/>
                    <a:pt x="55" y="27"/>
                    <a:pt x="55" y="27"/>
                  </a:cubicBezTo>
                  <a:cubicBezTo>
                    <a:pt x="55" y="32"/>
                    <a:pt x="42" y="37"/>
                    <a:pt x="27" y="37"/>
                  </a:cubicBezTo>
                  <a:cubicBezTo>
                    <a:pt x="12" y="37"/>
                    <a:pt x="0" y="32"/>
                    <a:pt x="0" y="27"/>
                  </a:cubicBezTo>
                  <a:cubicBezTo>
                    <a:pt x="0" y="21"/>
                    <a:pt x="0" y="21"/>
                    <a:pt x="0" y="21"/>
                  </a:cubicBezTo>
                  <a:cubicBezTo>
                    <a:pt x="6" y="25"/>
                    <a:pt x="16" y="27"/>
                    <a:pt x="27" y="27"/>
                  </a:cubicBezTo>
                  <a:cubicBezTo>
                    <a:pt x="38" y="27"/>
                    <a:pt x="49" y="25"/>
                    <a:pt x="55" y="21"/>
                  </a:cubicBezTo>
                  <a:close/>
                  <a:moveTo>
                    <a:pt x="55" y="35"/>
                  </a:moveTo>
                  <a:cubicBezTo>
                    <a:pt x="55" y="41"/>
                    <a:pt x="55" y="41"/>
                    <a:pt x="55" y="41"/>
                  </a:cubicBezTo>
                  <a:cubicBezTo>
                    <a:pt x="55" y="46"/>
                    <a:pt x="42" y="50"/>
                    <a:pt x="27" y="50"/>
                  </a:cubicBezTo>
                  <a:cubicBezTo>
                    <a:pt x="12" y="50"/>
                    <a:pt x="0" y="46"/>
                    <a:pt x="0" y="41"/>
                  </a:cubicBezTo>
                  <a:cubicBezTo>
                    <a:pt x="0" y="35"/>
                    <a:pt x="0" y="35"/>
                    <a:pt x="0" y="35"/>
                  </a:cubicBezTo>
                  <a:cubicBezTo>
                    <a:pt x="6" y="39"/>
                    <a:pt x="16" y="41"/>
                    <a:pt x="27" y="41"/>
                  </a:cubicBezTo>
                  <a:cubicBezTo>
                    <a:pt x="38" y="41"/>
                    <a:pt x="49" y="39"/>
                    <a:pt x="55" y="35"/>
                  </a:cubicBezTo>
                  <a:close/>
                  <a:moveTo>
                    <a:pt x="55" y="49"/>
                  </a:moveTo>
                  <a:cubicBezTo>
                    <a:pt x="55" y="55"/>
                    <a:pt x="55" y="55"/>
                    <a:pt x="55" y="55"/>
                  </a:cubicBezTo>
                  <a:cubicBezTo>
                    <a:pt x="55" y="60"/>
                    <a:pt x="42" y="64"/>
                    <a:pt x="27" y="64"/>
                  </a:cubicBezTo>
                  <a:cubicBezTo>
                    <a:pt x="12" y="64"/>
                    <a:pt x="0" y="60"/>
                    <a:pt x="0" y="55"/>
                  </a:cubicBezTo>
                  <a:cubicBezTo>
                    <a:pt x="0" y="49"/>
                    <a:pt x="0" y="49"/>
                    <a:pt x="0" y="49"/>
                  </a:cubicBezTo>
                  <a:cubicBezTo>
                    <a:pt x="6" y="53"/>
                    <a:pt x="16" y="55"/>
                    <a:pt x="27" y="55"/>
                  </a:cubicBezTo>
                  <a:cubicBezTo>
                    <a:pt x="38" y="55"/>
                    <a:pt x="49" y="53"/>
                    <a:pt x="55" y="49"/>
                  </a:cubicBezTo>
                  <a:close/>
                </a:path>
              </a:pathLst>
            </a:custGeom>
            <a:solidFill>
              <a:schemeClr val="bg1"/>
            </a:solidFill>
            <a:ln w="9525">
              <a:noFill/>
              <a:round/>
              <a:headEnd/>
              <a:tailEnd/>
            </a:ln>
          </p:spPr>
          <p:txBody>
            <a:bodyPr/>
            <a:lstStyle/>
            <a:p>
              <a:pPr eaLnBrk="1" hangingPunct="1">
                <a:defRPr/>
              </a:pPr>
              <a:endParaRPr lang="en-US" dirty="0">
                <a:latin typeface="Calibri" panose="020F0502020204030204" pitchFamily="34" charset="0"/>
                <a:ea typeface="宋体" panose="02010600030101010101" pitchFamily="2" charset="-122"/>
              </a:endParaRPr>
            </a:p>
          </p:txBody>
        </p:sp>
      </p:grpSp>
      <p:sp>
        <p:nvSpPr>
          <p:cNvPr id="2" name="标题 1"/>
          <p:cNvSpPr>
            <a:spLocks noGrp="1"/>
          </p:cNvSpPr>
          <p:nvPr>
            <p:ph type="title"/>
          </p:nvPr>
        </p:nvSpPr>
        <p:spPr>
          <a:xfrm>
            <a:off x="468313" y="333375"/>
            <a:ext cx="6858000" cy="550863"/>
          </a:xfrm>
        </p:spPr>
        <p:txBody>
          <a:bodyPr rtlCol="0"/>
          <a:lstStyle/>
          <a:p>
            <a:pPr eaLnBrk="1" fontAlgn="auto" hangingPunct="1">
              <a:spcAft>
                <a:spcPts val="0"/>
              </a:spcAft>
              <a:defRPr/>
            </a:pPr>
            <a:r>
              <a:rPr lang="en-US" altLang="zh-CHS" sz="2400" dirty="0" smtClean="0">
                <a:solidFill>
                  <a:schemeClr val="tx1"/>
                </a:solidFill>
                <a:latin typeface="Calibri" pitchFamily="34" charset="0"/>
                <a:ea typeface="+mn-ea"/>
                <a:cs typeface="Arial" pitchFamily="34" charset="0"/>
                <a:sym typeface="Calibri" pitchFamily="34" charset="0"/>
              </a:rPr>
              <a:t>Abstract</a:t>
            </a:r>
            <a:endParaRPr lang="zh-CHS" altLang="en-US" sz="2400" dirty="0">
              <a:solidFill>
                <a:schemeClr val="tx1"/>
              </a:solidFill>
              <a:latin typeface="Calibri" pitchFamily="34" charset="0"/>
              <a:ea typeface="+mn-ea"/>
              <a:cs typeface="Arial" pitchFamily="34" charset="0"/>
              <a:sym typeface="Calibri" pitchFamily="34" charset="0"/>
            </a:endParaRPr>
          </a:p>
        </p:txBody>
      </p:sp>
      <p:cxnSp>
        <p:nvCxnSpPr>
          <p:cNvPr id="6" name="直接连接符 5"/>
          <p:cNvCxnSpPr/>
          <p:nvPr/>
        </p:nvCxnSpPr>
        <p:spPr>
          <a:xfrm>
            <a:off x="539750" y="908050"/>
            <a:ext cx="7993063" cy="0"/>
          </a:xfrm>
          <a:prstGeom prst="line">
            <a:avLst/>
          </a:prstGeom>
          <a:ln w="19050" cmpd="sng">
            <a:solidFill>
              <a:srgbClr val="0070C0"/>
            </a:solidFill>
          </a:ln>
        </p:spPr>
        <p:style>
          <a:lnRef idx="1">
            <a:schemeClr val="accent1"/>
          </a:lnRef>
          <a:fillRef idx="0">
            <a:schemeClr val="accent1"/>
          </a:fillRef>
          <a:effectRef idx="0">
            <a:schemeClr val="accent1"/>
          </a:effectRef>
          <a:fontRef idx="minor">
            <a:schemeClr val="tx1"/>
          </a:fontRef>
        </p:style>
      </p:cxnSp>
      <p:sp>
        <p:nvSpPr>
          <p:cNvPr id="14" name="椭圆 17"/>
          <p:cNvSpPr>
            <a:spLocks noChangeArrowheads="1"/>
          </p:cNvSpPr>
          <p:nvPr/>
        </p:nvSpPr>
        <p:spPr bwMode="auto">
          <a:xfrm rot="16200000">
            <a:off x="1547813" y="2557463"/>
            <a:ext cx="203200" cy="203200"/>
          </a:xfrm>
          <a:prstGeom prst="ellipse">
            <a:avLst/>
          </a:prstGeom>
          <a:solidFill>
            <a:srgbClr val="F1F1F1"/>
          </a:solidFill>
          <a:ln w="12700">
            <a:solidFill>
              <a:schemeClr val="bg2">
                <a:lumMod val="50000"/>
              </a:schemeClr>
            </a:solidFill>
            <a:round/>
            <a:headEnd/>
            <a:tailEnd/>
          </a:ln>
        </p:spPr>
        <p:txBody>
          <a:bodyPr anchor="ctr"/>
          <a:lstStyle/>
          <a:p>
            <a:pPr algn="ctr" eaLnBrk="1" hangingPunct="1">
              <a:buFont typeface="Arial" pitchFamily="34" charset="0"/>
              <a:buNone/>
              <a:defRPr/>
            </a:pPr>
            <a:endParaRPr lang="zh-CHS" altLang="en-US">
              <a:solidFill>
                <a:srgbClr val="FFFFFF"/>
              </a:solidFill>
              <a:latin typeface="Calibri" panose="020F0502020204030204" pitchFamily="34" charset="0"/>
              <a:ea typeface="宋体" panose="02010600030101010101" pitchFamily="2" charset="-122"/>
            </a:endParaRPr>
          </a:p>
        </p:txBody>
      </p:sp>
      <p:sp>
        <p:nvSpPr>
          <p:cNvPr id="15" name="椭圆 21"/>
          <p:cNvSpPr>
            <a:spLocks noChangeArrowheads="1"/>
          </p:cNvSpPr>
          <p:nvPr/>
        </p:nvSpPr>
        <p:spPr bwMode="auto">
          <a:xfrm rot="16200000">
            <a:off x="1547813" y="4537075"/>
            <a:ext cx="203200" cy="203200"/>
          </a:xfrm>
          <a:prstGeom prst="ellipse">
            <a:avLst/>
          </a:prstGeom>
          <a:solidFill>
            <a:srgbClr val="F1F1F1"/>
          </a:solidFill>
          <a:ln w="12700">
            <a:solidFill>
              <a:schemeClr val="bg2">
                <a:lumMod val="50000"/>
              </a:schemeClr>
            </a:solidFill>
            <a:round/>
            <a:headEnd/>
            <a:tailEnd/>
          </a:ln>
        </p:spPr>
        <p:txBody>
          <a:bodyPr anchor="ctr"/>
          <a:lstStyle/>
          <a:p>
            <a:pPr algn="ctr" eaLnBrk="1" hangingPunct="1">
              <a:buFont typeface="Arial" pitchFamily="34" charset="0"/>
              <a:buNone/>
              <a:defRPr/>
            </a:pPr>
            <a:endParaRPr lang="zh-CHS" altLang="en-US">
              <a:solidFill>
                <a:srgbClr val="FFFFFF"/>
              </a:solidFill>
              <a:latin typeface="Calibri" panose="020F0502020204030204" pitchFamily="34" charset="0"/>
              <a:ea typeface="宋体" panose="02010600030101010101" pitchFamily="2" charset="-122"/>
            </a:endParaRPr>
          </a:p>
        </p:txBody>
      </p:sp>
      <p:cxnSp>
        <p:nvCxnSpPr>
          <p:cNvPr id="17" name="直接连接符 55"/>
          <p:cNvCxnSpPr>
            <a:cxnSpLocks noChangeShapeType="1"/>
            <a:endCxn id="14" idx="6"/>
          </p:cNvCxnSpPr>
          <p:nvPr/>
        </p:nvCxnSpPr>
        <p:spPr bwMode="auto">
          <a:xfrm flipH="1">
            <a:off x="1649413" y="1844675"/>
            <a:ext cx="1587" cy="712788"/>
          </a:xfrm>
          <a:prstGeom prst="line">
            <a:avLst/>
          </a:prstGeom>
          <a:noFill/>
          <a:ln w="6350">
            <a:solidFill>
              <a:schemeClr val="bg2">
                <a:lumMod val="50000"/>
              </a:schemeClr>
            </a:solidFill>
            <a:round/>
            <a:headEnd/>
            <a:tailEnd/>
          </a:ln>
          <a:extLst>
            <a:ext uri="{909E8E84-426E-40DD-AFC4-6F175D3DCCD1}">
              <a14:hiddenFill xmlns:a14="http://schemas.microsoft.com/office/drawing/2010/main">
                <a:noFill/>
              </a14:hiddenFill>
            </a:ext>
          </a:extLst>
        </p:spPr>
      </p:cxnSp>
      <p:cxnSp>
        <p:nvCxnSpPr>
          <p:cNvPr id="18" name="直接连接符 66"/>
          <p:cNvCxnSpPr>
            <a:cxnSpLocks noChangeShapeType="1"/>
          </p:cNvCxnSpPr>
          <p:nvPr/>
        </p:nvCxnSpPr>
        <p:spPr bwMode="auto">
          <a:xfrm>
            <a:off x="1651000" y="2781300"/>
            <a:ext cx="0" cy="1755775"/>
          </a:xfrm>
          <a:prstGeom prst="line">
            <a:avLst/>
          </a:prstGeom>
          <a:noFill/>
          <a:ln w="6350">
            <a:solidFill>
              <a:schemeClr val="bg2">
                <a:lumMod val="50000"/>
              </a:schemeClr>
            </a:solidFill>
            <a:round/>
            <a:headEnd/>
            <a:tailEnd/>
          </a:ln>
          <a:extLst>
            <a:ext uri="{909E8E84-426E-40DD-AFC4-6F175D3DCCD1}">
              <a14:hiddenFill xmlns:a14="http://schemas.microsoft.com/office/drawing/2010/main">
                <a:noFill/>
              </a14:hiddenFill>
            </a:ext>
          </a:extLst>
        </p:spPr>
      </p:cxnSp>
      <p:cxnSp>
        <p:nvCxnSpPr>
          <p:cNvPr id="19" name="直接连接符 69"/>
          <p:cNvCxnSpPr>
            <a:cxnSpLocks noChangeShapeType="1"/>
          </p:cNvCxnSpPr>
          <p:nvPr/>
        </p:nvCxnSpPr>
        <p:spPr bwMode="auto">
          <a:xfrm flipV="1">
            <a:off x="1649413" y="4740275"/>
            <a:ext cx="0" cy="633413"/>
          </a:xfrm>
          <a:prstGeom prst="line">
            <a:avLst/>
          </a:prstGeom>
          <a:noFill/>
          <a:ln w="6350">
            <a:solidFill>
              <a:schemeClr val="bg2">
                <a:lumMod val="50000"/>
              </a:schemeClr>
            </a:solidFill>
            <a:round/>
            <a:headEnd/>
            <a:tailEnd/>
          </a:ln>
          <a:extLst>
            <a:ext uri="{909E8E84-426E-40DD-AFC4-6F175D3DCCD1}">
              <a14:hiddenFill xmlns:a14="http://schemas.microsoft.com/office/drawing/2010/main">
                <a:noFill/>
              </a14:hiddenFill>
            </a:ext>
          </a:extLst>
        </p:spPr>
      </p:cxnSp>
      <p:grpSp>
        <p:nvGrpSpPr>
          <p:cNvPr id="25" name="组合 24"/>
          <p:cNvGrpSpPr/>
          <p:nvPr/>
        </p:nvGrpSpPr>
        <p:grpSpPr>
          <a:xfrm>
            <a:off x="539551" y="4268264"/>
            <a:ext cx="739775" cy="741363"/>
            <a:chOff x="2166283" y="4484015"/>
            <a:chExt cx="739775" cy="741363"/>
          </a:xfrm>
          <a:solidFill>
            <a:schemeClr val="bg2">
              <a:lumMod val="50000"/>
            </a:schemeClr>
          </a:solidFill>
        </p:grpSpPr>
        <p:sp>
          <p:nvSpPr>
            <p:cNvPr id="16" name="泪滴形 27"/>
            <p:cNvSpPr>
              <a:spLocks/>
            </p:cNvSpPr>
            <p:nvPr/>
          </p:nvSpPr>
          <p:spPr bwMode="auto">
            <a:xfrm rot="13500000" flipH="1" flipV="1">
              <a:off x="2165489" y="4484809"/>
              <a:ext cx="741363" cy="739775"/>
            </a:xfrm>
            <a:custGeom>
              <a:avLst/>
              <a:gdLst>
                <a:gd name="T0" fmla="*/ 0 w 740229"/>
                <a:gd name="T1" fmla="*/ 369434 h 740229"/>
                <a:gd name="T2" fmla="*/ 371819 w 740229"/>
                <a:gd name="T3" fmla="*/ 0 h 740229"/>
                <a:gd name="T4" fmla="*/ 743636 w 740229"/>
                <a:gd name="T5" fmla="*/ 0 h 740229"/>
                <a:gd name="T6" fmla="*/ 743636 w 740229"/>
                <a:gd name="T7" fmla="*/ 369434 h 740229"/>
                <a:gd name="T8" fmla="*/ 371818 w 740229"/>
                <a:gd name="T9" fmla="*/ 738869 h 740229"/>
                <a:gd name="T10" fmla="*/ -1 w 740229"/>
                <a:gd name="T11" fmla="*/ 369434 h 740229"/>
                <a:gd name="T12" fmla="*/ 0 w 740229"/>
                <a:gd name="T13" fmla="*/ 369434 h 7402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40229" h="740229">
                  <a:moveTo>
                    <a:pt x="0" y="370115"/>
                  </a:moveTo>
                  <a:cubicBezTo>
                    <a:pt x="0" y="165706"/>
                    <a:pt x="165706" y="0"/>
                    <a:pt x="370115" y="0"/>
                  </a:cubicBezTo>
                  <a:lnTo>
                    <a:pt x="740229" y="0"/>
                  </a:lnTo>
                  <a:lnTo>
                    <a:pt x="740229" y="370115"/>
                  </a:lnTo>
                  <a:cubicBezTo>
                    <a:pt x="740229" y="574524"/>
                    <a:pt x="574523" y="740230"/>
                    <a:pt x="370114" y="740230"/>
                  </a:cubicBezTo>
                  <a:cubicBezTo>
                    <a:pt x="165705" y="740230"/>
                    <a:pt x="-1" y="574524"/>
                    <a:pt x="-1" y="370115"/>
                  </a:cubicBezTo>
                  <a:lnTo>
                    <a:pt x="0" y="370115"/>
                  </a:lnTo>
                  <a:close/>
                </a:path>
              </a:pathLst>
            </a:custGeom>
            <a:grpFill/>
            <a:ln>
              <a:noFill/>
            </a:ln>
          </p:spPr>
          <p:txBody>
            <a:bodyPr anchor="ctr"/>
            <a:lstStyle/>
            <a:p>
              <a:pPr eaLnBrk="1" hangingPunct="1">
                <a:defRPr/>
              </a:pPr>
              <a:endParaRPr lang="zh-CHS" altLang="en-US">
                <a:latin typeface="Calibri" panose="020F0502020204030204" pitchFamily="34" charset="0"/>
                <a:ea typeface="宋体" panose="02010600030101010101" pitchFamily="2" charset="-122"/>
              </a:endParaRPr>
            </a:p>
          </p:txBody>
        </p:sp>
        <p:sp>
          <p:nvSpPr>
            <p:cNvPr id="23" name="Freeform 110"/>
            <p:cNvSpPr>
              <a:spLocks noEditPoints="1"/>
            </p:cNvSpPr>
            <p:nvPr/>
          </p:nvSpPr>
          <p:spPr bwMode="auto">
            <a:xfrm flipH="1">
              <a:off x="2310365" y="4661761"/>
              <a:ext cx="486739" cy="344493"/>
            </a:xfrm>
            <a:custGeom>
              <a:avLst/>
              <a:gdLst/>
              <a:ahLst/>
              <a:cxnLst>
                <a:cxn ang="0">
                  <a:pos x="286" y="182"/>
                </a:cxn>
                <a:cxn ang="0">
                  <a:pos x="276" y="47"/>
                </a:cxn>
                <a:cxn ang="0">
                  <a:pos x="216" y="179"/>
                </a:cxn>
                <a:cxn ang="0">
                  <a:pos x="208" y="185"/>
                </a:cxn>
                <a:cxn ang="0">
                  <a:pos x="209" y="11"/>
                </a:cxn>
                <a:cxn ang="0">
                  <a:pos x="105" y="0"/>
                </a:cxn>
                <a:cxn ang="0">
                  <a:pos x="94" y="182"/>
                </a:cxn>
                <a:cxn ang="0">
                  <a:pos x="88" y="185"/>
                </a:cxn>
                <a:cxn ang="0">
                  <a:pos x="87" y="47"/>
                </a:cxn>
                <a:cxn ang="0">
                  <a:pos x="18" y="57"/>
                </a:cxn>
                <a:cxn ang="0">
                  <a:pos x="19" y="185"/>
                </a:cxn>
                <a:cxn ang="0">
                  <a:pos x="0" y="207"/>
                </a:cxn>
                <a:cxn ang="0">
                  <a:pos x="303" y="185"/>
                </a:cxn>
                <a:cxn ang="0">
                  <a:pos x="50" y="142"/>
                </a:cxn>
                <a:cxn ang="0">
                  <a:pos x="35" y="126"/>
                </a:cxn>
                <a:cxn ang="0">
                  <a:pos x="50" y="142"/>
                </a:cxn>
                <a:cxn ang="0">
                  <a:pos x="35" y="115"/>
                </a:cxn>
                <a:cxn ang="0">
                  <a:pos x="50" y="99"/>
                </a:cxn>
                <a:cxn ang="0">
                  <a:pos x="50" y="89"/>
                </a:cxn>
                <a:cxn ang="0">
                  <a:pos x="35" y="73"/>
                </a:cxn>
                <a:cxn ang="0">
                  <a:pos x="50" y="89"/>
                </a:cxn>
                <a:cxn ang="0">
                  <a:pos x="59" y="142"/>
                </a:cxn>
                <a:cxn ang="0">
                  <a:pos x="74" y="126"/>
                </a:cxn>
                <a:cxn ang="0">
                  <a:pos x="74" y="115"/>
                </a:cxn>
                <a:cxn ang="0">
                  <a:pos x="59" y="99"/>
                </a:cxn>
                <a:cxn ang="0">
                  <a:pos x="74" y="115"/>
                </a:cxn>
                <a:cxn ang="0">
                  <a:pos x="59" y="89"/>
                </a:cxn>
                <a:cxn ang="0">
                  <a:pos x="74" y="73"/>
                </a:cxn>
                <a:cxn ang="0">
                  <a:pos x="175" y="184"/>
                </a:cxn>
                <a:cxn ang="0">
                  <a:pos x="130" y="128"/>
                </a:cxn>
                <a:cxn ang="0">
                  <a:pos x="175" y="184"/>
                </a:cxn>
                <a:cxn ang="0">
                  <a:pos x="114" y="43"/>
                </a:cxn>
                <a:cxn ang="0">
                  <a:pos x="189" y="43"/>
                </a:cxn>
                <a:cxn ang="0">
                  <a:pos x="249" y="142"/>
                </a:cxn>
                <a:cxn ang="0">
                  <a:pos x="233" y="126"/>
                </a:cxn>
                <a:cxn ang="0">
                  <a:pos x="249" y="142"/>
                </a:cxn>
                <a:cxn ang="0">
                  <a:pos x="233" y="115"/>
                </a:cxn>
                <a:cxn ang="0">
                  <a:pos x="249" y="99"/>
                </a:cxn>
                <a:cxn ang="0">
                  <a:pos x="249" y="89"/>
                </a:cxn>
                <a:cxn ang="0">
                  <a:pos x="233" y="73"/>
                </a:cxn>
                <a:cxn ang="0">
                  <a:pos x="249" y="89"/>
                </a:cxn>
                <a:cxn ang="0">
                  <a:pos x="257" y="142"/>
                </a:cxn>
                <a:cxn ang="0">
                  <a:pos x="272" y="126"/>
                </a:cxn>
                <a:cxn ang="0">
                  <a:pos x="272" y="115"/>
                </a:cxn>
                <a:cxn ang="0">
                  <a:pos x="257" y="99"/>
                </a:cxn>
                <a:cxn ang="0">
                  <a:pos x="272" y="115"/>
                </a:cxn>
                <a:cxn ang="0">
                  <a:pos x="257" y="89"/>
                </a:cxn>
                <a:cxn ang="0">
                  <a:pos x="272" y="73"/>
                </a:cxn>
                <a:cxn ang="0">
                  <a:pos x="161" y="33"/>
                </a:cxn>
                <a:cxn ang="0">
                  <a:pos x="175" y="52"/>
                </a:cxn>
                <a:cxn ang="0">
                  <a:pos x="161" y="66"/>
                </a:cxn>
                <a:cxn ang="0">
                  <a:pos x="142" y="52"/>
                </a:cxn>
                <a:cxn ang="0">
                  <a:pos x="128" y="33"/>
                </a:cxn>
                <a:cxn ang="0">
                  <a:pos x="142" y="19"/>
                </a:cxn>
                <a:cxn ang="0">
                  <a:pos x="161" y="33"/>
                </a:cxn>
                <a:cxn ang="0">
                  <a:pos x="161" y="33"/>
                </a:cxn>
              </a:cxnLst>
              <a:rect l="0" t="0" r="r" b="b"/>
              <a:pathLst>
                <a:path w="303" h="207">
                  <a:moveTo>
                    <a:pt x="286" y="185"/>
                  </a:moveTo>
                  <a:cubicBezTo>
                    <a:pt x="286" y="184"/>
                    <a:pt x="286" y="183"/>
                    <a:pt x="286" y="182"/>
                  </a:cubicBezTo>
                  <a:cubicBezTo>
                    <a:pt x="286" y="57"/>
                    <a:pt x="286" y="57"/>
                    <a:pt x="286" y="57"/>
                  </a:cubicBezTo>
                  <a:cubicBezTo>
                    <a:pt x="286" y="51"/>
                    <a:pt x="282" y="47"/>
                    <a:pt x="276" y="47"/>
                  </a:cubicBezTo>
                  <a:cubicBezTo>
                    <a:pt x="216" y="47"/>
                    <a:pt x="216" y="47"/>
                    <a:pt x="216" y="47"/>
                  </a:cubicBezTo>
                  <a:cubicBezTo>
                    <a:pt x="216" y="179"/>
                    <a:pt x="216" y="179"/>
                    <a:pt x="216" y="179"/>
                  </a:cubicBezTo>
                  <a:cubicBezTo>
                    <a:pt x="216" y="181"/>
                    <a:pt x="216" y="183"/>
                    <a:pt x="215" y="185"/>
                  </a:cubicBezTo>
                  <a:cubicBezTo>
                    <a:pt x="208" y="185"/>
                    <a:pt x="208" y="185"/>
                    <a:pt x="208" y="185"/>
                  </a:cubicBezTo>
                  <a:cubicBezTo>
                    <a:pt x="209" y="184"/>
                    <a:pt x="209" y="183"/>
                    <a:pt x="209" y="182"/>
                  </a:cubicBezTo>
                  <a:cubicBezTo>
                    <a:pt x="209" y="11"/>
                    <a:pt x="209" y="11"/>
                    <a:pt x="209" y="11"/>
                  </a:cubicBezTo>
                  <a:cubicBezTo>
                    <a:pt x="209" y="5"/>
                    <a:pt x="204" y="0"/>
                    <a:pt x="198" y="0"/>
                  </a:cubicBezTo>
                  <a:cubicBezTo>
                    <a:pt x="105" y="0"/>
                    <a:pt x="105" y="0"/>
                    <a:pt x="105" y="0"/>
                  </a:cubicBezTo>
                  <a:cubicBezTo>
                    <a:pt x="99" y="0"/>
                    <a:pt x="94" y="5"/>
                    <a:pt x="94" y="11"/>
                  </a:cubicBezTo>
                  <a:cubicBezTo>
                    <a:pt x="94" y="182"/>
                    <a:pt x="94" y="182"/>
                    <a:pt x="94" y="182"/>
                  </a:cubicBezTo>
                  <a:cubicBezTo>
                    <a:pt x="94" y="183"/>
                    <a:pt x="94" y="184"/>
                    <a:pt x="95" y="185"/>
                  </a:cubicBezTo>
                  <a:cubicBezTo>
                    <a:pt x="88" y="185"/>
                    <a:pt x="88" y="185"/>
                    <a:pt x="88" y="185"/>
                  </a:cubicBezTo>
                  <a:cubicBezTo>
                    <a:pt x="87" y="183"/>
                    <a:pt x="87" y="181"/>
                    <a:pt x="87" y="179"/>
                  </a:cubicBezTo>
                  <a:cubicBezTo>
                    <a:pt x="87" y="47"/>
                    <a:pt x="87" y="47"/>
                    <a:pt x="87" y="47"/>
                  </a:cubicBezTo>
                  <a:cubicBezTo>
                    <a:pt x="29" y="47"/>
                    <a:pt x="29" y="47"/>
                    <a:pt x="29" y="47"/>
                  </a:cubicBezTo>
                  <a:cubicBezTo>
                    <a:pt x="23" y="47"/>
                    <a:pt x="18" y="51"/>
                    <a:pt x="18" y="57"/>
                  </a:cubicBezTo>
                  <a:cubicBezTo>
                    <a:pt x="18" y="182"/>
                    <a:pt x="18" y="182"/>
                    <a:pt x="18" y="182"/>
                  </a:cubicBezTo>
                  <a:cubicBezTo>
                    <a:pt x="18" y="183"/>
                    <a:pt x="18" y="184"/>
                    <a:pt x="19" y="185"/>
                  </a:cubicBezTo>
                  <a:cubicBezTo>
                    <a:pt x="0" y="185"/>
                    <a:pt x="0" y="185"/>
                    <a:pt x="0" y="185"/>
                  </a:cubicBezTo>
                  <a:cubicBezTo>
                    <a:pt x="0" y="207"/>
                    <a:pt x="0" y="207"/>
                    <a:pt x="0" y="207"/>
                  </a:cubicBezTo>
                  <a:cubicBezTo>
                    <a:pt x="303" y="207"/>
                    <a:pt x="303" y="207"/>
                    <a:pt x="303" y="207"/>
                  </a:cubicBezTo>
                  <a:cubicBezTo>
                    <a:pt x="303" y="185"/>
                    <a:pt x="303" y="185"/>
                    <a:pt x="303" y="185"/>
                  </a:cubicBezTo>
                  <a:lnTo>
                    <a:pt x="286" y="185"/>
                  </a:lnTo>
                  <a:close/>
                  <a:moveTo>
                    <a:pt x="50" y="142"/>
                  </a:moveTo>
                  <a:cubicBezTo>
                    <a:pt x="35" y="142"/>
                    <a:pt x="35" y="142"/>
                    <a:pt x="35" y="142"/>
                  </a:cubicBezTo>
                  <a:cubicBezTo>
                    <a:pt x="35" y="126"/>
                    <a:pt x="35" y="126"/>
                    <a:pt x="35" y="126"/>
                  </a:cubicBezTo>
                  <a:cubicBezTo>
                    <a:pt x="50" y="126"/>
                    <a:pt x="50" y="126"/>
                    <a:pt x="50" y="126"/>
                  </a:cubicBezTo>
                  <a:lnTo>
                    <a:pt x="50" y="142"/>
                  </a:lnTo>
                  <a:close/>
                  <a:moveTo>
                    <a:pt x="50" y="115"/>
                  </a:moveTo>
                  <a:cubicBezTo>
                    <a:pt x="35" y="115"/>
                    <a:pt x="35" y="115"/>
                    <a:pt x="35" y="115"/>
                  </a:cubicBezTo>
                  <a:cubicBezTo>
                    <a:pt x="35" y="99"/>
                    <a:pt x="35" y="99"/>
                    <a:pt x="35" y="99"/>
                  </a:cubicBezTo>
                  <a:cubicBezTo>
                    <a:pt x="50" y="99"/>
                    <a:pt x="50" y="99"/>
                    <a:pt x="50" y="99"/>
                  </a:cubicBezTo>
                  <a:lnTo>
                    <a:pt x="50" y="115"/>
                  </a:lnTo>
                  <a:close/>
                  <a:moveTo>
                    <a:pt x="50" y="89"/>
                  </a:moveTo>
                  <a:cubicBezTo>
                    <a:pt x="35" y="89"/>
                    <a:pt x="35" y="89"/>
                    <a:pt x="35" y="89"/>
                  </a:cubicBezTo>
                  <a:cubicBezTo>
                    <a:pt x="35" y="73"/>
                    <a:pt x="35" y="73"/>
                    <a:pt x="35" y="73"/>
                  </a:cubicBezTo>
                  <a:cubicBezTo>
                    <a:pt x="50" y="73"/>
                    <a:pt x="50" y="73"/>
                    <a:pt x="50" y="73"/>
                  </a:cubicBezTo>
                  <a:lnTo>
                    <a:pt x="50" y="89"/>
                  </a:lnTo>
                  <a:close/>
                  <a:moveTo>
                    <a:pt x="74" y="142"/>
                  </a:moveTo>
                  <a:cubicBezTo>
                    <a:pt x="59" y="142"/>
                    <a:pt x="59" y="142"/>
                    <a:pt x="59" y="142"/>
                  </a:cubicBezTo>
                  <a:cubicBezTo>
                    <a:pt x="59" y="126"/>
                    <a:pt x="59" y="126"/>
                    <a:pt x="59" y="126"/>
                  </a:cubicBezTo>
                  <a:cubicBezTo>
                    <a:pt x="74" y="126"/>
                    <a:pt x="74" y="126"/>
                    <a:pt x="74" y="126"/>
                  </a:cubicBezTo>
                  <a:lnTo>
                    <a:pt x="74" y="142"/>
                  </a:lnTo>
                  <a:close/>
                  <a:moveTo>
                    <a:pt x="74" y="115"/>
                  </a:moveTo>
                  <a:cubicBezTo>
                    <a:pt x="59" y="115"/>
                    <a:pt x="59" y="115"/>
                    <a:pt x="59" y="115"/>
                  </a:cubicBezTo>
                  <a:cubicBezTo>
                    <a:pt x="59" y="99"/>
                    <a:pt x="59" y="99"/>
                    <a:pt x="59" y="99"/>
                  </a:cubicBezTo>
                  <a:cubicBezTo>
                    <a:pt x="74" y="99"/>
                    <a:pt x="74" y="99"/>
                    <a:pt x="74" y="99"/>
                  </a:cubicBezTo>
                  <a:lnTo>
                    <a:pt x="74" y="115"/>
                  </a:lnTo>
                  <a:close/>
                  <a:moveTo>
                    <a:pt x="74" y="89"/>
                  </a:moveTo>
                  <a:cubicBezTo>
                    <a:pt x="59" y="89"/>
                    <a:pt x="59" y="89"/>
                    <a:pt x="59" y="89"/>
                  </a:cubicBezTo>
                  <a:cubicBezTo>
                    <a:pt x="59" y="73"/>
                    <a:pt x="59" y="73"/>
                    <a:pt x="59" y="73"/>
                  </a:cubicBezTo>
                  <a:cubicBezTo>
                    <a:pt x="74" y="73"/>
                    <a:pt x="74" y="73"/>
                    <a:pt x="74" y="73"/>
                  </a:cubicBezTo>
                  <a:lnTo>
                    <a:pt x="74" y="89"/>
                  </a:lnTo>
                  <a:close/>
                  <a:moveTo>
                    <a:pt x="175" y="184"/>
                  </a:moveTo>
                  <a:cubicBezTo>
                    <a:pt x="130" y="184"/>
                    <a:pt x="130" y="184"/>
                    <a:pt x="130" y="184"/>
                  </a:cubicBezTo>
                  <a:cubicBezTo>
                    <a:pt x="130" y="128"/>
                    <a:pt x="130" y="128"/>
                    <a:pt x="130" y="128"/>
                  </a:cubicBezTo>
                  <a:cubicBezTo>
                    <a:pt x="175" y="128"/>
                    <a:pt x="175" y="128"/>
                    <a:pt x="175" y="128"/>
                  </a:cubicBezTo>
                  <a:lnTo>
                    <a:pt x="175" y="184"/>
                  </a:lnTo>
                  <a:close/>
                  <a:moveTo>
                    <a:pt x="152" y="80"/>
                  </a:moveTo>
                  <a:cubicBezTo>
                    <a:pt x="131" y="80"/>
                    <a:pt x="114" y="63"/>
                    <a:pt x="114" y="43"/>
                  </a:cubicBezTo>
                  <a:cubicBezTo>
                    <a:pt x="114" y="22"/>
                    <a:pt x="131" y="5"/>
                    <a:pt x="152" y="5"/>
                  </a:cubicBezTo>
                  <a:cubicBezTo>
                    <a:pt x="172" y="5"/>
                    <a:pt x="189" y="22"/>
                    <a:pt x="189" y="43"/>
                  </a:cubicBezTo>
                  <a:cubicBezTo>
                    <a:pt x="189" y="63"/>
                    <a:pt x="172" y="80"/>
                    <a:pt x="152" y="80"/>
                  </a:cubicBezTo>
                  <a:close/>
                  <a:moveTo>
                    <a:pt x="249" y="142"/>
                  </a:moveTo>
                  <a:cubicBezTo>
                    <a:pt x="233" y="142"/>
                    <a:pt x="233" y="142"/>
                    <a:pt x="233" y="142"/>
                  </a:cubicBezTo>
                  <a:cubicBezTo>
                    <a:pt x="233" y="126"/>
                    <a:pt x="233" y="126"/>
                    <a:pt x="233" y="126"/>
                  </a:cubicBezTo>
                  <a:cubicBezTo>
                    <a:pt x="249" y="126"/>
                    <a:pt x="249" y="126"/>
                    <a:pt x="249" y="126"/>
                  </a:cubicBezTo>
                  <a:lnTo>
                    <a:pt x="249" y="142"/>
                  </a:lnTo>
                  <a:close/>
                  <a:moveTo>
                    <a:pt x="249" y="115"/>
                  </a:moveTo>
                  <a:cubicBezTo>
                    <a:pt x="233" y="115"/>
                    <a:pt x="233" y="115"/>
                    <a:pt x="233" y="115"/>
                  </a:cubicBezTo>
                  <a:cubicBezTo>
                    <a:pt x="233" y="99"/>
                    <a:pt x="233" y="99"/>
                    <a:pt x="233" y="99"/>
                  </a:cubicBezTo>
                  <a:cubicBezTo>
                    <a:pt x="249" y="99"/>
                    <a:pt x="249" y="99"/>
                    <a:pt x="249" y="99"/>
                  </a:cubicBezTo>
                  <a:lnTo>
                    <a:pt x="249" y="115"/>
                  </a:lnTo>
                  <a:close/>
                  <a:moveTo>
                    <a:pt x="249" y="89"/>
                  </a:moveTo>
                  <a:cubicBezTo>
                    <a:pt x="233" y="89"/>
                    <a:pt x="233" y="89"/>
                    <a:pt x="233" y="89"/>
                  </a:cubicBezTo>
                  <a:cubicBezTo>
                    <a:pt x="233" y="73"/>
                    <a:pt x="233" y="73"/>
                    <a:pt x="233" y="73"/>
                  </a:cubicBezTo>
                  <a:cubicBezTo>
                    <a:pt x="249" y="73"/>
                    <a:pt x="249" y="73"/>
                    <a:pt x="249" y="73"/>
                  </a:cubicBezTo>
                  <a:lnTo>
                    <a:pt x="249" y="89"/>
                  </a:lnTo>
                  <a:close/>
                  <a:moveTo>
                    <a:pt x="272" y="142"/>
                  </a:moveTo>
                  <a:cubicBezTo>
                    <a:pt x="257" y="142"/>
                    <a:pt x="257" y="142"/>
                    <a:pt x="257" y="142"/>
                  </a:cubicBezTo>
                  <a:cubicBezTo>
                    <a:pt x="257" y="126"/>
                    <a:pt x="257" y="126"/>
                    <a:pt x="257" y="126"/>
                  </a:cubicBezTo>
                  <a:cubicBezTo>
                    <a:pt x="272" y="126"/>
                    <a:pt x="272" y="126"/>
                    <a:pt x="272" y="126"/>
                  </a:cubicBezTo>
                  <a:lnTo>
                    <a:pt x="272" y="142"/>
                  </a:lnTo>
                  <a:close/>
                  <a:moveTo>
                    <a:pt x="272" y="115"/>
                  </a:moveTo>
                  <a:cubicBezTo>
                    <a:pt x="257" y="115"/>
                    <a:pt x="257" y="115"/>
                    <a:pt x="257" y="115"/>
                  </a:cubicBezTo>
                  <a:cubicBezTo>
                    <a:pt x="257" y="99"/>
                    <a:pt x="257" y="99"/>
                    <a:pt x="257" y="99"/>
                  </a:cubicBezTo>
                  <a:cubicBezTo>
                    <a:pt x="272" y="99"/>
                    <a:pt x="272" y="99"/>
                    <a:pt x="272" y="99"/>
                  </a:cubicBezTo>
                  <a:lnTo>
                    <a:pt x="272" y="115"/>
                  </a:lnTo>
                  <a:close/>
                  <a:moveTo>
                    <a:pt x="272" y="89"/>
                  </a:moveTo>
                  <a:cubicBezTo>
                    <a:pt x="257" y="89"/>
                    <a:pt x="257" y="89"/>
                    <a:pt x="257" y="89"/>
                  </a:cubicBezTo>
                  <a:cubicBezTo>
                    <a:pt x="257" y="73"/>
                    <a:pt x="257" y="73"/>
                    <a:pt x="257" y="73"/>
                  </a:cubicBezTo>
                  <a:cubicBezTo>
                    <a:pt x="272" y="73"/>
                    <a:pt x="272" y="73"/>
                    <a:pt x="272" y="73"/>
                  </a:cubicBezTo>
                  <a:lnTo>
                    <a:pt x="272" y="89"/>
                  </a:lnTo>
                  <a:close/>
                  <a:moveTo>
                    <a:pt x="161" y="33"/>
                  </a:moveTo>
                  <a:cubicBezTo>
                    <a:pt x="175" y="33"/>
                    <a:pt x="175" y="33"/>
                    <a:pt x="175" y="33"/>
                  </a:cubicBezTo>
                  <a:cubicBezTo>
                    <a:pt x="175" y="52"/>
                    <a:pt x="175" y="52"/>
                    <a:pt x="175" y="52"/>
                  </a:cubicBezTo>
                  <a:cubicBezTo>
                    <a:pt x="161" y="52"/>
                    <a:pt x="161" y="52"/>
                    <a:pt x="161" y="52"/>
                  </a:cubicBezTo>
                  <a:cubicBezTo>
                    <a:pt x="161" y="66"/>
                    <a:pt x="161" y="66"/>
                    <a:pt x="161" y="66"/>
                  </a:cubicBezTo>
                  <a:cubicBezTo>
                    <a:pt x="142" y="66"/>
                    <a:pt x="142" y="66"/>
                    <a:pt x="142" y="66"/>
                  </a:cubicBezTo>
                  <a:cubicBezTo>
                    <a:pt x="142" y="52"/>
                    <a:pt x="142" y="52"/>
                    <a:pt x="142" y="52"/>
                  </a:cubicBezTo>
                  <a:cubicBezTo>
                    <a:pt x="128" y="52"/>
                    <a:pt x="128" y="52"/>
                    <a:pt x="128" y="52"/>
                  </a:cubicBezTo>
                  <a:cubicBezTo>
                    <a:pt x="128" y="33"/>
                    <a:pt x="128" y="33"/>
                    <a:pt x="128" y="33"/>
                  </a:cubicBezTo>
                  <a:cubicBezTo>
                    <a:pt x="142" y="33"/>
                    <a:pt x="142" y="33"/>
                    <a:pt x="142" y="33"/>
                  </a:cubicBezTo>
                  <a:cubicBezTo>
                    <a:pt x="142" y="19"/>
                    <a:pt x="142" y="19"/>
                    <a:pt x="142" y="19"/>
                  </a:cubicBezTo>
                  <a:cubicBezTo>
                    <a:pt x="161" y="19"/>
                    <a:pt x="161" y="19"/>
                    <a:pt x="161" y="19"/>
                  </a:cubicBezTo>
                  <a:lnTo>
                    <a:pt x="161" y="33"/>
                  </a:lnTo>
                  <a:close/>
                  <a:moveTo>
                    <a:pt x="161" y="33"/>
                  </a:moveTo>
                  <a:cubicBezTo>
                    <a:pt x="161" y="33"/>
                    <a:pt x="161" y="33"/>
                    <a:pt x="161" y="33"/>
                  </a:cubicBezTo>
                </a:path>
              </a:pathLst>
            </a:custGeom>
            <a:solidFill>
              <a:schemeClr val="bg1"/>
            </a:solidFill>
            <a:ln w="9525">
              <a:noFill/>
              <a:round/>
              <a:headEnd/>
              <a:tailEnd/>
            </a:ln>
          </p:spPr>
          <p:txBody>
            <a:bodyPr/>
            <a:lstStyle/>
            <a:p>
              <a:pPr eaLnBrk="1" hangingPunct="1">
                <a:defRPr/>
              </a:pPr>
              <a:endParaRPr lang="en-US">
                <a:latin typeface="Calibri" panose="020F0502020204030204" pitchFamily="34" charset="0"/>
                <a:ea typeface="宋体" panose="02010600030101010101" pitchFamily="2" charset="-122"/>
              </a:endParaRPr>
            </a:p>
          </p:txBody>
        </p:sp>
      </p:grpSp>
      <p:sp>
        <p:nvSpPr>
          <p:cNvPr id="26" name="TextBox 25"/>
          <p:cNvSpPr txBox="1">
            <a:spLocks noChangeArrowheads="1"/>
          </p:cNvSpPr>
          <p:nvPr/>
        </p:nvSpPr>
        <p:spPr bwMode="auto">
          <a:xfrm>
            <a:off x="1925638" y="2084388"/>
            <a:ext cx="6913562"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lnSpc>
                <a:spcPts val="2500"/>
              </a:lnSpc>
              <a:buFont typeface="Arial" charset="0"/>
              <a:buChar char="•"/>
            </a:pPr>
            <a:r>
              <a:rPr lang="en-US" altLang="zh-CHS" sz="1700">
                <a:solidFill>
                  <a:srgbClr val="595959"/>
                </a:solidFill>
                <a:latin typeface="Georgia" charset="0"/>
                <a:ea typeface="Tahoma" charset="0"/>
                <a:cs typeface="Courier New" charset="0"/>
              </a:rPr>
              <a:t>A distributed column-oriented database built on top of Hadoop Distributed File System</a:t>
            </a:r>
          </a:p>
          <a:p>
            <a:pPr eaLnBrk="1" hangingPunct="1">
              <a:lnSpc>
                <a:spcPts val="2500"/>
              </a:lnSpc>
              <a:buFont typeface="Arial" charset="0"/>
              <a:buChar char="•"/>
            </a:pPr>
            <a:r>
              <a:rPr lang="en-US" altLang="zh-CHS" sz="1700">
                <a:solidFill>
                  <a:srgbClr val="595959"/>
                </a:solidFill>
                <a:latin typeface="Georgia" charset="0"/>
                <a:ea typeface="Tahoma" charset="0"/>
                <a:cs typeface="Courier New" charset="0"/>
              </a:rPr>
              <a:t>Integrated into the Hadoop Map-Reduce platform</a:t>
            </a:r>
          </a:p>
          <a:p>
            <a:pPr eaLnBrk="1" hangingPunct="1">
              <a:lnSpc>
                <a:spcPts val="2500"/>
              </a:lnSpc>
              <a:buFont typeface="Arial" charset="0"/>
              <a:buChar char="•"/>
            </a:pPr>
            <a:r>
              <a:rPr lang="en-US" altLang="zh-CHS" sz="1700">
                <a:solidFill>
                  <a:srgbClr val="595959"/>
                </a:solidFill>
                <a:latin typeface="Georgia" charset="0"/>
                <a:ea typeface="Tahoma" charset="0"/>
                <a:cs typeface="Courier New" charset="0"/>
              </a:rPr>
              <a:t>Provides distributed storage on the common computer cluster</a:t>
            </a:r>
            <a:endParaRPr lang="zh-CHS" altLang="en-US" sz="1700">
              <a:solidFill>
                <a:srgbClr val="595959"/>
              </a:solidFill>
              <a:latin typeface="Georgia" charset="0"/>
              <a:ea typeface="Tahoma" charset="0"/>
              <a:cs typeface="Courier New" charset="0"/>
            </a:endParaRPr>
          </a:p>
        </p:txBody>
      </p:sp>
      <p:sp>
        <p:nvSpPr>
          <p:cNvPr id="27" name="TextBox 26"/>
          <p:cNvSpPr txBox="1">
            <a:spLocks noChangeArrowheads="1"/>
          </p:cNvSpPr>
          <p:nvPr/>
        </p:nvSpPr>
        <p:spPr bwMode="auto">
          <a:xfrm>
            <a:off x="1925638" y="4149725"/>
            <a:ext cx="6894512"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285750" indent="-285750" eaLnBrk="1" hangingPunct="1">
              <a:lnSpc>
                <a:spcPts val="2500"/>
              </a:lnSpc>
              <a:buFont typeface="Arial" pitchFamily="34" charset="0"/>
              <a:buChar char="•"/>
              <a:defRPr/>
            </a:pPr>
            <a:r>
              <a:rPr lang="en-US" altLang="zh-CHS" sz="1700" dirty="0" smtClean="0">
                <a:solidFill>
                  <a:schemeClr val="tx1">
                    <a:lumMod val="65000"/>
                    <a:lumOff val="35000"/>
                  </a:schemeClr>
                </a:solidFill>
                <a:latin typeface="Georgia" pitchFamily="18" charset="0"/>
                <a:ea typeface="Tahoma" pitchFamily="34" charset="0"/>
                <a:cs typeface="Courier New" pitchFamily="49" charset="0"/>
              </a:rPr>
              <a:t>Electronic healthcare record is the research focus of health care area, effective storage of Electronic healthcare record is the key for statistics, analysis and further use. </a:t>
            </a:r>
            <a:endParaRPr lang="zh-CHS" altLang="en-US" sz="1700" dirty="0" smtClean="0">
              <a:solidFill>
                <a:schemeClr val="tx1">
                  <a:lumMod val="65000"/>
                  <a:lumOff val="35000"/>
                </a:schemeClr>
              </a:solidFill>
              <a:latin typeface="Georgia" pitchFamily="18" charset="0"/>
              <a:ea typeface="Tahoma" pitchFamily="34" charset="0"/>
              <a:cs typeface="Courier New" pitchFamily="49" charset="0"/>
            </a:endParaRPr>
          </a:p>
        </p:txBody>
      </p:sp>
      <p:sp>
        <p:nvSpPr>
          <p:cNvPr id="3" name="日期占位符 2"/>
          <p:cNvSpPr>
            <a:spLocks noGrp="1"/>
          </p:cNvSpPr>
          <p:nvPr>
            <p:ph type="dt" sz="half" idx="10"/>
          </p:nvPr>
        </p:nvSpPr>
        <p:spPr/>
        <p:txBody>
          <a:bodyPr/>
          <a:lstStyle/>
          <a:p>
            <a:pPr>
              <a:defRPr/>
            </a:pPr>
            <a:fld id="{1DB1826D-0B02-3E47-9CF1-0539D7EBADD4}" type="datetime1">
              <a:rPr lang="zh-CHS" altLang="en-US" smtClean="0"/>
              <a:t>15/5/6</a:t>
            </a:fld>
            <a:endParaRPr lang="en-US" altLang="zh-CHS"/>
          </a:p>
        </p:txBody>
      </p:sp>
      <p:sp>
        <p:nvSpPr>
          <p:cNvPr id="4" name="幻灯片编号占位符 3"/>
          <p:cNvSpPr>
            <a:spLocks noGrp="1"/>
          </p:cNvSpPr>
          <p:nvPr>
            <p:ph type="sldNum" sz="quarter" idx="12"/>
          </p:nvPr>
        </p:nvSpPr>
        <p:spPr/>
        <p:txBody>
          <a:bodyPr/>
          <a:lstStyle/>
          <a:p>
            <a:fld id="{C73A8C92-5225-624A-981C-988E0DFED375}" type="slidenum">
              <a:rPr lang="en-US" altLang="zh-CHS" smtClean="0"/>
              <a:pPr/>
              <a:t>6</a:t>
            </a:fld>
            <a:endParaRPr lang="en-US" altLang="zh-CHS"/>
          </a:p>
        </p:txBody>
      </p:sp>
    </p:spTree>
    <p:extLst>
      <p:ext uri="{BB962C8B-B14F-4D97-AF65-F5344CB8AC3E}">
        <p14:creationId xmlns:p14="http://schemas.microsoft.com/office/powerpoint/2010/main" val="9176792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nodeType="afterGroup">
                            <p:stCondLst>
                              <p:cond delay="1000"/>
                            </p:stCondLst>
                            <p:childTnLst>
                              <p:par>
                                <p:cTn id="13" presetID="42" presetClass="entr" presetSubtype="0"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1000"/>
                                        <p:tgtEl>
                                          <p:spTgt spid="24"/>
                                        </p:tgtEl>
                                      </p:cBhvr>
                                    </p:animEffect>
                                    <p:anim calcmode="lin" valueType="num">
                                      <p:cBhvr>
                                        <p:cTn id="16" dur="1000" fill="hold"/>
                                        <p:tgtEl>
                                          <p:spTgt spid="24"/>
                                        </p:tgtEl>
                                        <p:attrNameLst>
                                          <p:attrName>ppt_x</p:attrName>
                                        </p:attrNameLst>
                                      </p:cBhvr>
                                      <p:tavLst>
                                        <p:tav tm="0">
                                          <p:val>
                                            <p:strVal val="#ppt_x"/>
                                          </p:val>
                                        </p:tav>
                                        <p:tav tm="100000">
                                          <p:val>
                                            <p:strVal val="#ppt_x"/>
                                          </p:val>
                                        </p:tav>
                                      </p:tavLst>
                                    </p:anim>
                                    <p:anim calcmode="lin" valueType="num">
                                      <p:cBhvr>
                                        <p:cTn id="17" dur="1000" fill="hold"/>
                                        <p:tgtEl>
                                          <p:spTgt spid="24"/>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1000"/>
                                        <p:tgtEl>
                                          <p:spTgt spid="26"/>
                                        </p:tgtEl>
                                      </p:cBhvr>
                                    </p:animEffect>
                                    <p:anim calcmode="lin" valueType="num">
                                      <p:cBhvr>
                                        <p:cTn id="21" dur="1000" fill="hold"/>
                                        <p:tgtEl>
                                          <p:spTgt spid="26"/>
                                        </p:tgtEl>
                                        <p:attrNameLst>
                                          <p:attrName>ppt_x</p:attrName>
                                        </p:attrNameLst>
                                      </p:cBhvr>
                                      <p:tavLst>
                                        <p:tav tm="0">
                                          <p:val>
                                            <p:strVal val="#ppt_x"/>
                                          </p:val>
                                        </p:tav>
                                        <p:tav tm="100000">
                                          <p:val>
                                            <p:strVal val="#ppt_x"/>
                                          </p:val>
                                        </p:tav>
                                      </p:tavLst>
                                    </p:anim>
                                    <p:anim calcmode="lin" valueType="num">
                                      <p:cBhvr>
                                        <p:cTn id="22" dur="1000" fill="hold"/>
                                        <p:tgtEl>
                                          <p:spTgt spid="26"/>
                                        </p:tgtEl>
                                        <p:attrNameLst>
                                          <p:attrName>ppt_y</p:attrName>
                                        </p:attrNameLst>
                                      </p:cBhvr>
                                      <p:tavLst>
                                        <p:tav tm="0">
                                          <p:val>
                                            <p:strVal val="#ppt_y+.1"/>
                                          </p:val>
                                        </p:tav>
                                        <p:tav tm="100000">
                                          <p:val>
                                            <p:strVal val="#ppt_y"/>
                                          </p:val>
                                        </p:tav>
                                      </p:tavLst>
                                    </p:anim>
                                  </p:childTnLst>
                                </p:cTn>
                              </p:par>
                            </p:childTnLst>
                          </p:cTn>
                        </p:par>
                        <p:par>
                          <p:cTn id="23" fill="hold" nodeType="afterGroup">
                            <p:stCondLst>
                              <p:cond delay="2000"/>
                            </p:stCondLst>
                            <p:childTnLst>
                              <p:par>
                                <p:cTn id="24" presetID="22" presetClass="entr" presetSubtype="8" fill="hold"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500"/>
                                        <p:tgtEl>
                                          <p:spTgt spid="18"/>
                                        </p:tgtEl>
                                      </p:cBhvr>
                                    </p:animEffect>
                                  </p:childTnLst>
                                </p:cTn>
                              </p:par>
                            </p:childTnLst>
                          </p:cTn>
                        </p:par>
                        <p:par>
                          <p:cTn id="27" fill="hold" nodeType="afterGroup">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left)">
                                      <p:cBhvr>
                                        <p:cTn id="30" dur="500"/>
                                        <p:tgtEl>
                                          <p:spTgt spid="15"/>
                                        </p:tgtEl>
                                      </p:cBhvr>
                                    </p:animEffect>
                                  </p:childTnLst>
                                </p:cTn>
                              </p:par>
                            </p:childTnLst>
                          </p:cTn>
                        </p:par>
                        <p:par>
                          <p:cTn id="31" fill="hold" nodeType="afterGroup">
                            <p:stCondLst>
                              <p:cond delay="3000"/>
                            </p:stCondLst>
                            <p:childTnLst>
                              <p:par>
                                <p:cTn id="32" presetID="42" presetClass="entr" presetSubtype="0" fill="hold" nodeType="after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1000"/>
                                        <p:tgtEl>
                                          <p:spTgt spid="25"/>
                                        </p:tgtEl>
                                      </p:cBhvr>
                                    </p:animEffect>
                                    <p:anim calcmode="lin" valueType="num">
                                      <p:cBhvr>
                                        <p:cTn id="35" dur="1000" fill="hold"/>
                                        <p:tgtEl>
                                          <p:spTgt spid="25"/>
                                        </p:tgtEl>
                                        <p:attrNameLst>
                                          <p:attrName>ppt_x</p:attrName>
                                        </p:attrNameLst>
                                      </p:cBhvr>
                                      <p:tavLst>
                                        <p:tav tm="0">
                                          <p:val>
                                            <p:strVal val="#ppt_x"/>
                                          </p:val>
                                        </p:tav>
                                        <p:tav tm="100000">
                                          <p:val>
                                            <p:strVal val="#ppt_x"/>
                                          </p:val>
                                        </p:tav>
                                      </p:tavLst>
                                    </p:anim>
                                    <p:anim calcmode="lin" valueType="num">
                                      <p:cBhvr>
                                        <p:cTn id="36" dur="1000" fill="hold"/>
                                        <p:tgtEl>
                                          <p:spTgt spid="25"/>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1000"/>
                                        <p:tgtEl>
                                          <p:spTgt spid="27"/>
                                        </p:tgtEl>
                                      </p:cBhvr>
                                    </p:animEffect>
                                    <p:anim calcmode="lin" valueType="num">
                                      <p:cBhvr>
                                        <p:cTn id="40" dur="1000" fill="hold"/>
                                        <p:tgtEl>
                                          <p:spTgt spid="27"/>
                                        </p:tgtEl>
                                        <p:attrNameLst>
                                          <p:attrName>ppt_x</p:attrName>
                                        </p:attrNameLst>
                                      </p:cBhvr>
                                      <p:tavLst>
                                        <p:tav tm="0">
                                          <p:val>
                                            <p:strVal val="#ppt_x"/>
                                          </p:val>
                                        </p:tav>
                                        <p:tav tm="100000">
                                          <p:val>
                                            <p:strVal val="#ppt_x"/>
                                          </p:val>
                                        </p:tav>
                                      </p:tavLst>
                                    </p:anim>
                                    <p:anim calcmode="lin" valueType="num">
                                      <p:cBhvr>
                                        <p:cTn id="41" dur="1000" fill="hold"/>
                                        <p:tgtEl>
                                          <p:spTgt spid="27"/>
                                        </p:tgtEl>
                                        <p:attrNameLst>
                                          <p:attrName>ppt_y</p:attrName>
                                        </p:attrNameLst>
                                      </p:cBhvr>
                                      <p:tavLst>
                                        <p:tav tm="0">
                                          <p:val>
                                            <p:strVal val="#ppt_y+.1"/>
                                          </p:val>
                                        </p:tav>
                                        <p:tav tm="100000">
                                          <p:val>
                                            <p:strVal val="#ppt_y"/>
                                          </p:val>
                                        </p:tav>
                                      </p:tavLst>
                                    </p:anim>
                                  </p:childTnLst>
                                </p:cTn>
                              </p:par>
                            </p:childTnLst>
                          </p:cTn>
                        </p:par>
                        <p:par>
                          <p:cTn id="42" fill="hold" nodeType="afterGroup">
                            <p:stCondLst>
                              <p:cond delay="4000"/>
                            </p:stCondLst>
                            <p:childTnLst>
                              <p:par>
                                <p:cTn id="43" presetID="22" presetClass="entr" presetSubtype="8" fill="hold" nodeType="after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left)">
                                      <p:cBhvr>
                                        <p:cTn id="4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autoUpdateAnimBg="0"/>
      <p:bldP spid="15" grpId="0" animBg="1" autoUpdateAnimBg="0"/>
      <p:bldP spid="26" grpId="0"/>
      <p:bldP spid="2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58B52C52-F225-024C-B065-B89A2488686B}" type="datetime1">
              <a:rPr lang="zh-CHS" altLang="en-US" smtClean="0"/>
              <a:t>15/5/6</a:t>
            </a:fld>
            <a:endParaRPr lang="en-US" altLang="zh-CHS"/>
          </a:p>
        </p:txBody>
      </p:sp>
      <p:sp>
        <p:nvSpPr>
          <p:cNvPr id="5" name="幻灯片编号占位符 4"/>
          <p:cNvSpPr>
            <a:spLocks noGrp="1"/>
          </p:cNvSpPr>
          <p:nvPr>
            <p:ph type="sldNum" sz="quarter" idx="12"/>
          </p:nvPr>
        </p:nvSpPr>
        <p:spPr/>
        <p:txBody>
          <a:bodyPr/>
          <a:lstStyle/>
          <a:p>
            <a:fld id="{C73A8C92-5225-624A-981C-988E0DFED375}" type="slidenum">
              <a:rPr lang="en-US" altLang="zh-CHS" smtClean="0"/>
              <a:pPr/>
              <a:t>60</a:t>
            </a:fld>
            <a:endParaRPr lang="en-US" altLang="zh-CHS"/>
          </a:p>
        </p:txBody>
      </p:sp>
      <p:sp>
        <p:nvSpPr>
          <p:cNvPr id="13" name="直接连接符 4"/>
          <p:cNvSpPr>
            <a:spLocks noChangeShapeType="1"/>
          </p:cNvSpPr>
          <p:nvPr/>
        </p:nvSpPr>
        <p:spPr bwMode="auto">
          <a:xfrm>
            <a:off x="592138" y="3284538"/>
            <a:ext cx="8012112" cy="1587"/>
          </a:xfrm>
          <a:prstGeom prst="line">
            <a:avLst/>
          </a:prstGeom>
          <a:noFill/>
          <a:ln w="19050">
            <a:solidFill>
              <a:srgbClr val="0070C0"/>
            </a:solidFill>
            <a:miter lim="800000"/>
            <a:headEnd/>
            <a:tailEnd/>
          </a:ln>
          <a:extLst>
            <a:ext uri="{909E8E84-426E-40DD-AFC4-6F175D3DCCD1}">
              <a14:hiddenFill xmlns:a14="http://schemas.microsoft.com/office/drawing/2010/main">
                <a:noFill/>
              </a14:hiddenFill>
            </a:ext>
          </a:extLst>
        </p:spPr>
        <p:txBody>
          <a:bodyPr/>
          <a:lstStyle/>
          <a:p>
            <a:endParaRPr lang="zh-CHS" altLang="en-US"/>
          </a:p>
        </p:txBody>
      </p:sp>
      <p:sp>
        <p:nvSpPr>
          <p:cNvPr id="14" name="TextBox 2"/>
          <p:cNvSpPr>
            <a:spLocks noChangeArrowheads="1"/>
          </p:cNvSpPr>
          <p:nvPr/>
        </p:nvSpPr>
        <p:spPr bwMode="auto">
          <a:xfrm>
            <a:off x="2642972" y="3573463"/>
            <a:ext cx="39489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buFont typeface="Arial" charset="0"/>
              <a:buNone/>
            </a:pPr>
            <a:r>
              <a:rPr lang="en-US" altLang="zh-CHS" dirty="0" err="1" smtClean="0"/>
              <a:t>HBase</a:t>
            </a:r>
            <a:r>
              <a:rPr lang="zh-CHS" altLang="en-US" dirty="0" smtClean="0"/>
              <a:t>和</a:t>
            </a:r>
            <a:r>
              <a:rPr lang="en-US" altLang="zh-CHS" dirty="0" err="1" smtClean="0"/>
              <a:t>Hypertable</a:t>
            </a:r>
            <a:r>
              <a:rPr lang="zh-CHS" altLang="en-US" dirty="0" smtClean="0"/>
              <a:t>的性能评估和对比</a:t>
            </a:r>
            <a:endParaRPr lang="zh-CHS" altLang="en-US" dirty="0"/>
          </a:p>
        </p:txBody>
      </p:sp>
      <p:sp>
        <p:nvSpPr>
          <p:cNvPr id="15" name="TextBox 2"/>
          <p:cNvSpPr>
            <a:spLocks noChangeArrowheads="1"/>
          </p:cNvSpPr>
          <p:nvPr/>
        </p:nvSpPr>
        <p:spPr bwMode="auto">
          <a:xfrm>
            <a:off x="6889388" y="5159375"/>
            <a:ext cx="135485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lgn="ctr">
              <a:buFont typeface="Arial" charset="0"/>
              <a:buNone/>
            </a:pPr>
            <a:r>
              <a:rPr lang="zh-CHS" altLang="en-US" dirty="0" smtClean="0"/>
              <a:t>佟安格</a:t>
            </a:r>
            <a:endParaRPr lang="zh-CHS" altLang="en-US" dirty="0"/>
          </a:p>
          <a:p>
            <a:pPr algn="ctr">
              <a:buFont typeface="Arial" charset="0"/>
              <a:buNone/>
            </a:pPr>
            <a:r>
              <a:rPr lang="en-US" altLang="zh-CHS" dirty="0" smtClean="0"/>
              <a:t>2</a:t>
            </a:r>
            <a:r>
              <a:rPr lang="en-US" altLang="zh-CHS" dirty="0"/>
              <a:t>1</a:t>
            </a:r>
            <a:r>
              <a:rPr lang="zh-CHS" altLang="en-US" dirty="0" smtClean="0"/>
              <a:t>2014</a:t>
            </a:r>
            <a:r>
              <a:rPr lang="en-US" altLang="zh-CHS" dirty="0" smtClean="0"/>
              <a:t>1050</a:t>
            </a:r>
            <a:endParaRPr lang="zh-CHS" altLang="en-US" dirty="0"/>
          </a:p>
        </p:txBody>
      </p:sp>
      <p:sp>
        <p:nvSpPr>
          <p:cNvPr id="10" name="标题 1"/>
          <p:cNvSpPr>
            <a:spLocks noGrp="1" noChangeArrowheads="1"/>
          </p:cNvSpPr>
          <p:nvPr>
            <p:ph type="title"/>
          </p:nvPr>
        </p:nvSpPr>
        <p:spPr>
          <a:xfrm>
            <a:off x="468313" y="1268760"/>
            <a:ext cx="8280400" cy="1511300"/>
          </a:xfrm>
        </p:spPr>
        <p:txBody>
          <a:bodyPr>
            <a:normAutofit/>
          </a:bodyPr>
          <a:lstStyle/>
          <a:p>
            <a:pPr algn="ctr" eaLnBrk="1" hangingPunct="1">
              <a:lnSpc>
                <a:spcPct val="100000"/>
              </a:lnSpc>
            </a:pPr>
            <a:r>
              <a:rPr lang="en-US" altLang="zh-CHS" sz="3600" dirty="0">
                <a:latin typeface="+mn-lt"/>
              </a:rPr>
              <a:t>A Performance evaluation for Open Source </a:t>
            </a:r>
            <a:r>
              <a:rPr lang="en-US" altLang="zh-CHS" sz="3600" dirty="0" err="1">
                <a:latin typeface="+mn-lt"/>
              </a:rPr>
              <a:t>BigTable</a:t>
            </a:r>
            <a:r>
              <a:rPr lang="en-US" altLang="zh-CHS" sz="3600" dirty="0">
                <a:latin typeface="+mn-lt"/>
              </a:rPr>
              <a:t> Implementations</a:t>
            </a:r>
            <a:endParaRPr lang="zh-CHS" altLang="zh-CHS" sz="3600" dirty="0">
              <a:latin typeface="+mn-lt"/>
              <a:sym typeface="Arial" charset="0"/>
            </a:endParaRPr>
          </a:p>
        </p:txBody>
      </p:sp>
      <p:sp>
        <p:nvSpPr>
          <p:cNvPr id="11" name="Rectangle 3"/>
          <p:cNvSpPr txBox="1">
            <a:spLocks noChangeArrowheads="1"/>
          </p:cNvSpPr>
          <p:nvPr/>
        </p:nvSpPr>
        <p:spPr bwMode="auto">
          <a:xfrm>
            <a:off x="2801780" y="2781300"/>
            <a:ext cx="6400800"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45720" rIns="0" bIns="45720" numCol="1" anchor="t" anchorCtr="0" compatLnSpc="1">
            <a:prstTxWarp prst="textNoShape">
              <a:avLst/>
            </a:prstTxWarp>
            <a:spAutoFit/>
          </a:bodyPr>
          <a:lstStyle>
            <a:lvl1pPr marL="90488" indent="-90488" algn="l" rtl="0" eaLnBrk="0" fontAlgn="base" hangingPunct="0">
              <a:lnSpc>
                <a:spcPct val="90000"/>
              </a:lnSpc>
              <a:spcBef>
                <a:spcPts val="1200"/>
              </a:spcBef>
              <a:spcAft>
                <a:spcPts val="200"/>
              </a:spcAft>
              <a:buClr>
                <a:schemeClr val="accent1"/>
              </a:buClr>
              <a:buSzPct val="100000"/>
              <a:buFont typeface="Calibri" charset="0"/>
              <a:buChar char=" "/>
              <a:defRPr sz="2000" kern="1200">
                <a:solidFill>
                  <a:srgbClr val="404040"/>
                </a:solidFill>
                <a:latin typeface="+mn-lt"/>
                <a:ea typeface="+mn-ea"/>
                <a:cs typeface="+mn-cs"/>
              </a:defRPr>
            </a:lvl1pPr>
            <a:lvl2pPr marL="382588" indent="-182563" algn="l" rtl="0" eaLnBrk="0" fontAlgn="base" hangingPunct="0">
              <a:lnSpc>
                <a:spcPct val="90000"/>
              </a:lnSpc>
              <a:spcBef>
                <a:spcPts val="200"/>
              </a:spcBef>
              <a:spcAft>
                <a:spcPts val="400"/>
              </a:spcAft>
              <a:buClr>
                <a:schemeClr val="accent1"/>
              </a:buClr>
              <a:buFont typeface="Calibri" charset="0"/>
              <a:buChar char="◦"/>
              <a:defRPr kern="1200">
                <a:solidFill>
                  <a:srgbClr val="404040"/>
                </a:solidFill>
                <a:latin typeface="+mn-lt"/>
                <a:ea typeface="+mn-ea"/>
                <a:cs typeface="+mn-cs"/>
              </a:defRPr>
            </a:lvl2pPr>
            <a:lvl3pPr marL="566738" indent="-182563" algn="l" rtl="0" eaLnBrk="0" fontAlgn="base" hangingPunct="0">
              <a:lnSpc>
                <a:spcPct val="90000"/>
              </a:lnSpc>
              <a:spcBef>
                <a:spcPts val="200"/>
              </a:spcBef>
              <a:spcAft>
                <a:spcPts val="400"/>
              </a:spcAft>
              <a:buClr>
                <a:schemeClr val="accent1"/>
              </a:buClr>
              <a:buFont typeface="Calibri" charset="0"/>
              <a:buChar char="◦"/>
              <a:defRPr sz="1400" kern="1200">
                <a:solidFill>
                  <a:srgbClr val="404040"/>
                </a:solidFill>
                <a:latin typeface="+mn-lt"/>
                <a:ea typeface="+mn-ea"/>
                <a:cs typeface="+mn-cs"/>
              </a:defRPr>
            </a:lvl3pPr>
            <a:lvl4pPr marL="749300" indent="-182563" algn="l" rtl="0" eaLnBrk="0" fontAlgn="base" hangingPunct="0">
              <a:lnSpc>
                <a:spcPct val="90000"/>
              </a:lnSpc>
              <a:spcBef>
                <a:spcPts val="200"/>
              </a:spcBef>
              <a:spcAft>
                <a:spcPts val="400"/>
              </a:spcAft>
              <a:buClr>
                <a:schemeClr val="accent1"/>
              </a:buClr>
              <a:buFont typeface="Calibri" charset="0"/>
              <a:buChar char="◦"/>
              <a:defRPr sz="1400" kern="1200">
                <a:solidFill>
                  <a:srgbClr val="404040"/>
                </a:solidFill>
                <a:latin typeface="+mn-lt"/>
                <a:ea typeface="+mn-ea"/>
                <a:cs typeface="+mn-cs"/>
              </a:defRPr>
            </a:lvl4pPr>
            <a:lvl5pPr marL="931863" indent="-182563" algn="l" rtl="0" eaLnBrk="0" fontAlgn="base" hangingPunct="0">
              <a:lnSpc>
                <a:spcPct val="90000"/>
              </a:lnSpc>
              <a:spcBef>
                <a:spcPts val="200"/>
              </a:spcBef>
              <a:spcAft>
                <a:spcPts val="400"/>
              </a:spcAft>
              <a:buClr>
                <a:schemeClr val="accent1"/>
              </a:buClr>
              <a:buFont typeface="Calibri" charset="0"/>
              <a:buChar char="◦"/>
              <a:defRPr sz="1400" kern="1200">
                <a:solidFill>
                  <a:srgbClr val="404040"/>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eaLnBrk="1" hangingPunct="1">
              <a:buFontTx/>
              <a:buNone/>
            </a:pPr>
            <a:r>
              <a:rPr lang="zh-CHS" altLang="en-US" sz="2400" dirty="0"/>
              <a:t>——</a:t>
            </a:r>
            <a:r>
              <a:rPr lang="en-US" altLang="zh-CHS" sz="2400" dirty="0"/>
              <a:t>Comparison on </a:t>
            </a:r>
            <a:r>
              <a:rPr lang="en-US" altLang="zh-CHS" sz="2400" dirty="0" err="1"/>
              <a:t>HBase</a:t>
            </a:r>
            <a:r>
              <a:rPr lang="en-US" altLang="zh-CHS" sz="2400" dirty="0"/>
              <a:t> and </a:t>
            </a:r>
            <a:r>
              <a:rPr lang="en-US" altLang="zh-CHS" sz="2400" dirty="0" err="1"/>
              <a:t>Hypertable</a:t>
            </a:r>
            <a:endParaRPr lang="en-US" altLang="zh-CHS" sz="2400" dirty="0"/>
          </a:p>
        </p:txBody>
      </p:sp>
    </p:spTree>
    <p:extLst>
      <p:ext uri="{BB962C8B-B14F-4D97-AF65-F5344CB8AC3E}">
        <p14:creationId xmlns:p14="http://schemas.microsoft.com/office/powerpoint/2010/main" val="660260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450" decel="100000" fill="hold"/>
                                        <p:tgtEl>
                                          <p:spTgt spid="13"/>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13"/>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anim calcmode="lin" valueType="num">
                                      <p:cBhvr>
                                        <p:cTn id="14" dur="500" fill="hold"/>
                                        <p:tgtEl>
                                          <p:spTgt spid="14"/>
                                        </p:tgtEl>
                                        <p:attrNameLst>
                                          <p:attrName>ppt_x</p:attrName>
                                        </p:attrNameLst>
                                      </p:cBhvr>
                                      <p:tavLst>
                                        <p:tav tm="0">
                                          <p:val>
                                            <p:strVal val="#ppt_x"/>
                                          </p:val>
                                        </p:tav>
                                        <p:tav tm="100000">
                                          <p:val>
                                            <p:strVal val="#ppt_x"/>
                                          </p:val>
                                        </p:tav>
                                      </p:tavLst>
                                    </p:anim>
                                    <p:anim calcmode="lin" valueType="num">
                                      <p:cBhvr>
                                        <p:cTn id="15" dur="450" decel="100000" fill="hold"/>
                                        <p:tgtEl>
                                          <p:spTgt spid="14"/>
                                        </p:tgtEl>
                                        <p:attrNameLst>
                                          <p:attrName>ppt_y</p:attrName>
                                        </p:attrNameLst>
                                      </p:cBhvr>
                                      <p:tavLst>
                                        <p:tav tm="0">
                                          <p:val>
                                            <p:strVal val="#ppt_y+1"/>
                                          </p:val>
                                        </p:tav>
                                        <p:tav tm="100000">
                                          <p:val>
                                            <p:strVal val="#ppt_y-.03"/>
                                          </p:val>
                                        </p:tav>
                                      </p:tavLst>
                                    </p:anim>
                                    <p:anim calcmode="lin" valueType="num">
                                      <p:cBhvr>
                                        <p:cTn id="16" dur="50" accel="100000" fill="hold">
                                          <p:stCondLst>
                                            <p:cond delay="450"/>
                                          </p:stCondLst>
                                        </p:cTn>
                                        <p:tgtEl>
                                          <p:spTgt spid="14"/>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anim calcmode="lin" valueType="num">
                                      <p:cBhvr>
                                        <p:cTn id="20" dur="500" fill="hold"/>
                                        <p:tgtEl>
                                          <p:spTgt spid="15"/>
                                        </p:tgtEl>
                                        <p:attrNameLst>
                                          <p:attrName>ppt_x</p:attrName>
                                        </p:attrNameLst>
                                      </p:cBhvr>
                                      <p:tavLst>
                                        <p:tav tm="0">
                                          <p:val>
                                            <p:strVal val="#ppt_x"/>
                                          </p:val>
                                        </p:tav>
                                        <p:tav tm="100000">
                                          <p:val>
                                            <p:strVal val="#ppt_x"/>
                                          </p:val>
                                        </p:tav>
                                      </p:tavLst>
                                    </p:anim>
                                    <p:anim calcmode="lin" valueType="num">
                                      <p:cBhvr>
                                        <p:cTn id="21" dur="450" decel="100000" fill="hold"/>
                                        <p:tgtEl>
                                          <p:spTgt spid="15"/>
                                        </p:tgtEl>
                                        <p:attrNameLst>
                                          <p:attrName>ppt_y</p:attrName>
                                        </p:attrNameLst>
                                      </p:cBhvr>
                                      <p:tavLst>
                                        <p:tav tm="0">
                                          <p:val>
                                            <p:strVal val="#ppt_y+1"/>
                                          </p:val>
                                        </p:tav>
                                        <p:tav tm="100000">
                                          <p:val>
                                            <p:strVal val="#ppt_y-.03"/>
                                          </p:val>
                                        </p:tav>
                                      </p:tavLst>
                                    </p:anim>
                                    <p:anim calcmode="lin" valueType="num">
                                      <p:cBhvr>
                                        <p:cTn id="22" dur="50" accel="100000" fill="hold">
                                          <p:stCondLst>
                                            <p:cond delay="450"/>
                                          </p:stCondLst>
                                        </p:cTn>
                                        <p:tgtEl>
                                          <p:spTgt spid="15"/>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anim calcmode="lin" valueType="num">
                                      <p:cBhvr>
                                        <p:cTn id="26" dur="500" fill="hold"/>
                                        <p:tgtEl>
                                          <p:spTgt spid="10"/>
                                        </p:tgtEl>
                                        <p:attrNameLst>
                                          <p:attrName>ppt_x</p:attrName>
                                        </p:attrNameLst>
                                      </p:cBhvr>
                                      <p:tavLst>
                                        <p:tav tm="0">
                                          <p:val>
                                            <p:strVal val="#ppt_x"/>
                                          </p:val>
                                        </p:tav>
                                        <p:tav tm="100000">
                                          <p:val>
                                            <p:strVal val="#ppt_x"/>
                                          </p:val>
                                        </p:tav>
                                      </p:tavLst>
                                    </p:anim>
                                    <p:anim calcmode="lin" valueType="num">
                                      <p:cBhvr>
                                        <p:cTn id="27" dur="450" decel="100000" fill="hold"/>
                                        <p:tgtEl>
                                          <p:spTgt spid="10"/>
                                        </p:tgtEl>
                                        <p:attrNameLst>
                                          <p:attrName>ppt_y</p:attrName>
                                        </p:attrNameLst>
                                      </p:cBhvr>
                                      <p:tavLst>
                                        <p:tav tm="0">
                                          <p:val>
                                            <p:strVal val="#ppt_y+1"/>
                                          </p:val>
                                        </p:tav>
                                        <p:tav tm="100000">
                                          <p:val>
                                            <p:strVal val="#ppt_y-.03"/>
                                          </p:val>
                                        </p:tav>
                                      </p:tavLst>
                                    </p:anim>
                                    <p:anim calcmode="lin" valueType="num">
                                      <p:cBhvr>
                                        <p:cTn id="28" dur="50" accel="100000" fill="hold">
                                          <p:stCondLst>
                                            <p:cond delay="450"/>
                                          </p:stCondLst>
                                        </p:cTn>
                                        <p:tgtEl>
                                          <p:spTgt spid="10"/>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900" decel="100000" fill="hold"/>
                                        <p:tgtEl>
                                          <p:spTgt spid="11"/>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p:bldP spid="10" grpId="0"/>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rc 13"/>
          <p:cNvSpPr/>
          <p:nvPr/>
        </p:nvSpPr>
        <p:spPr>
          <a:xfrm>
            <a:off x="-3429000" y="0"/>
            <a:ext cx="6858000" cy="6858000"/>
          </a:xfrm>
          <a:prstGeom prst="arc">
            <a:avLst>
              <a:gd name="adj1" fmla="val 16200000"/>
              <a:gd name="adj2" fmla="val 5370932"/>
            </a:avLst>
          </a:prstGeom>
          <a:solidFill>
            <a:schemeClr val="bg1"/>
          </a:solidFill>
          <a:ln>
            <a:solidFill>
              <a:srgbClr val="0070C0"/>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HS" altLang="en-US" dirty="0">
              <a:solidFill>
                <a:prstClr val="black"/>
              </a:solidFill>
              <a:latin typeface="Microsoft YaHei" pitchFamily="34" charset="-122"/>
              <a:ea typeface="Microsoft YaHei" pitchFamily="34" charset="-122"/>
            </a:endParaRPr>
          </a:p>
        </p:txBody>
      </p:sp>
      <p:sp>
        <p:nvSpPr>
          <p:cNvPr id="8" name="TextBox 7"/>
          <p:cNvSpPr txBox="1">
            <a:spLocks noChangeArrowheads="1"/>
          </p:cNvSpPr>
          <p:nvPr/>
        </p:nvSpPr>
        <p:spPr bwMode="auto">
          <a:xfrm flipH="1">
            <a:off x="3138488" y="1279525"/>
            <a:ext cx="5394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r>
              <a:rPr lang="zh-CHS" altLang="en-US" sz="2800" dirty="0" smtClean="0"/>
              <a:t>Introduction</a:t>
            </a:r>
            <a:r>
              <a:rPr lang="en-US" altLang="zh-CHS" sz="2800" dirty="0" smtClean="0"/>
              <a:t> </a:t>
            </a:r>
            <a:endParaRPr lang="en-US" altLang="zh-CHS" sz="2800" dirty="0"/>
          </a:p>
        </p:txBody>
      </p:sp>
      <p:sp>
        <p:nvSpPr>
          <p:cNvPr id="9" name="TextBox 8"/>
          <p:cNvSpPr txBox="1">
            <a:spLocks noChangeArrowheads="1"/>
          </p:cNvSpPr>
          <p:nvPr/>
        </p:nvSpPr>
        <p:spPr bwMode="auto">
          <a:xfrm flipH="1">
            <a:off x="3619500" y="2552700"/>
            <a:ext cx="38401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r>
              <a:rPr lang="en-US" altLang="zh-CHS" sz="2800" dirty="0" smtClean="0"/>
              <a:t>Requirements</a:t>
            </a:r>
            <a:endParaRPr lang="zh-CHS" altLang="en-US" sz="2800" dirty="0"/>
          </a:p>
        </p:txBody>
      </p:sp>
      <p:sp>
        <p:nvSpPr>
          <p:cNvPr id="10" name="TextBox 9"/>
          <p:cNvSpPr txBox="1">
            <a:spLocks noChangeArrowheads="1"/>
          </p:cNvSpPr>
          <p:nvPr/>
        </p:nvSpPr>
        <p:spPr bwMode="auto">
          <a:xfrm flipH="1">
            <a:off x="3627437" y="3835400"/>
            <a:ext cx="51930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r>
              <a:rPr lang="en-US" altLang="zh-CHS" sz="2800" dirty="0" smtClean="0"/>
              <a:t>Architecture Overview</a:t>
            </a:r>
            <a:endParaRPr lang="zh-CHS" altLang="en-US" sz="2800" dirty="0"/>
          </a:p>
        </p:txBody>
      </p:sp>
      <p:sp>
        <p:nvSpPr>
          <p:cNvPr id="12" name="TextBox 11"/>
          <p:cNvSpPr txBox="1">
            <a:spLocks noChangeArrowheads="1"/>
          </p:cNvSpPr>
          <p:nvPr/>
        </p:nvSpPr>
        <p:spPr bwMode="auto">
          <a:xfrm flipH="1">
            <a:off x="3194050" y="5113338"/>
            <a:ext cx="53387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r>
              <a:rPr lang="en-US" altLang="zh-CHS" sz="2800" dirty="0" smtClean="0">
                <a:sym typeface="Calibri" charset="0"/>
              </a:rPr>
              <a:t>Evaluation</a:t>
            </a:r>
            <a:endParaRPr lang="zh-CHS" altLang="en-US" sz="2800" dirty="0">
              <a:sym typeface="Calibri" charset="0"/>
            </a:endParaRPr>
          </a:p>
        </p:txBody>
      </p:sp>
      <p:sp>
        <p:nvSpPr>
          <p:cNvPr id="15" name="Oval 14"/>
          <p:cNvSpPr/>
          <p:nvPr/>
        </p:nvSpPr>
        <p:spPr>
          <a:xfrm>
            <a:off x="2721676" y="1370363"/>
            <a:ext cx="311727" cy="311727"/>
          </a:xfrm>
          <a:prstGeom prst="ellipse">
            <a:avLst/>
          </a:prstGeom>
          <a:solidFill>
            <a:schemeClr val="accent3">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zh-CHS" altLang="en-US" smtClean="0">
              <a:solidFill>
                <a:prstClr val="black"/>
              </a:solidFill>
              <a:effectLst>
                <a:outerShdw blurRad="38100" dist="38100" dir="2700000" algn="tl">
                  <a:srgbClr val="C0C0C0"/>
                </a:outerShdw>
              </a:effectLst>
              <a:latin typeface="微软雅黑" pitchFamily="34" charset="-122"/>
              <a:ea typeface="微软雅黑" pitchFamily="34" charset="-122"/>
            </a:endParaRPr>
          </a:p>
        </p:txBody>
      </p:sp>
      <p:sp>
        <p:nvSpPr>
          <p:cNvPr id="16" name="Oval 15"/>
          <p:cNvSpPr/>
          <p:nvPr/>
        </p:nvSpPr>
        <p:spPr>
          <a:xfrm>
            <a:off x="3220192" y="2638879"/>
            <a:ext cx="311727" cy="311727"/>
          </a:xfrm>
          <a:prstGeom prst="ellipse">
            <a:avLst/>
          </a:prstGeom>
          <a:solidFill>
            <a:schemeClr val="accent3">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zh-CHS" altLang="en-US" smtClean="0">
              <a:solidFill>
                <a:srgbClr val="FFFFFF"/>
              </a:solidFill>
              <a:latin typeface="微软雅黑" pitchFamily="34" charset="-122"/>
              <a:ea typeface="微软雅黑" pitchFamily="34" charset="-122"/>
            </a:endParaRPr>
          </a:p>
        </p:txBody>
      </p:sp>
      <p:sp>
        <p:nvSpPr>
          <p:cNvPr id="17" name="Oval 16"/>
          <p:cNvSpPr/>
          <p:nvPr/>
        </p:nvSpPr>
        <p:spPr>
          <a:xfrm>
            <a:off x="3222174" y="3907395"/>
            <a:ext cx="311727" cy="311727"/>
          </a:xfrm>
          <a:prstGeom prst="ellipse">
            <a:avLst/>
          </a:prstGeom>
          <a:solidFill>
            <a:schemeClr val="accent3">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zh-CHS" altLang="en-US" smtClean="0">
              <a:solidFill>
                <a:srgbClr val="FFFFFF"/>
              </a:solidFill>
              <a:latin typeface="微软雅黑" pitchFamily="34" charset="-122"/>
              <a:ea typeface="微软雅黑" pitchFamily="34" charset="-122"/>
            </a:endParaRPr>
          </a:p>
        </p:txBody>
      </p:sp>
      <p:sp>
        <p:nvSpPr>
          <p:cNvPr id="18" name="Oval 17"/>
          <p:cNvSpPr/>
          <p:nvPr/>
        </p:nvSpPr>
        <p:spPr>
          <a:xfrm>
            <a:off x="2733551" y="5175910"/>
            <a:ext cx="311727" cy="311727"/>
          </a:xfrm>
          <a:prstGeom prst="ellipse">
            <a:avLst/>
          </a:prstGeom>
          <a:solidFill>
            <a:schemeClr val="accent3">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zh-CHS" altLang="en-US" smtClean="0">
              <a:solidFill>
                <a:srgbClr val="FFFFFF"/>
              </a:solidFill>
              <a:latin typeface="微软雅黑" pitchFamily="34" charset="-122"/>
              <a:ea typeface="微软雅黑" pitchFamily="34" charset="-122"/>
            </a:endParaRPr>
          </a:p>
        </p:txBody>
      </p:sp>
      <p:sp>
        <p:nvSpPr>
          <p:cNvPr id="19" name="Arc 18"/>
          <p:cNvSpPr/>
          <p:nvPr/>
        </p:nvSpPr>
        <p:spPr>
          <a:xfrm>
            <a:off x="-1524000" y="1905000"/>
            <a:ext cx="3048000" cy="3048000"/>
          </a:xfrm>
          <a:prstGeom prst="arc">
            <a:avLst>
              <a:gd name="adj1" fmla="val 16200000"/>
              <a:gd name="adj2" fmla="val 5359794"/>
            </a:avLst>
          </a:prstGeom>
          <a:solidFill>
            <a:schemeClr val="bg1">
              <a:lumMod val="95000"/>
            </a:schemeClr>
          </a:solidFill>
          <a:ln>
            <a:solidFill>
              <a:srgbClr val="0070C0"/>
            </a:solidFill>
          </a:ln>
          <a:effectLst>
            <a:innerShdw blurRad="304800" dist="50800" dir="189000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defRPr/>
            </a:pPr>
            <a:endParaRPr lang="zh-CHS" altLang="en-US" smtClean="0">
              <a:solidFill>
                <a:srgbClr val="FFFFFF"/>
              </a:solidFill>
              <a:latin typeface="微软雅黑" pitchFamily="34" charset="-122"/>
              <a:ea typeface="微软雅黑" pitchFamily="34" charset="-122"/>
            </a:endParaRPr>
          </a:p>
        </p:txBody>
      </p:sp>
      <p:grpSp>
        <p:nvGrpSpPr>
          <p:cNvPr id="2" name="Group 24"/>
          <p:cNvGrpSpPr>
            <a:grpSpLocks/>
          </p:cNvGrpSpPr>
          <p:nvPr/>
        </p:nvGrpSpPr>
        <p:grpSpPr bwMode="auto">
          <a:xfrm rot="5400000">
            <a:off x="-3128963" y="3314701"/>
            <a:ext cx="6245225" cy="228600"/>
            <a:chOff x="-3200400" y="3314700"/>
            <a:chExt cx="6246420" cy="228600"/>
          </a:xfrm>
          <a:solidFill>
            <a:srgbClr val="0070C0"/>
          </a:solidFill>
          <a:effectLst/>
        </p:grpSpPr>
        <p:sp>
          <p:nvSpPr>
            <p:cNvPr id="13" name="Rounded Rectangle 12"/>
            <p:cNvSpPr/>
            <p:nvPr/>
          </p:nvSpPr>
          <p:spPr>
            <a:xfrm rot="5400000">
              <a:off x="1331520" y="1828800"/>
              <a:ext cx="228600" cy="3200400"/>
            </a:xfrm>
            <a:prstGeom prst="roundRect">
              <a:avLst>
                <a:gd name="adj" fmla="val 35051"/>
              </a:avLst>
            </a:prstGeom>
            <a:grpFill/>
            <a:ln cmpd="sng">
              <a:noFill/>
            </a:ln>
            <a:effectLst>
              <a:outerShdw blurRad="107950" dist="12700" dir="5400000" algn="ctr">
                <a:srgbClr val="000000"/>
              </a:outerShdw>
            </a:effectLst>
            <a:scene3d>
              <a:camera prst="orthographicFront">
                <a:rot lat="0" lon="0" rev="0"/>
              </a:camera>
              <a:lightRig rig="soft" dir="t">
                <a:rot lat="0" lon="0" rev="0"/>
              </a:lightRig>
            </a:scene3d>
            <a:sp3d prstMaterial="matt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flatTx/>
            </a:bodyPr>
            <a:lstStyle/>
            <a:p>
              <a:pPr algn="ctr" eaLnBrk="1" fontAlgn="auto" hangingPunct="1">
                <a:spcBef>
                  <a:spcPts val="0"/>
                </a:spcBef>
                <a:spcAft>
                  <a:spcPts val="0"/>
                </a:spcAft>
                <a:defRPr/>
              </a:pPr>
              <a:endParaRPr lang="zh-CHS" altLang="en-US" dirty="0">
                <a:solidFill>
                  <a:prstClr val="white"/>
                </a:solidFill>
                <a:latin typeface="Microsoft YaHei" pitchFamily="34" charset="-122"/>
                <a:ea typeface="Microsoft YaHei" pitchFamily="34" charset="-122"/>
              </a:endParaRPr>
            </a:p>
          </p:txBody>
        </p:sp>
        <p:sp>
          <p:nvSpPr>
            <p:cNvPr id="24" name="Rounded Rectangle 23"/>
            <p:cNvSpPr/>
            <p:nvPr/>
          </p:nvSpPr>
          <p:spPr>
            <a:xfrm rot="5400000">
              <a:off x="-1714500" y="1828800"/>
              <a:ext cx="228600" cy="3200400"/>
            </a:xfrm>
            <a:prstGeom prst="roundRect">
              <a:avLst>
                <a:gd name="adj" fmla="val 35051"/>
              </a:avLst>
            </a:prstGeom>
            <a:grpFill/>
            <a:ln cmpd="sng">
              <a:noFill/>
            </a:ln>
            <a:effectLst>
              <a:outerShdw blurRad="107950" dist="12700" dir="5400000" algn="ctr">
                <a:srgbClr val="000000"/>
              </a:outerShdw>
            </a:effectLst>
            <a:scene3d>
              <a:camera prst="orthographicFront">
                <a:rot lat="0" lon="0" rev="0"/>
              </a:camera>
              <a:lightRig rig="soft" dir="t">
                <a:rot lat="0" lon="0" rev="0"/>
              </a:lightRig>
            </a:scene3d>
            <a:sp3d prstMaterial="matt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flatTx/>
            </a:bodyPr>
            <a:lstStyle/>
            <a:p>
              <a:pPr algn="ctr" eaLnBrk="1" fontAlgn="auto" hangingPunct="1">
                <a:spcBef>
                  <a:spcPts val="0"/>
                </a:spcBef>
                <a:spcAft>
                  <a:spcPts val="0"/>
                </a:spcAft>
                <a:defRPr/>
              </a:pPr>
              <a:endParaRPr lang="zh-CHS" altLang="en-US" dirty="0">
                <a:solidFill>
                  <a:prstClr val="white"/>
                </a:solidFill>
                <a:latin typeface="Microsoft YaHei" pitchFamily="34" charset="-122"/>
                <a:ea typeface="Microsoft YaHei" pitchFamily="34" charset="-122"/>
              </a:endParaRPr>
            </a:p>
          </p:txBody>
        </p:sp>
      </p:grpSp>
      <p:sp>
        <p:nvSpPr>
          <p:cNvPr id="4" name="幻灯片编号占位符 3"/>
          <p:cNvSpPr>
            <a:spLocks noGrp="1"/>
          </p:cNvSpPr>
          <p:nvPr>
            <p:ph type="sldNum" sz="quarter" idx="12"/>
          </p:nvPr>
        </p:nvSpPr>
        <p:spPr/>
        <p:txBody>
          <a:bodyPr/>
          <a:lstStyle/>
          <a:p>
            <a:fld id="{D4561947-895D-BE45-A04F-200D796E8424}" type="slidenum">
              <a:rPr lang="en-US" altLang="zh-CHS" smtClean="0"/>
              <a:pPr/>
              <a:t>61</a:t>
            </a:fld>
            <a:endParaRPr lang="en-US" altLang="zh-CHS"/>
          </a:p>
        </p:txBody>
      </p:sp>
    </p:spTree>
    <p:extLst>
      <p:ext uri="{BB962C8B-B14F-4D97-AF65-F5344CB8AC3E}">
        <p14:creationId xmlns:p14="http://schemas.microsoft.com/office/powerpoint/2010/main" val="10705753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mph" presetSubtype="0" fill="hold" nodeType="withEffect">
                                  <p:stCondLst>
                                    <p:cond delay="0"/>
                                  </p:stCondLst>
                                  <p:childTnLst>
                                    <p:animRot by="-7380000">
                                      <p:cBhvr>
                                        <p:cTn id="6" dur="1000" fill="hold"/>
                                        <p:tgtEl>
                                          <p:spTgt spid="2"/>
                                        </p:tgtEl>
                                        <p:attrNameLst>
                                          <p:attrName>r</p:attrName>
                                        </p:attrNameLst>
                                      </p:cBhvr>
                                    </p:animRot>
                                  </p:childTnLst>
                                </p:cTn>
                              </p:par>
                              <p:par>
                                <p:cTn id="7" presetID="10"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500"/>
                                        <p:tgtEl>
                                          <p:spTgt spid="8"/>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8" presetClass="emph" presetSubtype="0" fill="hold" nodeType="clickEffect">
                                  <p:stCondLst>
                                    <p:cond delay="0"/>
                                  </p:stCondLst>
                                  <p:childTnLst>
                                    <p:animRot by="1320000">
                                      <p:cBhvr>
                                        <p:cTn id="13" dur="500" fill="hold"/>
                                        <p:tgtEl>
                                          <p:spTgt spid="2"/>
                                        </p:tgtEl>
                                        <p:attrNameLst>
                                          <p:attrName>r</p:attrName>
                                        </p:attrNameLst>
                                      </p:cBhvr>
                                    </p:animRo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8" presetClass="emph" presetSubtype="0" fill="hold" nodeType="clickEffect">
                                  <p:stCondLst>
                                    <p:cond delay="0"/>
                                  </p:stCondLst>
                                  <p:childTnLst>
                                    <p:animRot by="1320000">
                                      <p:cBhvr>
                                        <p:cTn id="20" dur="500" fill="hold"/>
                                        <p:tgtEl>
                                          <p:spTgt spid="2"/>
                                        </p:tgtEl>
                                        <p:attrNameLst>
                                          <p:attrName>r</p:attrName>
                                        </p:attrNameLst>
                                      </p:cBhvr>
                                    </p:animRo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8" presetClass="emph" presetSubtype="0" fill="hold" nodeType="clickEffect">
                                  <p:stCondLst>
                                    <p:cond delay="0"/>
                                  </p:stCondLst>
                                  <p:childTnLst>
                                    <p:animRot by="1320000">
                                      <p:cBhvr>
                                        <p:cTn id="27" dur="500" fill="hold"/>
                                        <p:tgtEl>
                                          <p:spTgt spid="2"/>
                                        </p:tgtEl>
                                        <p:attrNameLst>
                                          <p:attrName>r</p:attrName>
                                        </p:attrNameLst>
                                      </p:cBhvr>
                                    </p:animRo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2168F440-9E05-644C-A708-46F09C515D52}" type="datetime1">
              <a:rPr lang="zh-CHS" altLang="en-US" smtClean="0"/>
              <a:t>15/5/6</a:t>
            </a:fld>
            <a:endParaRPr lang="en-US" altLang="zh-CHS"/>
          </a:p>
        </p:txBody>
      </p:sp>
      <p:sp>
        <p:nvSpPr>
          <p:cNvPr id="5" name="幻灯片编号占位符 4"/>
          <p:cNvSpPr>
            <a:spLocks noGrp="1"/>
          </p:cNvSpPr>
          <p:nvPr>
            <p:ph type="sldNum" sz="quarter" idx="12"/>
          </p:nvPr>
        </p:nvSpPr>
        <p:spPr/>
        <p:txBody>
          <a:bodyPr/>
          <a:lstStyle/>
          <a:p>
            <a:fld id="{C73A8C92-5225-624A-981C-988E0DFED375}" type="slidenum">
              <a:rPr lang="en-US" altLang="zh-CHS" smtClean="0"/>
              <a:pPr/>
              <a:t>62</a:t>
            </a:fld>
            <a:endParaRPr lang="en-US" altLang="zh-CHS"/>
          </a:p>
        </p:txBody>
      </p:sp>
      <p:sp>
        <p:nvSpPr>
          <p:cNvPr id="6" name="标题 1"/>
          <p:cNvSpPr txBox="1">
            <a:spLocks/>
          </p:cNvSpPr>
          <p:nvPr/>
        </p:nvSpPr>
        <p:spPr>
          <a:xfrm>
            <a:off x="468313" y="333375"/>
            <a:ext cx="6858000" cy="550863"/>
          </a:xfrm>
          <a:prstGeom prst="rect">
            <a:avLst/>
          </a:prstGeom>
        </p:spPr>
        <p:txBody>
          <a:bodyPr vert="horz" wrap="square" lIns="91440" tIns="45720" rIns="91440" bIns="45720" numCol="1" rtlCol="0" anchor="b" anchorCtr="0" compatLnSpc="1">
            <a:prstTxWarp prst="textNoShape">
              <a:avLst/>
            </a:prstTxWarp>
            <a:normAutofit/>
          </a:bodyPr>
          <a:lstStyle>
            <a:lvl1pPr algn="l" rtl="0" eaLnBrk="0" fontAlgn="base" hangingPunct="0">
              <a:lnSpc>
                <a:spcPct val="85000"/>
              </a:lnSpc>
              <a:spcBef>
                <a:spcPct val="0"/>
              </a:spcBef>
              <a:spcAft>
                <a:spcPct val="0"/>
              </a:spcAft>
              <a:defRPr sz="8000" kern="1200" spc="-50" baseline="0">
                <a:solidFill>
                  <a:schemeClr val="tx1">
                    <a:lumMod val="85000"/>
                    <a:lumOff val="15000"/>
                  </a:schemeClr>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itchFamily="34" charset="0"/>
              </a:defRPr>
            </a:lvl2pPr>
            <a:lvl3pPr algn="l" rtl="0" eaLnBrk="0" fontAlgn="base" hangingPunct="0">
              <a:lnSpc>
                <a:spcPct val="85000"/>
              </a:lnSpc>
              <a:spcBef>
                <a:spcPct val="0"/>
              </a:spcBef>
              <a:spcAft>
                <a:spcPct val="0"/>
              </a:spcAft>
              <a:defRPr sz="4800">
                <a:solidFill>
                  <a:srgbClr val="404040"/>
                </a:solidFill>
                <a:latin typeface="Calibri Light" pitchFamily="34" charset="0"/>
              </a:defRPr>
            </a:lvl3pPr>
            <a:lvl4pPr algn="l" rtl="0" eaLnBrk="0" fontAlgn="base" hangingPunct="0">
              <a:lnSpc>
                <a:spcPct val="85000"/>
              </a:lnSpc>
              <a:spcBef>
                <a:spcPct val="0"/>
              </a:spcBef>
              <a:spcAft>
                <a:spcPct val="0"/>
              </a:spcAft>
              <a:defRPr sz="4800">
                <a:solidFill>
                  <a:srgbClr val="404040"/>
                </a:solidFill>
                <a:latin typeface="Calibri Light" pitchFamily="34" charset="0"/>
              </a:defRPr>
            </a:lvl4pPr>
            <a:lvl5pPr algn="l" rtl="0" eaLnBrk="0" fontAlgn="base" hangingPunct="0">
              <a:lnSpc>
                <a:spcPct val="85000"/>
              </a:lnSpc>
              <a:spcBef>
                <a:spcPct val="0"/>
              </a:spcBef>
              <a:spcAft>
                <a:spcPct val="0"/>
              </a:spcAft>
              <a:defRPr sz="4800">
                <a:solidFill>
                  <a:srgbClr val="404040"/>
                </a:solidFill>
                <a:latin typeface="Calibri Light" pitchFamily="34" charset="0"/>
              </a:defRPr>
            </a:lvl5pPr>
            <a:lvl6pPr marL="457200" algn="l" rtl="0" fontAlgn="base">
              <a:lnSpc>
                <a:spcPct val="85000"/>
              </a:lnSpc>
              <a:spcBef>
                <a:spcPct val="0"/>
              </a:spcBef>
              <a:spcAft>
                <a:spcPct val="0"/>
              </a:spcAft>
              <a:defRPr sz="4800">
                <a:solidFill>
                  <a:srgbClr val="404040"/>
                </a:solidFill>
                <a:latin typeface="Calibri Light" pitchFamily="34" charset="0"/>
              </a:defRPr>
            </a:lvl6pPr>
            <a:lvl7pPr marL="914400" algn="l" rtl="0" fontAlgn="base">
              <a:lnSpc>
                <a:spcPct val="85000"/>
              </a:lnSpc>
              <a:spcBef>
                <a:spcPct val="0"/>
              </a:spcBef>
              <a:spcAft>
                <a:spcPct val="0"/>
              </a:spcAft>
              <a:defRPr sz="4800">
                <a:solidFill>
                  <a:srgbClr val="404040"/>
                </a:solidFill>
                <a:latin typeface="Calibri Light" pitchFamily="34" charset="0"/>
              </a:defRPr>
            </a:lvl7pPr>
            <a:lvl8pPr marL="1371600" algn="l" rtl="0" fontAlgn="base">
              <a:lnSpc>
                <a:spcPct val="85000"/>
              </a:lnSpc>
              <a:spcBef>
                <a:spcPct val="0"/>
              </a:spcBef>
              <a:spcAft>
                <a:spcPct val="0"/>
              </a:spcAft>
              <a:defRPr sz="4800">
                <a:solidFill>
                  <a:srgbClr val="404040"/>
                </a:solidFill>
                <a:latin typeface="Calibri Light" pitchFamily="34" charset="0"/>
              </a:defRPr>
            </a:lvl8pPr>
            <a:lvl9pPr marL="1828800" algn="l" rtl="0" fontAlgn="base">
              <a:lnSpc>
                <a:spcPct val="85000"/>
              </a:lnSpc>
              <a:spcBef>
                <a:spcPct val="0"/>
              </a:spcBef>
              <a:spcAft>
                <a:spcPct val="0"/>
              </a:spcAft>
              <a:defRPr sz="4800">
                <a:solidFill>
                  <a:srgbClr val="404040"/>
                </a:solidFill>
                <a:latin typeface="Calibri Light" pitchFamily="34" charset="0"/>
              </a:defRPr>
            </a:lvl9pPr>
          </a:lstStyle>
          <a:p>
            <a:pPr eaLnBrk="1" fontAlgn="auto" hangingPunct="1">
              <a:spcAft>
                <a:spcPts val="0"/>
              </a:spcAft>
              <a:defRPr/>
            </a:pPr>
            <a:r>
              <a:rPr lang="en-US" altLang="zh-CHS" sz="2400" dirty="0" smtClean="0">
                <a:solidFill>
                  <a:schemeClr val="tx1"/>
                </a:solidFill>
                <a:latin typeface="Calibri" pitchFamily="34" charset="0"/>
                <a:ea typeface="+mn-ea"/>
                <a:cs typeface="Arial" pitchFamily="34" charset="0"/>
                <a:sym typeface="Calibri" pitchFamily="34" charset="0"/>
              </a:rPr>
              <a:t>Introduction</a:t>
            </a:r>
            <a:endParaRPr lang="zh-CHS" altLang="en-US" sz="2400" dirty="0">
              <a:solidFill>
                <a:schemeClr val="tx1"/>
              </a:solidFill>
              <a:latin typeface="Calibri" pitchFamily="34" charset="0"/>
              <a:ea typeface="+mn-ea"/>
              <a:cs typeface="Arial" pitchFamily="34" charset="0"/>
              <a:sym typeface="Calibri" pitchFamily="34" charset="0"/>
            </a:endParaRPr>
          </a:p>
        </p:txBody>
      </p:sp>
      <p:cxnSp>
        <p:nvCxnSpPr>
          <p:cNvPr id="7" name="直接连接符 5"/>
          <p:cNvCxnSpPr/>
          <p:nvPr/>
        </p:nvCxnSpPr>
        <p:spPr>
          <a:xfrm>
            <a:off x="539750" y="908050"/>
            <a:ext cx="7993063" cy="0"/>
          </a:xfrm>
          <a:prstGeom prst="line">
            <a:avLst/>
          </a:prstGeom>
          <a:ln w="19050" cmpd="sng">
            <a:solidFill>
              <a:srgbClr val="0070C0"/>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539750" y="1646798"/>
            <a:ext cx="7776666" cy="2862322"/>
          </a:xfrm>
          <a:prstGeom prst="rect">
            <a:avLst/>
          </a:prstGeom>
          <a:noFill/>
        </p:spPr>
        <p:txBody>
          <a:bodyPr wrap="square" rtlCol="0">
            <a:spAutoFit/>
          </a:bodyPr>
          <a:lstStyle/>
          <a:p>
            <a:pPr marL="285750" indent="-285750" eaLnBrk="1" hangingPunct="1">
              <a:buFont typeface="Wingdings" charset="2"/>
              <a:buChar char="Ø"/>
            </a:pPr>
            <a:r>
              <a:rPr lang="en-US" altLang="zh-CHS" dirty="0" err="1"/>
              <a:t>HBase</a:t>
            </a:r>
            <a:r>
              <a:rPr lang="en-US" altLang="zh-CHS" dirty="0"/>
              <a:t> is written in Java and provides </a:t>
            </a:r>
            <a:r>
              <a:rPr lang="en-US" altLang="zh-CHS" dirty="0" err="1"/>
              <a:t>BigTable</a:t>
            </a:r>
            <a:r>
              <a:rPr lang="en-US" altLang="zh-CHS" dirty="0"/>
              <a:t> like capabilities on top of Hadoop</a:t>
            </a:r>
            <a:r>
              <a:rPr lang="en-US" altLang="zh-CHS" dirty="0" smtClean="0"/>
              <a:t>.</a:t>
            </a:r>
          </a:p>
          <a:p>
            <a:pPr marL="285750" indent="-285750" eaLnBrk="1" hangingPunct="1">
              <a:buFont typeface="Wingdings" charset="2"/>
              <a:buChar char="Ø"/>
            </a:pPr>
            <a:endParaRPr lang="en-US" altLang="zh-CHS" dirty="0"/>
          </a:p>
          <a:p>
            <a:pPr marL="285750" indent="-285750" eaLnBrk="1" hangingPunct="1">
              <a:buFont typeface="Wingdings" charset="2"/>
              <a:buChar char="Ø"/>
            </a:pPr>
            <a:r>
              <a:rPr lang="en-US" altLang="zh-CHS" dirty="0" err="1"/>
              <a:t>Hypertable</a:t>
            </a:r>
            <a:r>
              <a:rPr lang="en-US" altLang="zh-CHS" dirty="0"/>
              <a:t> is developed in C++ and is compatible with </a:t>
            </a:r>
            <a:r>
              <a:rPr lang="en-US" altLang="zh-CHS" dirty="0" err="1"/>
              <a:t>mutiple</a:t>
            </a:r>
            <a:r>
              <a:rPr lang="en-US" altLang="zh-CHS" dirty="0"/>
              <a:t> </a:t>
            </a:r>
            <a:r>
              <a:rPr lang="en-US" altLang="zh-CHS" dirty="0" smtClean="0"/>
              <a:t>DFS.</a:t>
            </a:r>
          </a:p>
          <a:p>
            <a:pPr marL="285750" indent="-285750" eaLnBrk="1" hangingPunct="1">
              <a:buFont typeface="Wingdings" charset="2"/>
              <a:buChar char="Ø"/>
            </a:pPr>
            <a:endParaRPr lang="en-US" altLang="zh-CHS" dirty="0"/>
          </a:p>
          <a:p>
            <a:pPr marL="285750" indent="-285750" eaLnBrk="1" hangingPunct="1">
              <a:buFont typeface="Wingdings" charset="2"/>
              <a:buChar char="Ø"/>
            </a:pPr>
            <a:r>
              <a:rPr lang="en-US" altLang="zh-CHS" dirty="0"/>
              <a:t>Both require a distributed file system like GFS</a:t>
            </a:r>
            <a:r>
              <a:rPr lang="en-US" altLang="zh-CHS" dirty="0" smtClean="0"/>
              <a:t>.</a:t>
            </a:r>
          </a:p>
          <a:p>
            <a:pPr marL="285750" indent="-285750" eaLnBrk="1" hangingPunct="1">
              <a:buFont typeface="Wingdings" charset="2"/>
              <a:buChar char="Ø"/>
            </a:pPr>
            <a:endParaRPr lang="en-US" altLang="zh-CHS" dirty="0"/>
          </a:p>
          <a:p>
            <a:pPr marL="285750" indent="-285750" eaLnBrk="1" hangingPunct="1">
              <a:buFont typeface="Wingdings" charset="2"/>
              <a:buChar char="Ø"/>
            </a:pPr>
            <a:r>
              <a:rPr lang="en-US" altLang="zh-CHS" dirty="0" err="1"/>
              <a:t>HBase's</a:t>
            </a:r>
            <a:r>
              <a:rPr lang="en-US" altLang="zh-CHS" dirty="0"/>
              <a:t> data is logically organized into tables, rows and columns</a:t>
            </a:r>
            <a:r>
              <a:rPr lang="en-US" altLang="zh-CHS" dirty="0" smtClean="0"/>
              <a:t>.</a:t>
            </a:r>
          </a:p>
          <a:p>
            <a:pPr marL="285750" indent="-285750" eaLnBrk="1" hangingPunct="1">
              <a:buFont typeface="Wingdings" charset="2"/>
              <a:buChar char="Ø"/>
            </a:pPr>
            <a:endParaRPr lang="en-US" altLang="zh-CHS" dirty="0"/>
          </a:p>
          <a:p>
            <a:pPr marL="285750" indent="-285750" eaLnBrk="1" hangingPunct="1">
              <a:buFont typeface="Wingdings" charset="2"/>
              <a:buChar char="Ø"/>
            </a:pPr>
            <a:r>
              <a:rPr lang="en-US" altLang="zh-CHS" dirty="0" err="1"/>
              <a:t>Hypertable</a:t>
            </a:r>
            <a:r>
              <a:rPr lang="en-US" altLang="zh-CHS" dirty="0"/>
              <a:t> stores data in a table, stored by a primary key</a:t>
            </a:r>
            <a:r>
              <a:rPr lang="en-US" altLang="zh-CHS" dirty="0" smtClean="0"/>
              <a:t>.</a:t>
            </a:r>
            <a:endParaRPr lang="zh-CHS" altLang="en-US" dirty="0"/>
          </a:p>
        </p:txBody>
      </p:sp>
    </p:spTree>
    <p:extLst>
      <p:ext uri="{BB962C8B-B14F-4D97-AF65-F5344CB8AC3E}">
        <p14:creationId xmlns:p14="http://schemas.microsoft.com/office/powerpoint/2010/main" val="64803132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2168F440-9E05-644C-A708-46F09C515D52}" type="datetime1">
              <a:rPr lang="zh-CHS" altLang="en-US" smtClean="0"/>
              <a:t>15/5/6</a:t>
            </a:fld>
            <a:endParaRPr lang="en-US" altLang="zh-CHS"/>
          </a:p>
        </p:txBody>
      </p:sp>
      <p:sp>
        <p:nvSpPr>
          <p:cNvPr id="5" name="幻灯片编号占位符 4"/>
          <p:cNvSpPr>
            <a:spLocks noGrp="1"/>
          </p:cNvSpPr>
          <p:nvPr>
            <p:ph type="sldNum" sz="quarter" idx="12"/>
          </p:nvPr>
        </p:nvSpPr>
        <p:spPr/>
        <p:txBody>
          <a:bodyPr/>
          <a:lstStyle/>
          <a:p>
            <a:fld id="{C73A8C92-5225-624A-981C-988E0DFED375}" type="slidenum">
              <a:rPr lang="en-US" altLang="zh-CHS" smtClean="0"/>
              <a:pPr/>
              <a:t>63</a:t>
            </a:fld>
            <a:endParaRPr lang="en-US" altLang="zh-CHS"/>
          </a:p>
        </p:txBody>
      </p:sp>
      <p:sp>
        <p:nvSpPr>
          <p:cNvPr id="6" name="标题 1"/>
          <p:cNvSpPr txBox="1">
            <a:spLocks/>
          </p:cNvSpPr>
          <p:nvPr/>
        </p:nvSpPr>
        <p:spPr>
          <a:xfrm>
            <a:off x="468313" y="333375"/>
            <a:ext cx="6858000" cy="550863"/>
          </a:xfrm>
          <a:prstGeom prst="rect">
            <a:avLst/>
          </a:prstGeom>
        </p:spPr>
        <p:txBody>
          <a:bodyPr vert="horz" wrap="square" lIns="91440" tIns="45720" rIns="91440" bIns="45720" numCol="1" rtlCol="0" anchor="b" anchorCtr="0" compatLnSpc="1">
            <a:prstTxWarp prst="textNoShape">
              <a:avLst/>
            </a:prstTxWarp>
            <a:normAutofit/>
          </a:bodyPr>
          <a:lstStyle>
            <a:lvl1pPr algn="l" rtl="0" eaLnBrk="0" fontAlgn="base" hangingPunct="0">
              <a:lnSpc>
                <a:spcPct val="85000"/>
              </a:lnSpc>
              <a:spcBef>
                <a:spcPct val="0"/>
              </a:spcBef>
              <a:spcAft>
                <a:spcPct val="0"/>
              </a:spcAft>
              <a:defRPr sz="8000" kern="1200" spc="-50" baseline="0">
                <a:solidFill>
                  <a:schemeClr val="tx1">
                    <a:lumMod val="85000"/>
                    <a:lumOff val="15000"/>
                  </a:schemeClr>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itchFamily="34" charset="0"/>
              </a:defRPr>
            </a:lvl2pPr>
            <a:lvl3pPr algn="l" rtl="0" eaLnBrk="0" fontAlgn="base" hangingPunct="0">
              <a:lnSpc>
                <a:spcPct val="85000"/>
              </a:lnSpc>
              <a:spcBef>
                <a:spcPct val="0"/>
              </a:spcBef>
              <a:spcAft>
                <a:spcPct val="0"/>
              </a:spcAft>
              <a:defRPr sz="4800">
                <a:solidFill>
                  <a:srgbClr val="404040"/>
                </a:solidFill>
                <a:latin typeface="Calibri Light" pitchFamily="34" charset="0"/>
              </a:defRPr>
            </a:lvl3pPr>
            <a:lvl4pPr algn="l" rtl="0" eaLnBrk="0" fontAlgn="base" hangingPunct="0">
              <a:lnSpc>
                <a:spcPct val="85000"/>
              </a:lnSpc>
              <a:spcBef>
                <a:spcPct val="0"/>
              </a:spcBef>
              <a:spcAft>
                <a:spcPct val="0"/>
              </a:spcAft>
              <a:defRPr sz="4800">
                <a:solidFill>
                  <a:srgbClr val="404040"/>
                </a:solidFill>
                <a:latin typeface="Calibri Light" pitchFamily="34" charset="0"/>
              </a:defRPr>
            </a:lvl4pPr>
            <a:lvl5pPr algn="l" rtl="0" eaLnBrk="0" fontAlgn="base" hangingPunct="0">
              <a:lnSpc>
                <a:spcPct val="85000"/>
              </a:lnSpc>
              <a:spcBef>
                <a:spcPct val="0"/>
              </a:spcBef>
              <a:spcAft>
                <a:spcPct val="0"/>
              </a:spcAft>
              <a:defRPr sz="4800">
                <a:solidFill>
                  <a:srgbClr val="404040"/>
                </a:solidFill>
                <a:latin typeface="Calibri Light" pitchFamily="34" charset="0"/>
              </a:defRPr>
            </a:lvl5pPr>
            <a:lvl6pPr marL="457200" algn="l" rtl="0" fontAlgn="base">
              <a:lnSpc>
                <a:spcPct val="85000"/>
              </a:lnSpc>
              <a:spcBef>
                <a:spcPct val="0"/>
              </a:spcBef>
              <a:spcAft>
                <a:spcPct val="0"/>
              </a:spcAft>
              <a:defRPr sz="4800">
                <a:solidFill>
                  <a:srgbClr val="404040"/>
                </a:solidFill>
                <a:latin typeface="Calibri Light" pitchFamily="34" charset="0"/>
              </a:defRPr>
            </a:lvl6pPr>
            <a:lvl7pPr marL="914400" algn="l" rtl="0" fontAlgn="base">
              <a:lnSpc>
                <a:spcPct val="85000"/>
              </a:lnSpc>
              <a:spcBef>
                <a:spcPct val="0"/>
              </a:spcBef>
              <a:spcAft>
                <a:spcPct val="0"/>
              </a:spcAft>
              <a:defRPr sz="4800">
                <a:solidFill>
                  <a:srgbClr val="404040"/>
                </a:solidFill>
                <a:latin typeface="Calibri Light" pitchFamily="34" charset="0"/>
              </a:defRPr>
            </a:lvl7pPr>
            <a:lvl8pPr marL="1371600" algn="l" rtl="0" fontAlgn="base">
              <a:lnSpc>
                <a:spcPct val="85000"/>
              </a:lnSpc>
              <a:spcBef>
                <a:spcPct val="0"/>
              </a:spcBef>
              <a:spcAft>
                <a:spcPct val="0"/>
              </a:spcAft>
              <a:defRPr sz="4800">
                <a:solidFill>
                  <a:srgbClr val="404040"/>
                </a:solidFill>
                <a:latin typeface="Calibri Light" pitchFamily="34" charset="0"/>
              </a:defRPr>
            </a:lvl8pPr>
            <a:lvl9pPr marL="1828800" algn="l" rtl="0" fontAlgn="base">
              <a:lnSpc>
                <a:spcPct val="85000"/>
              </a:lnSpc>
              <a:spcBef>
                <a:spcPct val="0"/>
              </a:spcBef>
              <a:spcAft>
                <a:spcPct val="0"/>
              </a:spcAft>
              <a:defRPr sz="4800">
                <a:solidFill>
                  <a:srgbClr val="404040"/>
                </a:solidFill>
                <a:latin typeface="Calibri Light" pitchFamily="34" charset="0"/>
              </a:defRPr>
            </a:lvl9pPr>
          </a:lstStyle>
          <a:p>
            <a:pPr eaLnBrk="1" fontAlgn="auto" hangingPunct="1">
              <a:spcAft>
                <a:spcPts val="0"/>
              </a:spcAft>
              <a:defRPr/>
            </a:pPr>
            <a:r>
              <a:rPr lang="en-US" altLang="zh-CHS" sz="2400" dirty="0" smtClean="0">
                <a:solidFill>
                  <a:schemeClr val="tx1"/>
                </a:solidFill>
                <a:latin typeface="Calibri" pitchFamily="34" charset="0"/>
                <a:ea typeface="+mn-ea"/>
                <a:cs typeface="Arial" pitchFamily="34" charset="0"/>
                <a:sym typeface="Calibri" pitchFamily="34" charset="0"/>
              </a:rPr>
              <a:t>Introduction</a:t>
            </a:r>
            <a:endParaRPr lang="zh-CHS" altLang="en-US" sz="2400" dirty="0">
              <a:solidFill>
                <a:schemeClr val="tx1"/>
              </a:solidFill>
              <a:latin typeface="Calibri" pitchFamily="34" charset="0"/>
              <a:ea typeface="+mn-ea"/>
              <a:cs typeface="Arial" pitchFamily="34" charset="0"/>
              <a:sym typeface="Calibri" pitchFamily="34" charset="0"/>
            </a:endParaRPr>
          </a:p>
        </p:txBody>
      </p:sp>
      <p:cxnSp>
        <p:nvCxnSpPr>
          <p:cNvPr id="7" name="直接连接符 5"/>
          <p:cNvCxnSpPr/>
          <p:nvPr/>
        </p:nvCxnSpPr>
        <p:spPr>
          <a:xfrm>
            <a:off x="539750" y="908050"/>
            <a:ext cx="7993063" cy="0"/>
          </a:xfrm>
          <a:prstGeom prst="line">
            <a:avLst/>
          </a:prstGeom>
          <a:ln w="19050" cmpd="sng">
            <a:solidFill>
              <a:srgbClr val="0070C0"/>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539750" y="1646798"/>
            <a:ext cx="7776666" cy="1477328"/>
          </a:xfrm>
          <a:prstGeom prst="rect">
            <a:avLst/>
          </a:prstGeom>
          <a:noFill/>
        </p:spPr>
        <p:txBody>
          <a:bodyPr wrap="square" rtlCol="0">
            <a:spAutoFit/>
          </a:bodyPr>
          <a:lstStyle/>
          <a:p>
            <a:pPr marL="285750" indent="-285750" eaLnBrk="1" hangingPunct="1">
              <a:buFont typeface="Wingdings" charset="2"/>
              <a:buChar char="Ø"/>
            </a:pPr>
            <a:r>
              <a:rPr lang="en-US" altLang="zh-CHS" dirty="0" err="1"/>
              <a:t>HBase</a:t>
            </a:r>
            <a:r>
              <a:rPr lang="en-US" altLang="zh-CHS" dirty="0"/>
              <a:t> identifies a row range by table name and start key where as in </a:t>
            </a:r>
            <a:r>
              <a:rPr lang="en-US" altLang="zh-CHS" dirty="0" err="1"/>
              <a:t>BigTable</a:t>
            </a:r>
            <a:r>
              <a:rPr lang="en-US" altLang="zh-CHS" dirty="0"/>
              <a:t> it uses the table name and the end key.</a:t>
            </a:r>
          </a:p>
          <a:p>
            <a:pPr marL="285750" indent="-285750" eaLnBrk="1" hangingPunct="1">
              <a:buFont typeface="Wingdings" charset="2"/>
              <a:buChar char="Ø"/>
            </a:pPr>
            <a:endParaRPr lang="en-US" altLang="zh-CHS" dirty="0"/>
          </a:p>
          <a:p>
            <a:pPr marL="285750" indent="-285750" eaLnBrk="1" hangingPunct="1">
              <a:buFont typeface="Wingdings" charset="2"/>
              <a:buChar char="Ø"/>
            </a:pPr>
            <a:r>
              <a:rPr lang="en-US" altLang="zh-CHS" dirty="0"/>
              <a:t>A typical key for a single cell in </a:t>
            </a:r>
            <a:r>
              <a:rPr lang="en-US" altLang="zh-CHS" dirty="0" err="1"/>
              <a:t>Hypertable</a:t>
            </a:r>
            <a:r>
              <a:rPr lang="en-US" altLang="zh-CHS" dirty="0"/>
              <a:t> is (&lt;row&gt;, &lt;column-family&gt;, &lt;column-qualifier&gt;, &lt;timestamp&gt;).</a:t>
            </a:r>
          </a:p>
        </p:txBody>
      </p:sp>
    </p:spTree>
    <p:extLst>
      <p:ext uri="{BB962C8B-B14F-4D97-AF65-F5344CB8AC3E}">
        <p14:creationId xmlns:p14="http://schemas.microsoft.com/office/powerpoint/2010/main" val="81650479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2168F440-9E05-644C-A708-46F09C515D52}" type="datetime1">
              <a:rPr lang="zh-CHS" altLang="en-US" smtClean="0"/>
              <a:t>15/5/6</a:t>
            </a:fld>
            <a:endParaRPr lang="en-US" altLang="zh-CHS"/>
          </a:p>
        </p:txBody>
      </p:sp>
      <p:sp>
        <p:nvSpPr>
          <p:cNvPr id="5" name="幻灯片编号占位符 4"/>
          <p:cNvSpPr>
            <a:spLocks noGrp="1"/>
          </p:cNvSpPr>
          <p:nvPr>
            <p:ph type="sldNum" sz="quarter" idx="12"/>
          </p:nvPr>
        </p:nvSpPr>
        <p:spPr/>
        <p:txBody>
          <a:bodyPr/>
          <a:lstStyle/>
          <a:p>
            <a:fld id="{C73A8C92-5225-624A-981C-988E0DFED375}" type="slidenum">
              <a:rPr lang="en-US" altLang="zh-CHS" smtClean="0"/>
              <a:pPr/>
              <a:t>64</a:t>
            </a:fld>
            <a:endParaRPr lang="en-US" altLang="zh-CHS"/>
          </a:p>
        </p:txBody>
      </p:sp>
      <p:sp>
        <p:nvSpPr>
          <p:cNvPr id="6" name="标题 1"/>
          <p:cNvSpPr txBox="1">
            <a:spLocks/>
          </p:cNvSpPr>
          <p:nvPr/>
        </p:nvSpPr>
        <p:spPr>
          <a:xfrm>
            <a:off x="468313" y="333375"/>
            <a:ext cx="6858000" cy="550863"/>
          </a:xfrm>
          <a:prstGeom prst="rect">
            <a:avLst/>
          </a:prstGeom>
        </p:spPr>
        <p:txBody>
          <a:bodyPr vert="horz" wrap="square" lIns="91440" tIns="45720" rIns="91440" bIns="45720" numCol="1" rtlCol="0" anchor="b" anchorCtr="0" compatLnSpc="1">
            <a:prstTxWarp prst="textNoShape">
              <a:avLst/>
            </a:prstTxWarp>
            <a:normAutofit/>
          </a:bodyPr>
          <a:lstStyle>
            <a:lvl1pPr algn="l" rtl="0" eaLnBrk="0" fontAlgn="base" hangingPunct="0">
              <a:lnSpc>
                <a:spcPct val="85000"/>
              </a:lnSpc>
              <a:spcBef>
                <a:spcPct val="0"/>
              </a:spcBef>
              <a:spcAft>
                <a:spcPct val="0"/>
              </a:spcAft>
              <a:defRPr sz="8000" kern="1200" spc="-50" baseline="0">
                <a:solidFill>
                  <a:schemeClr val="tx1">
                    <a:lumMod val="85000"/>
                    <a:lumOff val="15000"/>
                  </a:schemeClr>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itchFamily="34" charset="0"/>
              </a:defRPr>
            </a:lvl2pPr>
            <a:lvl3pPr algn="l" rtl="0" eaLnBrk="0" fontAlgn="base" hangingPunct="0">
              <a:lnSpc>
                <a:spcPct val="85000"/>
              </a:lnSpc>
              <a:spcBef>
                <a:spcPct val="0"/>
              </a:spcBef>
              <a:spcAft>
                <a:spcPct val="0"/>
              </a:spcAft>
              <a:defRPr sz="4800">
                <a:solidFill>
                  <a:srgbClr val="404040"/>
                </a:solidFill>
                <a:latin typeface="Calibri Light" pitchFamily="34" charset="0"/>
              </a:defRPr>
            </a:lvl3pPr>
            <a:lvl4pPr algn="l" rtl="0" eaLnBrk="0" fontAlgn="base" hangingPunct="0">
              <a:lnSpc>
                <a:spcPct val="85000"/>
              </a:lnSpc>
              <a:spcBef>
                <a:spcPct val="0"/>
              </a:spcBef>
              <a:spcAft>
                <a:spcPct val="0"/>
              </a:spcAft>
              <a:defRPr sz="4800">
                <a:solidFill>
                  <a:srgbClr val="404040"/>
                </a:solidFill>
                <a:latin typeface="Calibri Light" pitchFamily="34" charset="0"/>
              </a:defRPr>
            </a:lvl4pPr>
            <a:lvl5pPr algn="l" rtl="0" eaLnBrk="0" fontAlgn="base" hangingPunct="0">
              <a:lnSpc>
                <a:spcPct val="85000"/>
              </a:lnSpc>
              <a:spcBef>
                <a:spcPct val="0"/>
              </a:spcBef>
              <a:spcAft>
                <a:spcPct val="0"/>
              </a:spcAft>
              <a:defRPr sz="4800">
                <a:solidFill>
                  <a:srgbClr val="404040"/>
                </a:solidFill>
                <a:latin typeface="Calibri Light" pitchFamily="34" charset="0"/>
              </a:defRPr>
            </a:lvl5pPr>
            <a:lvl6pPr marL="457200" algn="l" rtl="0" fontAlgn="base">
              <a:lnSpc>
                <a:spcPct val="85000"/>
              </a:lnSpc>
              <a:spcBef>
                <a:spcPct val="0"/>
              </a:spcBef>
              <a:spcAft>
                <a:spcPct val="0"/>
              </a:spcAft>
              <a:defRPr sz="4800">
                <a:solidFill>
                  <a:srgbClr val="404040"/>
                </a:solidFill>
                <a:latin typeface="Calibri Light" pitchFamily="34" charset="0"/>
              </a:defRPr>
            </a:lvl6pPr>
            <a:lvl7pPr marL="914400" algn="l" rtl="0" fontAlgn="base">
              <a:lnSpc>
                <a:spcPct val="85000"/>
              </a:lnSpc>
              <a:spcBef>
                <a:spcPct val="0"/>
              </a:spcBef>
              <a:spcAft>
                <a:spcPct val="0"/>
              </a:spcAft>
              <a:defRPr sz="4800">
                <a:solidFill>
                  <a:srgbClr val="404040"/>
                </a:solidFill>
                <a:latin typeface="Calibri Light" pitchFamily="34" charset="0"/>
              </a:defRPr>
            </a:lvl7pPr>
            <a:lvl8pPr marL="1371600" algn="l" rtl="0" fontAlgn="base">
              <a:lnSpc>
                <a:spcPct val="85000"/>
              </a:lnSpc>
              <a:spcBef>
                <a:spcPct val="0"/>
              </a:spcBef>
              <a:spcAft>
                <a:spcPct val="0"/>
              </a:spcAft>
              <a:defRPr sz="4800">
                <a:solidFill>
                  <a:srgbClr val="404040"/>
                </a:solidFill>
                <a:latin typeface="Calibri Light" pitchFamily="34" charset="0"/>
              </a:defRPr>
            </a:lvl8pPr>
            <a:lvl9pPr marL="1828800" algn="l" rtl="0" fontAlgn="base">
              <a:lnSpc>
                <a:spcPct val="85000"/>
              </a:lnSpc>
              <a:spcBef>
                <a:spcPct val="0"/>
              </a:spcBef>
              <a:spcAft>
                <a:spcPct val="0"/>
              </a:spcAft>
              <a:defRPr sz="4800">
                <a:solidFill>
                  <a:srgbClr val="404040"/>
                </a:solidFill>
                <a:latin typeface="Calibri Light" pitchFamily="34" charset="0"/>
              </a:defRPr>
            </a:lvl9pPr>
          </a:lstStyle>
          <a:p>
            <a:pPr eaLnBrk="1" fontAlgn="auto" hangingPunct="1">
              <a:spcAft>
                <a:spcPts val="0"/>
              </a:spcAft>
              <a:defRPr/>
            </a:pPr>
            <a:r>
              <a:rPr lang="en-US" altLang="zh-CHS" sz="2400" dirty="0" smtClean="0">
                <a:solidFill>
                  <a:schemeClr val="tx1"/>
                </a:solidFill>
                <a:latin typeface="Calibri" pitchFamily="34" charset="0"/>
                <a:ea typeface="+mn-ea"/>
                <a:cs typeface="Arial" pitchFamily="34" charset="0"/>
                <a:sym typeface="Calibri" pitchFamily="34" charset="0"/>
              </a:rPr>
              <a:t>Requirements</a:t>
            </a:r>
            <a:endParaRPr lang="zh-CHS" altLang="en-US" sz="2400" dirty="0">
              <a:solidFill>
                <a:schemeClr val="tx1"/>
              </a:solidFill>
              <a:latin typeface="Calibri" pitchFamily="34" charset="0"/>
              <a:ea typeface="+mn-ea"/>
              <a:cs typeface="Arial" pitchFamily="34" charset="0"/>
              <a:sym typeface="Calibri" pitchFamily="34" charset="0"/>
            </a:endParaRPr>
          </a:p>
        </p:txBody>
      </p:sp>
      <p:cxnSp>
        <p:nvCxnSpPr>
          <p:cNvPr id="7" name="直接连接符 5"/>
          <p:cNvCxnSpPr/>
          <p:nvPr/>
        </p:nvCxnSpPr>
        <p:spPr>
          <a:xfrm>
            <a:off x="539750" y="908050"/>
            <a:ext cx="7993063" cy="0"/>
          </a:xfrm>
          <a:prstGeom prst="line">
            <a:avLst/>
          </a:prstGeom>
          <a:ln w="19050" cmpd="sng">
            <a:solidFill>
              <a:srgbClr val="0070C0"/>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539750" y="1857598"/>
            <a:ext cx="7776666" cy="923330"/>
          </a:xfrm>
          <a:prstGeom prst="rect">
            <a:avLst/>
          </a:prstGeom>
          <a:noFill/>
        </p:spPr>
        <p:txBody>
          <a:bodyPr wrap="square" rtlCol="0">
            <a:spAutoFit/>
          </a:bodyPr>
          <a:lstStyle/>
          <a:p>
            <a:pPr marL="285750" indent="-285750" eaLnBrk="1" hangingPunct="1">
              <a:buFont typeface="Wingdings" charset="2"/>
              <a:buChar char="Ø"/>
            </a:pPr>
            <a:r>
              <a:rPr lang="en-US" altLang="zh-CHS" dirty="0" err="1"/>
              <a:t>HBase</a:t>
            </a:r>
            <a:r>
              <a:rPr lang="en-US" altLang="zh-CHS" dirty="0"/>
              <a:t> requires java 1.5.x and Hadoop 0.17.x. </a:t>
            </a:r>
            <a:r>
              <a:rPr lang="en-US" altLang="zh-CHS" dirty="0" err="1"/>
              <a:t>shh</a:t>
            </a:r>
            <a:r>
              <a:rPr lang="en-US" altLang="zh-CHS" dirty="0"/>
              <a:t> must be installed.</a:t>
            </a:r>
          </a:p>
          <a:p>
            <a:pPr marL="285750" indent="-285750" eaLnBrk="1" hangingPunct="1">
              <a:buFont typeface="Wingdings" charset="2"/>
              <a:buChar char="Ø"/>
            </a:pPr>
            <a:r>
              <a:rPr lang="en-US" altLang="zh-CHS" dirty="0"/>
              <a:t>The clock on cluster members should be in basic alignments.</a:t>
            </a:r>
          </a:p>
          <a:p>
            <a:pPr marL="285750" indent="-285750" eaLnBrk="1" hangingPunct="1">
              <a:buFont typeface="Wingdings" charset="2"/>
              <a:buChar char="Ø"/>
            </a:pPr>
            <a:r>
              <a:rPr lang="en-US" altLang="zh-CHS" dirty="0"/>
              <a:t>All able data is stored in the underlying </a:t>
            </a:r>
            <a:r>
              <a:rPr lang="en-US" altLang="zh-CHS" dirty="0" smtClean="0"/>
              <a:t>HDFS</a:t>
            </a:r>
            <a:endParaRPr lang="en-US" altLang="zh-CHS" dirty="0"/>
          </a:p>
        </p:txBody>
      </p:sp>
      <p:sp>
        <p:nvSpPr>
          <p:cNvPr id="8" name="矩形 7"/>
          <p:cNvSpPr>
            <a:spLocks noChangeArrowheads="1"/>
          </p:cNvSpPr>
          <p:nvPr/>
        </p:nvSpPr>
        <p:spPr bwMode="auto">
          <a:xfrm>
            <a:off x="561877" y="1268760"/>
            <a:ext cx="769763" cy="369332"/>
          </a:xfrm>
          <a:prstGeom prst="rect">
            <a:avLst/>
          </a:prstGeom>
          <a:solidFill>
            <a:srgbClr val="996633"/>
          </a:solidFill>
          <a:ln w="9525">
            <a:solidFill>
              <a:srgbClr val="996633"/>
            </a:solidFill>
            <a:miter lim="800000"/>
            <a:headEnd/>
            <a:tailEnd/>
          </a:ln>
        </p:spPr>
        <p:txBody>
          <a:bodyPr wrap="non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buFont typeface="Arial" charset="0"/>
              <a:buNone/>
            </a:pPr>
            <a:r>
              <a:rPr lang="en-US" altLang="zh-CHS" dirty="0" err="1" smtClean="0">
                <a:solidFill>
                  <a:schemeClr val="bg1"/>
                </a:solidFill>
                <a:sym typeface="Calibri" charset="0"/>
              </a:rPr>
              <a:t>HBase</a:t>
            </a:r>
            <a:endParaRPr lang="en-US" altLang="zh-CHS" dirty="0"/>
          </a:p>
        </p:txBody>
      </p:sp>
      <p:sp>
        <p:nvSpPr>
          <p:cNvPr id="9" name="矩形 8"/>
          <p:cNvSpPr>
            <a:spLocks noChangeArrowheads="1"/>
          </p:cNvSpPr>
          <p:nvPr/>
        </p:nvSpPr>
        <p:spPr bwMode="auto">
          <a:xfrm>
            <a:off x="610232" y="3231003"/>
            <a:ext cx="1225464" cy="369332"/>
          </a:xfrm>
          <a:prstGeom prst="rect">
            <a:avLst/>
          </a:prstGeom>
          <a:solidFill>
            <a:srgbClr val="996633"/>
          </a:solidFill>
          <a:ln w="9525">
            <a:solidFill>
              <a:srgbClr val="996633"/>
            </a:solidFill>
            <a:miter lim="800000"/>
            <a:headEnd/>
            <a:tailEnd/>
          </a:ln>
        </p:spPr>
        <p:txBody>
          <a:bodyPr wrap="non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buFont typeface="Arial" charset="0"/>
              <a:buNone/>
            </a:pPr>
            <a:r>
              <a:rPr lang="en-US" altLang="zh-CHS" dirty="0" err="1" smtClean="0">
                <a:solidFill>
                  <a:schemeClr val="bg1"/>
                </a:solidFill>
                <a:sym typeface="Calibri" charset="0"/>
              </a:rPr>
              <a:t>Hypertable</a:t>
            </a:r>
            <a:endParaRPr lang="en-US" altLang="zh-CHS" dirty="0"/>
          </a:p>
        </p:txBody>
      </p:sp>
      <p:sp>
        <p:nvSpPr>
          <p:cNvPr id="10" name="文本框 9"/>
          <p:cNvSpPr txBox="1"/>
          <p:nvPr/>
        </p:nvSpPr>
        <p:spPr>
          <a:xfrm>
            <a:off x="692150" y="3801814"/>
            <a:ext cx="7776666" cy="923330"/>
          </a:xfrm>
          <a:prstGeom prst="rect">
            <a:avLst/>
          </a:prstGeom>
          <a:noFill/>
        </p:spPr>
        <p:txBody>
          <a:bodyPr wrap="square" rtlCol="0">
            <a:spAutoFit/>
          </a:bodyPr>
          <a:lstStyle/>
          <a:p>
            <a:pPr marL="285750" indent="-285750" eaLnBrk="1" hangingPunct="1">
              <a:buFont typeface="Wingdings" charset="2"/>
              <a:buChar char="Ø"/>
            </a:pPr>
            <a:r>
              <a:rPr lang="en-US" altLang="zh-CHS" dirty="0" err="1" smtClean="0"/>
              <a:t>Hypertable</a:t>
            </a:r>
            <a:r>
              <a:rPr lang="en-US" altLang="zh-CHS" dirty="0" smtClean="0"/>
              <a:t> </a:t>
            </a:r>
            <a:r>
              <a:rPr lang="en-US" altLang="zh-CHS" dirty="0"/>
              <a:t>is designed to run on top of a "third party" DFS and can be run on top of a </a:t>
            </a:r>
            <a:r>
              <a:rPr lang="en-US" altLang="zh-CHS" dirty="0" err="1"/>
              <a:t>nomal</a:t>
            </a:r>
            <a:r>
              <a:rPr lang="en-US" altLang="zh-CHS" dirty="0"/>
              <a:t> local </a:t>
            </a:r>
            <a:r>
              <a:rPr lang="en-US" altLang="zh-CHS" dirty="0" err="1"/>
              <a:t>filesystem</a:t>
            </a:r>
            <a:r>
              <a:rPr lang="en-US" altLang="zh-CHS" dirty="0"/>
              <a:t>.</a:t>
            </a:r>
          </a:p>
          <a:p>
            <a:pPr marL="285750" indent="-285750" eaLnBrk="1" hangingPunct="1">
              <a:buFont typeface="Wingdings" charset="2"/>
              <a:buChar char="Ø"/>
            </a:pPr>
            <a:r>
              <a:rPr lang="en-US" altLang="zh-CHS" dirty="0"/>
              <a:t>All table data is stored in the underlying DFS.</a:t>
            </a:r>
            <a:endParaRPr lang="zh-CHS" altLang="en-US" dirty="0"/>
          </a:p>
        </p:txBody>
      </p:sp>
    </p:spTree>
    <p:extLst>
      <p:ext uri="{BB962C8B-B14F-4D97-AF65-F5344CB8AC3E}">
        <p14:creationId xmlns:p14="http://schemas.microsoft.com/office/powerpoint/2010/main" val="197480640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2168F440-9E05-644C-A708-46F09C515D52}" type="datetime1">
              <a:rPr lang="zh-CHS" altLang="en-US" smtClean="0"/>
              <a:t>15/5/6</a:t>
            </a:fld>
            <a:endParaRPr lang="en-US" altLang="zh-CHS"/>
          </a:p>
        </p:txBody>
      </p:sp>
      <p:sp>
        <p:nvSpPr>
          <p:cNvPr id="5" name="幻灯片编号占位符 4"/>
          <p:cNvSpPr>
            <a:spLocks noGrp="1"/>
          </p:cNvSpPr>
          <p:nvPr>
            <p:ph type="sldNum" sz="quarter" idx="12"/>
          </p:nvPr>
        </p:nvSpPr>
        <p:spPr/>
        <p:txBody>
          <a:bodyPr/>
          <a:lstStyle/>
          <a:p>
            <a:fld id="{C73A8C92-5225-624A-981C-988E0DFED375}" type="slidenum">
              <a:rPr lang="en-US" altLang="zh-CHS" smtClean="0"/>
              <a:pPr/>
              <a:t>65</a:t>
            </a:fld>
            <a:endParaRPr lang="en-US" altLang="zh-CHS"/>
          </a:p>
        </p:txBody>
      </p:sp>
      <p:sp>
        <p:nvSpPr>
          <p:cNvPr id="6" name="标题 1"/>
          <p:cNvSpPr txBox="1">
            <a:spLocks/>
          </p:cNvSpPr>
          <p:nvPr/>
        </p:nvSpPr>
        <p:spPr>
          <a:xfrm>
            <a:off x="468313" y="333375"/>
            <a:ext cx="6858000" cy="550863"/>
          </a:xfrm>
          <a:prstGeom prst="rect">
            <a:avLst/>
          </a:prstGeom>
        </p:spPr>
        <p:txBody>
          <a:bodyPr vert="horz" wrap="square" lIns="91440" tIns="45720" rIns="91440" bIns="45720" numCol="1" rtlCol="0" anchor="b" anchorCtr="0" compatLnSpc="1">
            <a:prstTxWarp prst="textNoShape">
              <a:avLst/>
            </a:prstTxWarp>
            <a:normAutofit/>
          </a:bodyPr>
          <a:lstStyle>
            <a:lvl1pPr algn="l" rtl="0" eaLnBrk="0" fontAlgn="base" hangingPunct="0">
              <a:lnSpc>
                <a:spcPct val="85000"/>
              </a:lnSpc>
              <a:spcBef>
                <a:spcPct val="0"/>
              </a:spcBef>
              <a:spcAft>
                <a:spcPct val="0"/>
              </a:spcAft>
              <a:defRPr sz="8000" kern="1200" spc="-50" baseline="0">
                <a:solidFill>
                  <a:schemeClr val="tx1">
                    <a:lumMod val="85000"/>
                    <a:lumOff val="15000"/>
                  </a:schemeClr>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itchFamily="34" charset="0"/>
              </a:defRPr>
            </a:lvl2pPr>
            <a:lvl3pPr algn="l" rtl="0" eaLnBrk="0" fontAlgn="base" hangingPunct="0">
              <a:lnSpc>
                <a:spcPct val="85000"/>
              </a:lnSpc>
              <a:spcBef>
                <a:spcPct val="0"/>
              </a:spcBef>
              <a:spcAft>
                <a:spcPct val="0"/>
              </a:spcAft>
              <a:defRPr sz="4800">
                <a:solidFill>
                  <a:srgbClr val="404040"/>
                </a:solidFill>
                <a:latin typeface="Calibri Light" pitchFamily="34" charset="0"/>
              </a:defRPr>
            </a:lvl3pPr>
            <a:lvl4pPr algn="l" rtl="0" eaLnBrk="0" fontAlgn="base" hangingPunct="0">
              <a:lnSpc>
                <a:spcPct val="85000"/>
              </a:lnSpc>
              <a:spcBef>
                <a:spcPct val="0"/>
              </a:spcBef>
              <a:spcAft>
                <a:spcPct val="0"/>
              </a:spcAft>
              <a:defRPr sz="4800">
                <a:solidFill>
                  <a:srgbClr val="404040"/>
                </a:solidFill>
                <a:latin typeface="Calibri Light" pitchFamily="34" charset="0"/>
              </a:defRPr>
            </a:lvl4pPr>
            <a:lvl5pPr algn="l" rtl="0" eaLnBrk="0" fontAlgn="base" hangingPunct="0">
              <a:lnSpc>
                <a:spcPct val="85000"/>
              </a:lnSpc>
              <a:spcBef>
                <a:spcPct val="0"/>
              </a:spcBef>
              <a:spcAft>
                <a:spcPct val="0"/>
              </a:spcAft>
              <a:defRPr sz="4800">
                <a:solidFill>
                  <a:srgbClr val="404040"/>
                </a:solidFill>
                <a:latin typeface="Calibri Light" pitchFamily="34" charset="0"/>
              </a:defRPr>
            </a:lvl5pPr>
            <a:lvl6pPr marL="457200" algn="l" rtl="0" fontAlgn="base">
              <a:lnSpc>
                <a:spcPct val="85000"/>
              </a:lnSpc>
              <a:spcBef>
                <a:spcPct val="0"/>
              </a:spcBef>
              <a:spcAft>
                <a:spcPct val="0"/>
              </a:spcAft>
              <a:defRPr sz="4800">
                <a:solidFill>
                  <a:srgbClr val="404040"/>
                </a:solidFill>
                <a:latin typeface="Calibri Light" pitchFamily="34" charset="0"/>
              </a:defRPr>
            </a:lvl6pPr>
            <a:lvl7pPr marL="914400" algn="l" rtl="0" fontAlgn="base">
              <a:lnSpc>
                <a:spcPct val="85000"/>
              </a:lnSpc>
              <a:spcBef>
                <a:spcPct val="0"/>
              </a:spcBef>
              <a:spcAft>
                <a:spcPct val="0"/>
              </a:spcAft>
              <a:defRPr sz="4800">
                <a:solidFill>
                  <a:srgbClr val="404040"/>
                </a:solidFill>
                <a:latin typeface="Calibri Light" pitchFamily="34" charset="0"/>
              </a:defRPr>
            </a:lvl7pPr>
            <a:lvl8pPr marL="1371600" algn="l" rtl="0" fontAlgn="base">
              <a:lnSpc>
                <a:spcPct val="85000"/>
              </a:lnSpc>
              <a:spcBef>
                <a:spcPct val="0"/>
              </a:spcBef>
              <a:spcAft>
                <a:spcPct val="0"/>
              </a:spcAft>
              <a:defRPr sz="4800">
                <a:solidFill>
                  <a:srgbClr val="404040"/>
                </a:solidFill>
                <a:latin typeface="Calibri Light" pitchFamily="34" charset="0"/>
              </a:defRPr>
            </a:lvl8pPr>
            <a:lvl9pPr marL="1828800" algn="l" rtl="0" fontAlgn="base">
              <a:lnSpc>
                <a:spcPct val="85000"/>
              </a:lnSpc>
              <a:spcBef>
                <a:spcPct val="0"/>
              </a:spcBef>
              <a:spcAft>
                <a:spcPct val="0"/>
              </a:spcAft>
              <a:defRPr sz="4800">
                <a:solidFill>
                  <a:srgbClr val="404040"/>
                </a:solidFill>
                <a:latin typeface="Calibri Light" pitchFamily="34" charset="0"/>
              </a:defRPr>
            </a:lvl9pPr>
          </a:lstStyle>
          <a:p>
            <a:pPr eaLnBrk="1" fontAlgn="auto" hangingPunct="1">
              <a:spcAft>
                <a:spcPts val="0"/>
              </a:spcAft>
              <a:defRPr/>
            </a:pPr>
            <a:r>
              <a:rPr lang="en-US" altLang="zh-CHS" sz="2400" dirty="0" smtClean="0">
                <a:solidFill>
                  <a:schemeClr val="tx1"/>
                </a:solidFill>
                <a:latin typeface="Calibri" pitchFamily="34" charset="0"/>
                <a:ea typeface="+mn-ea"/>
                <a:cs typeface="Arial" pitchFamily="34" charset="0"/>
                <a:sym typeface="Calibri" pitchFamily="34" charset="0"/>
              </a:rPr>
              <a:t>Architecture Overview</a:t>
            </a:r>
            <a:endParaRPr lang="zh-CHS" altLang="en-US" sz="2400" dirty="0">
              <a:solidFill>
                <a:schemeClr val="tx1"/>
              </a:solidFill>
              <a:latin typeface="Calibri" pitchFamily="34" charset="0"/>
              <a:ea typeface="+mn-ea"/>
              <a:cs typeface="Arial" pitchFamily="34" charset="0"/>
              <a:sym typeface="Calibri" pitchFamily="34" charset="0"/>
            </a:endParaRPr>
          </a:p>
        </p:txBody>
      </p:sp>
      <p:cxnSp>
        <p:nvCxnSpPr>
          <p:cNvPr id="7" name="直接连接符 5"/>
          <p:cNvCxnSpPr/>
          <p:nvPr/>
        </p:nvCxnSpPr>
        <p:spPr>
          <a:xfrm>
            <a:off x="539750" y="908050"/>
            <a:ext cx="7993063" cy="0"/>
          </a:xfrm>
          <a:prstGeom prst="line">
            <a:avLst/>
          </a:prstGeom>
          <a:ln w="19050" cmpd="sng">
            <a:solidFill>
              <a:srgbClr val="0070C0"/>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539750" y="1857598"/>
            <a:ext cx="7776666" cy="1477328"/>
          </a:xfrm>
          <a:prstGeom prst="rect">
            <a:avLst/>
          </a:prstGeom>
          <a:noFill/>
        </p:spPr>
        <p:txBody>
          <a:bodyPr wrap="square" rtlCol="0">
            <a:spAutoFit/>
          </a:bodyPr>
          <a:lstStyle/>
          <a:p>
            <a:pPr marL="285750" indent="-285750" eaLnBrk="1" hangingPunct="1">
              <a:buFont typeface="Wingdings" charset="2"/>
              <a:buChar char="Ø"/>
            </a:pPr>
            <a:r>
              <a:rPr lang="en-US" altLang="zh-CHS" dirty="0" err="1"/>
              <a:t>HbaseMaster</a:t>
            </a:r>
            <a:endParaRPr lang="en-US" altLang="zh-CHS" dirty="0"/>
          </a:p>
          <a:p>
            <a:pPr marL="285750" indent="-285750" eaLnBrk="1" hangingPunct="1">
              <a:buFont typeface="Wingdings" charset="2"/>
              <a:buChar char="Ø"/>
            </a:pPr>
            <a:endParaRPr lang="zh-CHS" altLang="en-US" dirty="0"/>
          </a:p>
          <a:p>
            <a:pPr marL="285750" indent="-285750" eaLnBrk="1" hangingPunct="1">
              <a:buFont typeface="Wingdings" charset="2"/>
              <a:buChar char="Ø"/>
            </a:pPr>
            <a:r>
              <a:rPr lang="en-US" altLang="zh-CHS" dirty="0" err="1"/>
              <a:t>HRegionServer</a:t>
            </a:r>
            <a:endParaRPr lang="en-US" altLang="zh-CHS" dirty="0"/>
          </a:p>
          <a:p>
            <a:pPr marL="285750" indent="-285750" eaLnBrk="1" hangingPunct="1">
              <a:buFont typeface="Wingdings" charset="2"/>
              <a:buChar char="Ø"/>
            </a:pPr>
            <a:endParaRPr lang="zh-CHS" altLang="en-US" dirty="0"/>
          </a:p>
          <a:p>
            <a:pPr marL="285750" indent="-285750" eaLnBrk="1" hangingPunct="1">
              <a:buFont typeface="Wingdings" charset="2"/>
              <a:buChar char="Ø"/>
            </a:pPr>
            <a:r>
              <a:rPr lang="en-US" altLang="zh-CHS" dirty="0" err="1"/>
              <a:t>HBaseClient</a:t>
            </a:r>
            <a:endParaRPr lang="zh-CHS" altLang="en-US" dirty="0"/>
          </a:p>
        </p:txBody>
      </p:sp>
      <p:sp>
        <p:nvSpPr>
          <p:cNvPr id="8" name="矩形 7"/>
          <p:cNvSpPr>
            <a:spLocks noChangeArrowheads="1"/>
          </p:cNvSpPr>
          <p:nvPr/>
        </p:nvSpPr>
        <p:spPr bwMode="auto">
          <a:xfrm>
            <a:off x="561877" y="1268760"/>
            <a:ext cx="3436646" cy="369332"/>
          </a:xfrm>
          <a:prstGeom prst="rect">
            <a:avLst/>
          </a:prstGeom>
          <a:solidFill>
            <a:srgbClr val="996633"/>
          </a:solidFill>
          <a:ln w="9525">
            <a:solidFill>
              <a:srgbClr val="996633"/>
            </a:solidFill>
            <a:miter lim="800000"/>
            <a:headEnd/>
            <a:tailEnd/>
          </a:ln>
        </p:spPr>
        <p:txBody>
          <a:bodyPr wrap="non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buFont typeface="Arial" charset="0"/>
              <a:buNone/>
            </a:pPr>
            <a:r>
              <a:rPr lang="en-US" altLang="zh-CHS" dirty="0" smtClean="0">
                <a:solidFill>
                  <a:schemeClr val="bg1"/>
                </a:solidFill>
                <a:sym typeface="Calibri" charset="0"/>
              </a:rPr>
              <a:t>Three major components of </a:t>
            </a:r>
            <a:r>
              <a:rPr lang="en-US" altLang="zh-CHS" dirty="0" err="1" smtClean="0">
                <a:solidFill>
                  <a:schemeClr val="bg1"/>
                </a:solidFill>
                <a:sym typeface="Calibri" charset="0"/>
              </a:rPr>
              <a:t>HBase</a:t>
            </a:r>
            <a:endParaRPr lang="en-US" altLang="zh-CHS" dirty="0"/>
          </a:p>
        </p:txBody>
      </p:sp>
    </p:spTree>
    <p:extLst>
      <p:ext uri="{BB962C8B-B14F-4D97-AF65-F5344CB8AC3E}">
        <p14:creationId xmlns:p14="http://schemas.microsoft.com/office/powerpoint/2010/main" val="102553345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2168F440-9E05-644C-A708-46F09C515D52}" type="datetime1">
              <a:rPr lang="zh-CHS" altLang="en-US" smtClean="0"/>
              <a:t>15/5/6</a:t>
            </a:fld>
            <a:endParaRPr lang="en-US" altLang="zh-CHS"/>
          </a:p>
        </p:txBody>
      </p:sp>
      <p:sp>
        <p:nvSpPr>
          <p:cNvPr id="5" name="幻灯片编号占位符 4"/>
          <p:cNvSpPr>
            <a:spLocks noGrp="1"/>
          </p:cNvSpPr>
          <p:nvPr>
            <p:ph type="sldNum" sz="quarter" idx="12"/>
          </p:nvPr>
        </p:nvSpPr>
        <p:spPr/>
        <p:txBody>
          <a:bodyPr/>
          <a:lstStyle/>
          <a:p>
            <a:fld id="{C73A8C92-5225-624A-981C-988E0DFED375}" type="slidenum">
              <a:rPr lang="en-US" altLang="zh-CHS" smtClean="0"/>
              <a:pPr/>
              <a:t>66</a:t>
            </a:fld>
            <a:endParaRPr lang="en-US" altLang="zh-CHS"/>
          </a:p>
        </p:txBody>
      </p:sp>
      <p:sp>
        <p:nvSpPr>
          <p:cNvPr id="6" name="标题 1"/>
          <p:cNvSpPr txBox="1">
            <a:spLocks/>
          </p:cNvSpPr>
          <p:nvPr/>
        </p:nvSpPr>
        <p:spPr>
          <a:xfrm>
            <a:off x="468313" y="333375"/>
            <a:ext cx="6858000" cy="550863"/>
          </a:xfrm>
          <a:prstGeom prst="rect">
            <a:avLst/>
          </a:prstGeom>
        </p:spPr>
        <p:txBody>
          <a:bodyPr vert="horz" wrap="square" lIns="91440" tIns="45720" rIns="91440" bIns="45720" numCol="1" rtlCol="0" anchor="b" anchorCtr="0" compatLnSpc="1">
            <a:prstTxWarp prst="textNoShape">
              <a:avLst/>
            </a:prstTxWarp>
            <a:normAutofit/>
          </a:bodyPr>
          <a:lstStyle>
            <a:lvl1pPr algn="l" rtl="0" eaLnBrk="0" fontAlgn="base" hangingPunct="0">
              <a:lnSpc>
                <a:spcPct val="85000"/>
              </a:lnSpc>
              <a:spcBef>
                <a:spcPct val="0"/>
              </a:spcBef>
              <a:spcAft>
                <a:spcPct val="0"/>
              </a:spcAft>
              <a:defRPr sz="8000" kern="1200" spc="-50" baseline="0">
                <a:solidFill>
                  <a:schemeClr val="tx1">
                    <a:lumMod val="85000"/>
                    <a:lumOff val="15000"/>
                  </a:schemeClr>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itchFamily="34" charset="0"/>
              </a:defRPr>
            </a:lvl2pPr>
            <a:lvl3pPr algn="l" rtl="0" eaLnBrk="0" fontAlgn="base" hangingPunct="0">
              <a:lnSpc>
                <a:spcPct val="85000"/>
              </a:lnSpc>
              <a:spcBef>
                <a:spcPct val="0"/>
              </a:spcBef>
              <a:spcAft>
                <a:spcPct val="0"/>
              </a:spcAft>
              <a:defRPr sz="4800">
                <a:solidFill>
                  <a:srgbClr val="404040"/>
                </a:solidFill>
                <a:latin typeface="Calibri Light" pitchFamily="34" charset="0"/>
              </a:defRPr>
            </a:lvl3pPr>
            <a:lvl4pPr algn="l" rtl="0" eaLnBrk="0" fontAlgn="base" hangingPunct="0">
              <a:lnSpc>
                <a:spcPct val="85000"/>
              </a:lnSpc>
              <a:spcBef>
                <a:spcPct val="0"/>
              </a:spcBef>
              <a:spcAft>
                <a:spcPct val="0"/>
              </a:spcAft>
              <a:defRPr sz="4800">
                <a:solidFill>
                  <a:srgbClr val="404040"/>
                </a:solidFill>
                <a:latin typeface="Calibri Light" pitchFamily="34" charset="0"/>
              </a:defRPr>
            </a:lvl4pPr>
            <a:lvl5pPr algn="l" rtl="0" eaLnBrk="0" fontAlgn="base" hangingPunct="0">
              <a:lnSpc>
                <a:spcPct val="85000"/>
              </a:lnSpc>
              <a:spcBef>
                <a:spcPct val="0"/>
              </a:spcBef>
              <a:spcAft>
                <a:spcPct val="0"/>
              </a:spcAft>
              <a:defRPr sz="4800">
                <a:solidFill>
                  <a:srgbClr val="404040"/>
                </a:solidFill>
                <a:latin typeface="Calibri Light" pitchFamily="34" charset="0"/>
              </a:defRPr>
            </a:lvl5pPr>
            <a:lvl6pPr marL="457200" algn="l" rtl="0" fontAlgn="base">
              <a:lnSpc>
                <a:spcPct val="85000"/>
              </a:lnSpc>
              <a:spcBef>
                <a:spcPct val="0"/>
              </a:spcBef>
              <a:spcAft>
                <a:spcPct val="0"/>
              </a:spcAft>
              <a:defRPr sz="4800">
                <a:solidFill>
                  <a:srgbClr val="404040"/>
                </a:solidFill>
                <a:latin typeface="Calibri Light" pitchFamily="34" charset="0"/>
              </a:defRPr>
            </a:lvl6pPr>
            <a:lvl7pPr marL="914400" algn="l" rtl="0" fontAlgn="base">
              <a:lnSpc>
                <a:spcPct val="85000"/>
              </a:lnSpc>
              <a:spcBef>
                <a:spcPct val="0"/>
              </a:spcBef>
              <a:spcAft>
                <a:spcPct val="0"/>
              </a:spcAft>
              <a:defRPr sz="4800">
                <a:solidFill>
                  <a:srgbClr val="404040"/>
                </a:solidFill>
                <a:latin typeface="Calibri Light" pitchFamily="34" charset="0"/>
              </a:defRPr>
            </a:lvl7pPr>
            <a:lvl8pPr marL="1371600" algn="l" rtl="0" fontAlgn="base">
              <a:lnSpc>
                <a:spcPct val="85000"/>
              </a:lnSpc>
              <a:spcBef>
                <a:spcPct val="0"/>
              </a:spcBef>
              <a:spcAft>
                <a:spcPct val="0"/>
              </a:spcAft>
              <a:defRPr sz="4800">
                <a:solidFill>
                  <a:srgbClr val="404040"/>
                </a:solidFill>
                <a:latin typeface="Calibri Light" pitchFamily="34" charset="0"/>
              </a:defRPr>
            </a:lvl8pPr>
            <a:lvl9pPr marL="1828800" algn="l" rtl="0" fontAlgn="base">
              <a:lnSpc>
                <a:spcPct val="85000"/>
              </a:lnSpc>
              <a:spcBef>
                <a:spcPct val="0"/>
              </a:spcBef>
              <a:spcAft>
                <a:spcPct val="0"/>
              </a:spcAft>
              <a:defRPr sz="4800">
                <a:solidFill>
                  <a:srgbClr val="404040"/>
                </a:solidFill>
                <a:latin typeface="Calibri Light" pitchFamily="34" charset="0"/>
              </a:defRPr>
            </a:lvl9pPr>
          </a:lstStyle>
          <a:p>
            <a:pPr eaLnBrk="1" fontAlgn="auto" hangingPunct="1">
              <a:spcAft>
                <a:spcPts val="0"/>
              </a:spcAft>
              <a:defRPr/>
            </a:pPr>
            <a:r>
              <a:rPr lang="en-US" altLang="zh-CHS" sz="2400" dirty="0" smtClean="0">
                <a:solidFill>
                  <a:schemeClr val="tx1"/>
                </a:solidFill>
                <a:latin typeface="Calibri" pitchFamily="34" charset="0"/>
                <a:ea typeface="+mn-ea"/>
                <a:cs typeface="Arial" pitchFamily="34" charset="0"/>
                <a:sym typeface="Calibri" pitchFamily="34" charset="0"/>
              </a:rPr>
              <a:t>Architecture Overview</a:t>
            </a:r>
            <a:endParaRPr lang="zh-CHS" altLang="en-US" sz="2400" dirty="0">
              <a:solidFill>
                <a:schemeClr val="tx1"/>
              </a:solidFill>
              <a:latin typeface="Calibri" pitchFamily="34" charset="0"/>
              <a:ea typeface="+mn-ea"/>
              <a:cs typeface="Arial" pitchFamily="34" charset="0"/>
              <a:sym typeface="Calibri" pitchFamily="34" charset="0"/>
            </a:endParaRPr>
          </a:p>
        </p:txBody>
      </p:sp>
      <p:cxnSp>
        <p:nvCxnSpPr>
          <p:cNvPr id="7" name="直接连接符 5"/>
          <p:cNvCxnSpPr/>
          <p:nvPr/>
        </p:nvCxnSpPr>
        <p:spPr>
          <a:xfrm>
            <a:off x="539750" y="908050"/>
            <a:ext cx="7993063" cy="0"/>
          </a:xfrm>
          <a:prstGeom prst="line">
            <a:avLst/>
          </a:prstGeom>
          <a:ln w="19050" cmpd="sng">
            <a:solidFill>
              <a:srgbClr val="0070C0"/>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539750" y="1857598"/>
            <a:ext cx="7776666" cy="1477328"/>
          </a:xfrm>
          <a:prstGeom prst="rect">
            <a:avLst/>
          </a:prstGeom>
          <a:noFill/>
        </p:spPr>
        <p:txBody>
          <a:bodyPr wrap="square" rtlCol="0">
            <a:spAutoFit/>
          </a:bodyPr>
          <a:lstStyle/>
          <a:p>
            <a:pPr marL="285750" indent="-285750" eaLnBrk="1" hangingPunct="1">
              <a:buFont typeface="Wingdings" charset="2"/>
              <a:buChar char="Ø"/>
            </a:pPr>
            <a:r>
              <a:rPr lang="en-US" altLang="zh-CHS" dirty="0" err="1"/>
              <a:t>HbaseMaster</a:t>
            </a:r>
            <a:endParaRPr lang="en-US" altLang="zh-CHS" dirty="0"/>
          </a:p>
          <a:p>
            <a:pPr marL="285750" indent="-285750" eaLnBrk="1" hangingPunct="1">
              <a:buFont typeface="Wingdings" charset="2"/>
              <a:buChar char="Ø"/>
            </a:pPr>
            <a:endParaRPr lang="zh-CHS" altLang="en-US" dirty="0"/>
          </a:p>
          <a:p>
            <a:pPr marL="285750" indent="-285750" eaLnBrk="1" hangingPunct="1">
              <a:buFont typeface="Wingdings" charset="2"/>
              <a:buChar char="Ø"/>
            </a:pPr>
            <a:r>
              <a:rPr lang="en-US" altLang="zh-CHS" dirty="0" err="1"/>
              <a:t>HRegionServer</a:t>
            </a:r>
            <a:endParaRPr lang="en-US" altLang="zh-CHS" dirty="0"/>
          </a:p>
          <a:p>
            <a:pPr marL="285750" indent="-285750" eaLnBrk="1" hangingPunct="1">
              <a:buFont typeface="Wingdings" charset="2"/>
              <a:buChar char="Ø"/>
            </a:pPr>
            <a:endParaRPr lang="zh-CHS" altLang="en-US" dirty="0"/>
          </a:p>
          <a:p>
            <a:pPr marL="285750" indent="-285750" eaLnBrk="1" hangingPunct="1">
              <a:buFont typeface="Wingdings" charset="2"/>
              <a:buChar char="Ø"/>
            </a:pPr>
            <a:r>
              <a:rPr lang="en-US" altLang="zh-CHS" dirty="0" err="1"/>
              <a:t>HBaseClient</a:t>
            </a:r>
            <a:endParaRPr lang="zh-CHS" altLang="en-US" dirty="0"/>
          </a:p>
        </p:txBody>
      </p:sp>
      <p:sp>
        <p:nvSpPr>
          <p:cNvPr id="8" name="矩形 7"/>
          <p:cNvSpPr>
            <a:spLocks noChangeArrowheads="1"/>
          </p:cNvSpPr>
          <p:nvPr/>
        </p:nvSpPr>
        <p:spPr bwMode="auto">
          <a:xfrm>
            <a:off x="561877" y="1268760"/>
            <a:ext cx="3436646" cy="369332"/>
          </a:xfrm>
          <a:prstGeom prst="rect">
            <a:avLst/>
          </a:prstGeom>
          <a:solidFill>
            <a:srgbClr val="996633"/>
          </a:solidFill>
          <a:ln w="9525">
            <a:solidFill>
              <a:srgbClr val="996633"/>
            </a:solidFill>
            <a:miter lim="800000"/>
            <a:headEnd/>
            <a:tailEnd/>
          </a:ln>
        </p:spPr>
        <p:txBody>
          <a:bodyPr wrap="non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buFont typeface="Arial" charset="0"/>
              <a:buNone/>
            </a:pPr>
            <a:r>
              <a:rPr lang="en-US" altLang="zh-CHS" dirty="0" smtClean="0">
                <a:solidFill>
                  <a:schemeClr val="bg1"/>
                </a:solidFill>
                <a:sym typeface="Calibri" charset="0"/>
              </a:rPr>
              <a:t>Three major components of </a:t>
            </a:r>
            <a:r>
              <a:rPr lang="en-US" altLang="zh-CHS" dirty="0" err="1" smtClean="0">
                <a:solidFill>
                  <a:schemeClr val="bg1"/>
                </a:solidFill>
                <a:sym typeface="Calibri" charset="0"/>
              </a:rPr>
              <a:t>HBase</a:t>
            </a:r>
            <a:endParaRPr lang="en-US" altLang="zh-CHS" dirty="0"/>
          </a:p>
        </p:txBody>
      </p:sp>
      <p:pic>
        <p:nvPicPr>
          <p:cNvPr id="11" name="Picture 5" descr="C:\Users\TONGANGE\Desktop\102632~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2421508"/>
            <a:ext cx="5909217" cy="3095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8295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2168F440-9E05-644C-A708-46F09C515D52}" type="datetime1">
              <a:rPr lang="zh-CHS" altLang="en-US" smtClean="0"/>
              <a:t>15/5/6</a:t>
            </a:fld>
            <a:endParaRPr lang="en-US" altLang="zh-CHS"/>
          </a:p>
        </p:txBody>
      </p:sp>
      <p:sp>
        <p:nvSpPr>
          <p:cNvPr id="5" name="幻灯片编号占位符 4"/>
          <p:cNvSpPr>
            <a:spLocks noGrp="1"/>
          </p:cNvSpPr>
          <p:nvPr>
            <p:ph type="sldNum" sz="quarter" idx="12"/>
          </p:nvPr>
        </p:nvSpPr>
        <p:spPr/>
        <p:txBody>
          <a:bodyPr/>
          <a:lstStyle/>
          <a:p>
            <a:fld id="{C73A8C92-5225-624A-981C-988E0DFED375}" type="slidenum">
              <a:rPr lang="en-US" altLang="zh-CHS" smtClean="0"/>
              <a:pPr/>
              <a:t>67</a:t>
            </a:fld>
            <a:endParaRPr lang="en-US" altLang="zh-CHS"/>
          </a:p>
        </p:txBody>
      </p:sp>
      <p:sp>
        <p:nvSpPr>
          <p:cNvPr id="6" name="标题 1"/>
          <p:cNvSpPr txBox="1">
            <a:spLocks/>
          </p:cNvSpPr>
          <p:nvPr/>
        </p:nvSpPr>
        <p:spPr>
          <a:xfrm>
            <a:off x="468313" y="333375"/>
            <a:ext cx="6858000" cy="550863"/>
          </a:xfrm>
          <a:prstGeom prst="rect">
            <a:avLst/>
          </a:prstGeom>
        </p:spPr>
        <p:txBody>
          <a:bodyPr vert="horz" wrap="square" lIns="91440" tIns="45720" rIns="91440" bIns="45720" numCol="1" rtlCol="0" anchor="b" anchorCtr="0" compatLnSpc="1">
            <a:prstTxWarp prst="textNoShape">
              <a:avLst/>
            </a:prstTxWarp>
            <a:normAutofit/>
          </a:bodyPr>
          <a:lstStyle>
            <a:lvl1pPr algn="l" rtl="0" eaLnBrk="0" fontAlgn="base" hangingPunct="0">
              <a:lnSpc>
                <a:spcPct val="85000"/>
              </a:lnSpc>
              <a:spcBef>
                <a:spcPct val="0"/>
              </a:spcBef>
              <a:spcAft>
                <a:spcPct val="0"/>
              </a:spcAft>
              <a:defRPr sz="8000" kern="1200" spc="-50" baseline="0">
                <a:solidFill>
                  <a:schemeClr val="tx1">
                    <a:lumMod val="85000"/>
                    <a:lumOff val="15000"/>
                  </a:schemeClr>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itchFamily="34" charset="0"/>
              </a:defRPr>
            </a:lvl2pPr>
            <a:lvl3pPr algn="l" rtl="0" eaLnBrk="0" fontAlgn="base" hangingPunct="0">
              <a:lnSpc>
                <a:spcPct val="85000"/>
              </a:lnSpc>
              <a:spcBef>
                <a:spcPct val="0"/>
              </a:spcBef>
              <a:spcAft>
                <a:spcPct val="0"/>
              </a:spcAft>
              <a:defRPr sz="4800">
                <a:solidFill>
                  <a:srgbClr val="404040"/>
                </a:solidFill>
                <a:latin typeface="Calibri Light" pitchFamily="34" charset="0"/>
              </a:defRPr>
            </a:lvl3pPr>
            <a:lvl4pPr algn="l" rtl="0" eaLnBrk="0" fontAlgn="base" hangingPunct="0">
              <a:lnSpc>
                <a:spcPct val="85000"/>
              </a:lnSpc>
              <a:spcBef>
                <a:spcPct val="0"/>
              </a:spcBef>
              <a:spcAft>
                <a:spcPct val="0"/>
              </a:spcAft>
              <a:defRPr sz="4800">
                <a:solidFill>
                  <a:srgbClr val="404040"/>
                </a:solidFill>
                <a:latin typeface="Calibri Light" pitchFamily="34" charset="0"/>
              </a:defRPr>
            </a:lvl4pPr>
            <a:lvl5pPr algn="l" rtl="0" eaLnBrk="0" fontAlgn="base" hangingPunct="0">
              <a:lnSpc>
                <a:spcPct val="85000"/>
              </a:lnSpc>
              <a:spcBef>
                <a:spcPct val="0"/>
              </a:spcBef>
              <a:spcAft>
                <a:spcPct val="0"/>
              </a:spcAft>
              <a:defRPr sz="4800">
                <a:solidFill>
                  <a:srgbClr val="404040"/>
                </a:solidFill>
                <a:latin typeface="Calibri Light" pitchFamily="34" charset="0"/>
              </a:defRPr>
            </a:lvl5pPr>
            <a:lvl6pPr marL="457200" algn="l" rtl="0" fontAlgn="base">
              <a:lnSpc>
                <a:spcPct val="85000"/>
              </a:lnSpc>
              <a:spcBef>
                <a:spcPct val="0"/>
              </a:spcBef>
              <a:spcAft>
                <a:spcPct val="0"/>
              </a:spcAft>
              <a:defRPr sz="4800">
                <a:solidFill>
                  <a:srgbClr val="404040"/>
                </a:solidFill>
                <a:latin typeface="Calibri Light" pitchFamily="34" charset="0"/>
              </a:defRPr>
            </a:lvl6pPr>
            <a:lvl7pPr marL="914400" algn="l" rtl="0" fontAlgn="base">
              <a:lnSpc>
                <a:spcPct val="85000"/>
              </a:lnSpc>
              <a:spcBef>
                <a:spcPct val="0"/>
              </a:spcBef>
              <a:spcAft>
                <a:spcPct val="0"/>
              </a:spcAft>
              <a:defRPr sz="4800">
                <a:solidFill>
                  <a:srgbClr val="404040"/>
                </a:solidFill>
                <a:latin typeface="Calibri Light" pitchFamily="34" charset="0"/>
              </a:defRPr>
            </a:lvl7pPr>
            <a:lvl8pPr marL="1371600" algn="l" rtl="0" fontAlgn="base">
              <a:lnSpc>
                <a:spcPct val="85000"/>
              </a:lnSpc>
              <a:spcBef>
                <a:spcPct val="0"/>
              </a:spcBef>
              <a:spcAft>
                <a:spcPct val="0"/>
              </a:spcAft>
              <a:defRPr sz="4800">
                <a:solidFill>
                  <a:srgbClr val="404040"/>
                </a:solidFill>
                <a:latin typeface="Calibri Light" pitchFamily="34" charset="0"/>
              </a:defRPr>
            </a:lvl8pPr>
            <a:lvl9pPr marL="1828800" algn="l" rtl="0" fontAlgn="base">
              <a:lnSpc>
                <a:spcPct val="85000"/>
              </a:lnSpc>
              <a:spcBef>
                <a:spcPct val="0"/>
              </a:spcBef>
              <a:spcAft>
                <a:spcPct val="0"/>
              </a:spcAft>
              <a:defRPr sz="4800">
                <a:solidFill>
                  <a:srgbClr val="404040"/>
                </a:solidFill>
                <a:latin typeface="Calibri Light" pitchFamily="34" charset="0"/>
              </a:defRPr>
            </a:lvl9pPr>
          </a:lstStyle>
          <a:p>
            <a:pPr eaLnBrk="1" fontAlgn="auto" hangingPunct="1">
              <a:spcAft>
                <a:spcPts val="0"/>
              </a:spcAft>
              <a:defRPr/>
            </a:pPr>
            <a:r>
              <a:rPr lang="en-US" altLang="zh-CHS" sz="2400" dirty="0" smtClean="0">
                <a:solidFill>
                  <a:schemeClr val="tx1"/>
                </a:solidFill>
                <a:latin typeface="Calibri" pitchFamily="34" charset="0"/>
                <a:ea typeface="+mn-ea"/>
                <a:cs typeface="Arial" pitchFamily="34" charset="0"/>
                <a:sym typeface="Calibri" pitchFamily="34" charset="0"/>
              </a:rPr>
              <a:t>Evaluation</a:t>
            </a:r>
            <a:endParaRPr lang="zh-CHS" altLang="en-US" sz="2400" dirty="0">
              <a:solidFill>
                <a:schemeClr val="tx1"/>
              </a:solidFill>
              <a:latin typeface="Calibri" pitchFamily="34" charset="0"/>
              <a:ea typeface="+mn-ea"/>
              <a:cs typeface="Arial" pitchFamily="34" charset="0"/>
              <a:sym typeface="Calibri" pitchFamily="34" charset="0"/>
            </a:endParaRPr>
          </a:p>
        </p:txBody>
      </p:sp>
      <p:cxnSp>
        <p:nvCxnSpPr>
          <p:cNvPr id="7" name="直接连接符 5"/>
          <p:cNvCxnSpPr/>
          <p:nvPr/>
        </p:nvCxnSpPr>
        <p:spPr>
          <a:xfrm>
            <a:off x="539750" y="908050"/>
            <a:ext cx="7993063" cy="0"/>
          </a:xfrm>
          <a:prstGeom prst="line">
            <a:avLst/>
          </a:prstGeom>
          <a:ln w="19050" cmpd="sng">
            <a:solidFill>
              <a:srgbClr val="0070C0"/>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539552" y="2078846"/>
            <a:ext cx="7776666" cy="2862322"/>
          </a:xfrm>
          <a:prstGeom prst="rect">
            <a:avLst/>
          </a:prstGeom>
          <a:noFill/>
        </p:spPr>
        <p:txBody>
          <a:bodyPr wrap="square" rtlCol="0">
            <a:spAutoFit/>
          </a:bodyPr>
          <a:lstStyle/>
          <a:p>
            <a:pPr marL="285750" indent="-285750" eaLnBrk="1" hangingPunct="1">
              <a:buFont typeface="Wingdings" charset="2"/>
              <a:buChar char="Ø"/>
            </a:pPr>
            <a:r>
              <a:rPr lang="en-US" altLang="zh-CHS" dirty="0" err="1"/>
              <a:t>Hypertable</a:t>
            </a:r>
            <a:r>
              <a:rPr lang="en-US" altLang="zh-CHS" dirty="0"/>
              <a:t> 0.9.5.5 vs </a:t>
            </a:r>
            <a:r>
              <a:rPr lang="en-US" altLang="zh-CHS" dirty="0" err="1"/>
              <a:t>HBase</a:t>
            </a:r>
            <a:r>
              <a:rPr lang="en-US" altLang="zh-CHS" dirty="0"/>
              <a:t> </a:t>
            </a:r>
            <a:r>
              <a:rPr lang="en-US" altLang="zh-CHS" dirty="0" smtClean="0"/>
              <a:t>0.90.4</a:t>
            </a:r>
          </a:p>
          <a:p>
            <a:pPr marL="285750" indent="-285750" eaLnBrk="1" hangingPunct="1">
              <a:buFont typeface="Wingdings" charset="2"/>
              <a:buChar char="Ø"/>
            </a:pPr>
            <a:endParaRPr lang="en-US" altLang="zh-CHS" dirty="0"/>
          </a:p>
          <a:p>
            <a:pPr marL="285750" indent="-285750" eaLnBrk="1" hangingPunct="1">
              <a:buFont typeface="Wingdings" charset="2"/>
              <a:buChar char="Ø"/>
            </a:pPr>
            <a:r>
              <a:rPr lang="en-US" altLang="zh-CHS" dirty="0"/>
              <a:t>The test was run on a total of sixteen machines connected together with Gigabit Ethernet.  </a:t>
            </a:r>
            <a:endParaRPr lang="en-US" altLang="zh-CHS" dirty="0" smtClean="0"/>
          </a:p>
          <a:p>
            <a:pPr marL="285750" indent="-285750" eaLnBrk="1" hangingPunct="1">
              <a:buFont typeface="Wingdings" charset="2"/>
              <a:buChar char="Ø"/>
            </a:pPr>
            <a:endParaRPr lang="en-US" altLang="zh-CHS" dirty="0"/>
          </a:p>
          <a:p>
            <a:pPr marL="285750" indent="-285750" eaLnBrk="1" hangingPunct="1">
              <a:buFont typeface="Wingdings" charset="2"/>
              <a:buChar char="Ø"/>
            </a:pPr>
            <a:r>
              <a:rPr lang="en-US" altLang="zh-CHS" dirty="0"/>
              <a:t>Configuration:</a:t>
            </a:r>
          </a:p>
          <a:p>
            <a:pPr marL="400050" lvl="1" indent="0" eaLnBrk="1" hangingPunct="1">
              <a:buFontTx/>
              <a:buNone/>
            </a:pPr>
            <a:r>
              <a:rPr lang="en-US" altLang="zh-CHS" dirty="0">
                <a:solidFill>
                  <a:srgbClr val="000000"/>
                </a:solidFill>
              </a:rPr>
              <a:t>OS: </a:t>
            </a:r>
            <a:r>
              <a:rPr lang="en-US" altLang="zh-CHS" dirty="0" err="1">
                <a:solidFill>
                  <a:srgbClr val="000000"/>
                </a:solidFill>
              </a:rPr>
              <a:t>CentOS</a:t>
            </a:r>
            <a:r>
              <a:rPr lang="en-US" altLang="zh-CHS" dirty="0">
                <a:solidFill>
                  <a:srgbClr val="000000"/>
                </a:solidFill>
              </a:rPr>
              <a:t> 6.1</a:t>
            </a:r>
          </a:p>
          <a:p>
            <a:pPr marL="400050" lvl="1" indent="0" eaLnBrk="1" hangingPunct="1">
              <a:buFontTx/>
              <a:buNone/>
            </a:pPr>
            <a:r>
              <a:rPr lang="en-US" altLang="zh-CHS" dirty="0">
                <a:solidFill>
                  <a:srgbClr val="000000"/>
                </a:solidFill>
              </a:rPr>
              <a:t>CPU:  2X AMD C32 Six Core Model 4170 HE 2.1Ghz</a:t>
            </a:r>
          </a:p>
          <a:p>
            <a:pPr marL="400050" lvl="1" indent="0" eaLnBrk="1" hangingPunct="1">
              <a:buFontTx/>
              <a:buNone/>
            </a:pPr>
            <a:r>
              <a:rPr lang="en-US" altLang="zh-CHS" dirty="0">
                <a:solidFill>
                  <a:srgbClr val="000000"/>
                </a:solidFill>
              </a:rPr>
              <a:t>RAM:  24GB 1333 MHz DDR3</a:t>
            </a:r>
          </a:p>
          <a:p>
            <a:pPr marL="400050" lvl="1" indent="0" eaLnBrk="1" hangingPunct="1">
              <a:buFontTx/>
              <a:buNone/>
            </a:pPr>
            <a:r>
              <a:rPr lang="en-US" altLang="zh-CHS" dirty="0">
                <a:solidFill>
                  <a:srgbClr val="000000"/>
                </a:solidFill>
              </a:rPr>
              <a:t>disk:  4X 2TB SATA Western Digital RE4-GP </a:t>
            </a:r>
            <a:r>
              <a:rPr lang="en-US" altLang="zh-CHS" dirty="0" smtClean="0">
                <a:solidFill>
                  <a:srgbClr val="000000"/>
                </a:solidFill>
              </a:rPr>
              <a:t>WD2002FYPS</a:t>
            </a:r>
            <a:endParaRPr lang="zh-CHS" altLang="en-US" dirty="0">
              <a:solidFill>
                <a:srgbClr val="000000"/>
              </a:solidFill>
            </a:endParaRPr>
          </a:p>
        </p:txBody>
      </p:sp>
      <p:sp>
        <p:nvSpPr>
          <p:cNvPr id="8" name="矩形 7"/>
          <p:cNvSpPr>
            <a:spLocks noChangeArrowheads="1"/>
          </p:cNvSpPr>
          <p:nvPr/>
        </p:nvSpPr>
        <p:spPr bwMode="auto">
          <a:xfrm>
            <a:off x="561877" y="1268760"/>
            <a:ext cx="2420278" cy="369332"/>
          </a:xfrm>
          <a:prstGeom prst="rect">
            <a:avLst/>
          </a:prstGeom>
          <a:solidFill>
            <a:srgbClr val="996633"/>
          </a:solidFill>
          <a:ln w="9525">
            <a:solidFill>
              <a:srgbClr val="996633"/>
            </a:solidFill>
            <a:miter lim="800000"/>
            <a:headEnd/>
            <a:tailEnd/>
          </a:ln>
        </p:spPr>
        <p:txBody>
          <a:bodyPr wrap="non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buFont typeface="Arial" charset="0"/>
              <a:buNone/>
            </a:pPr>
            <a:r>
              <a:rPr lang="en-US" altLang="zh-CHS" dirty="0" smtClean="0">
                <a:solidFill>
                  <a:schemeClr val="bg1"/>
                </a:solidFill>
                <a:sym typeface="Calibri" charset="0"/>
              </a:rPr>
              <a:t>Performance Evaluation</a:t>
            </a:r>
            <a:endParaRPr lang="en-US" altLang="zh-CHS" dirty="0"/>
          </a:p>
        </p:txBody>
      </p:sp>
    </p:spTree>
    <p:extLst>
      <p:ext uri="{BB962C8B-B14F-4D97-AF65-F5344CB8AC3E}">
        <p14:creationId xmlns:p14="http://schemas.microsoft.com/office/powerpoint/2010/main" val="174784482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2168F440-9E05-644C-A708-46F09C515D52}" type="datetime1">
              <a:rPr lang="zh-CHS" altLang="en-US" smtClean="0"/>
              <a:t>15/5/6</a:t>
            </a:fld>
            <a:endParaRPr lang="en-US" altLang="zh-CHS"/>
          </a:p>
        </p:txBody>
      </p:sp>
      <p:sp>
        <p:nvSpPr>
          <p:cNvPr id="5" name="幻灯片编号占位符 4"/>
          <p:cNvSpPr>
            <a:spLocks noGrp="1"/>
          </p:cNvSpPr>
          <p:nvPr>
            <p:ph type="sldNum" sz="quarter" idx="12"/>
          </p:nvPr>
        </p:nvSpPr>
        <p:spPr/>
        <p:txBody>
          <a:bodyPr/>
          <a:lstStyle/>
          <a:p>
            <a:fld id="{C73A8C92-5225-624A-981C-988E0DFED375}" type="slidenum">
              <a:rPr lang="en-US" altLang="zh-CHS" smtClean="0"/>
              <a:pPr/>
              <a:t>68</a:t>
            </a:fld>
            <a:endParaRPr lang="en-US" altLang="zh-CHS"/>
          </a:p>
        </p:txBody>
      </p:sp>
      <p:sp>
        <p:nvSpPr>
          <p:cNvPr id="6" name="标题 1"/>
          <p:cNvSpPr txBox="1">
            <a:spLocks/>
          </p:cNvSpPr>
          <p:nvPr/>
        </p:nvSpPr>
        <p:spPr>
          <a:xfrm>
            <a:off x="468313" y="333375"/>
            <a:ext cx="6858000" cy="550863"/>
          </a:xfrm>
          <a:prstGeom prst="rect">
            <a:avLst/>
          </a:prstGeom>
        </p:spPr>
        <p:txBody>
          <a:bodyPr vert="horz" wrap="square" lIns="91440" tIns="45720" rIns="91440" bIns="45720" numCol="1" rtlCol="0" anchor="b" anchorCtr="0" compatLnSpc="1">
            <a:prstTxWarp prst="textNoShape">
              <a:avLst/>
            </a:prstTxWarp>
            <a:normAutofit/>
          </a:bodyPr>
          <a:lstStyle>
            <a:lvl1pPr algn="l" rtl="0" eaLnBrk="0" fontAlgn="base" hangingPunct="0">
              <a:lnSpc>
                <a:spcPct val="85000"/>
              </a:lnSpc>
              <a:spcBef>
                <a:spcPct val="0"/>
              </a:spcBef>
              <a:spcAft>
                <a:spcPct val="0"/>
              </a:spcAft>
              <a:defRPr sz="8000" kern="1200" spc="-50" baseline="0">
                <a:solidFill>
                  <a:schemeClr val="tx1">
                    <a:lumMod val="85000"/>
                    <a:lumOff val="15000"/>
                  </a:schemeClr>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itchFamily="34" charset="0"/>
              </a:defRPr>
            </a:lvl2pPr>
            <a:lvl3pPr algn="l" rtl="0" eaLnBrk="0" fontAlgn="base" hangingPunct="0">
              <a:lnSpc>
                <a:spcPct val="85000"/>
              </a:lnSpc>
              <a:spcBef>
                <a:spcPct val="0"/>
              </a:spcBef>
              <a:spcAft>
                <a:spcPct val="0"/>
              </a:spcAft>
              <a:defRPr sz="4800">
                <a:solidFill>
                  <a:srgbClr val="404040"/>
                </a:solidFill>
                <a:latin typeface="Calibri Light" pitchFamily="34" charset="0"/>
              </a:defRPr>
            </a:lvl3pPr>
            <a:lvl4pPr algn="l" rtl="0" eaLnBrk="0" fontAlgn="base" hangingPunct="0">
              <a:lnSpc>
                <a:spcPct val="85000"/>
              </a:lnSpc>
              <a:spcBef>
                <a:spcPct val="0"/>
              </a:spcBef>
              <a:spcAft>
                <a:spcPct val="0"/>
              </a:spcAft>
              <a:defRPr sz="4800">
                <a:solidFill>
                  <a:srgbClr val="404040"/>
                </a:solidFill>
                <a:latin typeface="Calibri Light" pitchFamily="34" charset="0"/>
              </a:defRPr>
            </a:lvl4pPr>
            <a:lvl5pPr algn="l" rtl="0" eaLnBrk="0" fontAlgn="base" hangingPunct="0">
              <a:lnSpc>
                <a:spcPct val="85000"/>
              </a:lnSpc>
              <a:spcBef>
                <a:spcPct val="0"/>
              </a:spcBef>
              <a:spcAft>
                <a:spcPct val="0"/>
              </a:spcAft>
              <a:defRPr sz="4800">
                <a:solidFill>
                  <a:srgbClr val="404040"/>
                </a:solidFill>
                <a:latin typeface="Calibri Light" pitchFamily="34" charset="0"/>
              </a:defRPr>
            </a:lvl5pPr>
            <a:lvl6pPr marL="457200" algn="l" rtl="0" fontAlgn="base">
              <a:lnSpc>
                <a:spcPct val="85000"/>
              </a:lnSpc>
              <a:spcBef>
                <a:spcPct val="0"/>
              </a:spcBef>
              <a:spcAft>
                <a:spcPct val="0"/>
              </a:spcAft>
              <a:defRPr sz="4800">
                <a:solidFill>
                  <a:srgbClr val="404040"/>
                </a:solidFill>
                <a:latin typeface="Calibri Light" pitchFamily="34" charset="0"/>
              </a:defRPr>
            </a:lvl6pPr>
            <a:lvl7pPr marL="914400" algn="l" rtl="0" fontAlgn="base">
              <a:lnSpc>
                <a:spcPct val="85000"/>
              </a:lnSpc>
              <a:spcBef>
                <a:spcPct val="0"/>
              </a:spcBef>
              <a:spcAft>
                <a:spcPct val="0"/>
              </a:spcAft>
              <a:defRPr sz="4800">
                <a:solidFill>
                  <a:srgbClr val="404040"/>
                </a:solidFill>
                <a:latin typeface="Calibri Light" pitchFamily="34" charset="0"/>
              </a:defRPr>
            </a:lvl7pPr>
            <a:lvl8pPr marL="1371600" algn="l" rtl="0" fontAlgn="base">
              <a:lnSpc>
                <a:spcPct val="85000"/>
              </a:lnSpc>
              <a:spcBef>
                <a:spcPct val="0"/>
              </a:spcBef>
              <a:spcAft>
                <a:spcPct val="0"/>
              </a:spcAft>
              <a:defRPr sz="4800">
                <a:solidFill>
                  <a:srgbClr val="404040"/>
                </a:solidFill>
                <a:latin typeface="Calibri Light" pitchFamily="34" charset="0"/>
              </a:defRPr>
            </a:lvl8pPr>
            <a:lvl9pPr marL="1828800" algn="l" rtl="0" fontAlgn="base">
              <a:lnSpc>
                <a:spcPct val="85000"/>
              </a:lnSpc>
              <a:spcBef>
                <a:spcPct val="0"/>
              </a:spcBef>
              <a:spcAft>
                <a:spcPct val="0"/>
              </a:spcAft>
              <a:defRPr sz="4800">
                <a:solidFill>
                  <a:srgbClr val="404040"/>
                </a:solidFill>
                <a:latin typeface="Calibri Light" pitchFamily="34" charset="0"/>
              </a:defRPr>
            </a:lvl9pPr>
          </a:lstStyle>
          <a:p>
            <a:pPr eaLnBrk="1" fontAlgn="auto" hangingPunct="1">
              <a:spcAft>
                <a:spcPts val="0"/>
              </a:spcAft>
              <a:defRPr/>
            </a:pPr>
            <a:r>
              <a:rPr lang="en-US" altLang="zh-CHS" sz="2400" dirty="0" smtClean="0">
                <a:solidFill>
                  <a:schemeClr val="tx1"/>
                </a:solidFill>
                <a:latin typeface="Calibri" pitchFamily="34" charset="0"/>
                <a:ea typeface="+mn-ea"/>
                <a:cs typeface="Arial" pitchFamily="34" charset="0"/>
                <a:sym typeface="Calibri" pitchFamily="34" charset="0"/>
              </a:rPr>
              <a:t>Evaluation</a:t>
            </a:r>
            <a:endParaRPr lang="zh-CHS" altLang="en-US" sz="2400" dirty="0">
              <a:solidFill>
                <a:schemeClr val="tx1"/>
              </a:solidFill>
              <a:latin typeface="Calibri" pitchFamily="34" charset="0"/>
              <a:ea typeface="+mn-ea"/>
              <a:cs typeface="Arial" pitchFamily="34" charset="0"/>
              <a:sym typeface="Calibri" pitchFamily="34" charset="0"/>
            </a:endParaRPr>
          </a:p>
        </p:txBody>
      </p:sp>
      <p:cxnSp>
        <p:nvCxnSpPr>
          <p:cNvPr id="7" name="直接连接符 5"/>
          <p:cNvCxnSpPr/>
          <p:nvPr/>
        </p:nvCxnSpPr>
        <p:spPr>
          <a:xfrm>
            <a:off x="539750" y="908050"/>
            <a:ext cx="7993063" cy="0"/>
          </a:xfrm>
          <a:prstGeom prst="line">
            <a:avLst/>
          </a:prstGeom>
          <a:ln w="19050" cmpd="sng">
            <a:solidFill>
              <a:srgbClr val="0070C0"/>
            </a:solidFill>
          </a:ln>
        </p:spPr>
        <p:style>
          <a:lnRef idx="1">
            <a:schemeClr val="accent1"/>
          </a:lnRef>
          <a:fillRef idx="0">
            <a:schemeClr val="accent1"/>
          </a:fillRef>
          <a:effectRef idx="0">
            <a:schemeClr val="accent1"/>
          </a:effectRef>
          <a:fontRef idx="minor">
            <a:schemeClr val="tx1"/>
          </a:fontRef>
        </p:style>
      </p:cxnSp>
      <p:sp>
        <p:nvSpPr>
          <p:cNvPr id="8" name="矩形 7"/>
          <p:cNvSpPr>
            <a:spLocks noChangeArrowheads="1"/>
          </p:cNvSpPr>
          <p:nvPr/>
        </p:nvSpPr>
        <p:spPr bwMode="auto">
          <a:xfrm>
            <a:off x="561877" y="1268760"/>
            <a:ext cx="920445" cy="369332"/>
          </a:xfrm>
          <a:prstGeom prst="rect">
            <a:avLst/>
          </a:prstGeom>
          <a:solidFill>
            <a:srgbClr val="996633"/>
          </a:solidFill>
          <a:ln w="9525">
            <a:solidFill>
              <a:srgbClr val="996633"/>
            </a:solidFill>
            <a:miter lim="800000"/>
            <a:headEnd/>
            <a:tailEnd/>
          </a:ln>
        </p:spPr>
        <p:txBody>
          <a:bodyPr wrap="non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buFont typeface="Arial" charset="0"/>
              <a:buNone/>
            </a:pPr>
            <a:r>
              <a:rPr lang="en-US" altLang="zh-CHS" dirty="0" smtClean="0">
                <a:solidFill>
                  <a:schemeClr val="bg1"/>
                </a:solidFill>
                <a:sym typeface="Calibri" charset="0"/>
              </a:rPr>
              <a:t>Schema</a:t>
            </a:r>
            <a:endParaRPr lang="en-US" altLang="zh-CHS" dirty="0"/>
          </a:p>
        </p:txBody>
      </p:sp>
      <p:sp>
        <p:nvSpPr>
          <p:cNvPr id="9" name="矩形 8"/>
          <p:cNvSpPr/>
          <p:nvPr/>
        </p:nvSpPr>
        <p:spPr>
          <a:xfrm>
            <a:off x="1532674" y="1275497"/>
            <a:ext cx="7000139" cy="368293"/>
          </a:xfrm>
          <a:prstGeom prst="rect">
            <a:avLst/>
          </a:prstGeom>
          <a:solidFill>
            <a:schemeClr val="bg2">
              <a:lumMod val="50000"/>
            </a:schemeClr>
          </a:solidFill>
          <a:ln w="12700">
            <a:gradFill>
              <a:gsLst>
                <a:gs pos="89000">
                  <a:schemeClr val="bg1">
                    <a:lumMod val="85000"/>
                  </a:schemeClr>
                </a:gs>
                <a:gs pos="0">
                  <a:schemeClr val="bg1"/>
                </a:gs>
              </a:gsLst>
              <a:lin ang="7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HS" i="1" dirty="0" err="1" smtClean="0"/>
              <a:t>HBase</a:t>
            </a:r>
            <a:endParaRPr lang="zh-CHS" altLang="en-US" i="1" dirty="0"/>
          </a:p>
        </p:txBody>
      </p:sp>
      <p:sp>
        <p:nvSpPr>
          <p:cNvPr id="10" name="Rectangle 1"/>
          <p:cNvSpPr>
            <a:spLocks noChangeArrowheads="1"/>
          </p:cNvSpPr>
          <p:nvPr/>
        </p:nvSpPr>
        <p:spPr bwMode="auto">
          <a:xfrm>
            <a:off x="899592" y="2001143"/>
            <a:ext cx="7416800" cy="1139825"/>
          </a:xfrm>
          <a:prstGeom prst="rect">
            <a:avLst/>
          </a:prstGeom>
          <a:solidFill>
            <a:srgbClr val="F5F5F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0"/>
              </a:defRPr>
            </a:lvl9pPr>
          </a:lstStyle>
          <a:p>
            <a:r>
              <a:rPr lang="zh-CHS" altLang="en-US" sz="2000" b="1" dirty="0">
                <a:solidFill>
                  <a:srgbClr val="545454"/>
                </a:solidFill>
                <a:latin typeface="Arial Unicode MS" charset="0"/>
              </a:rPr>
              <a:t>create 'perftest', { NAME =&gt; 'column', VERSIONS =&gt; 1000000, COMPRESSION =&gt; 'SNAPPY', BLOOMFILTER =&gt; 'row' }</a:t>
            </a:r>
            <a:r>
              <a:rPr lang="zh-CHS" altLang="en-US" b="1" dirty="0"/>
              <a:t> </a:t>
            </a:r>
            <a:endParaRPr lang="zh-CHS" altLang="en-US" sz="4800" b="1" dirty="0"/>
          </a:p>
        </p:txBody>
      </p:sp>
      <p:sp>
        <p:nvSpPr>
          <p:cNvPr id="11" name="矩形 10"/>
          <p:cNvSpPr>
            <a:spLocks noChangeArrowheads="1"/>
          </p:cNvSpPr>
          <p:nvPr/>
        </p:nvSpPr>
        <p:spPr bwMode="auto">
          <a:xfrm>
            <a:off x="609347" y="3630034"/>
            <a:ext cx="920445" cy="369332"/>
          </a:xfrm>
          <a:prstGeom prst="rect">
            <a:avLst/>
          </a:prstGeom>
          <a:solidFill>
            <a:srgbClr val="996633"/>
          </a:solidFill>
          <a:ln w="9525">
            <a:solidFill>
              <a:srgbClr val="996633"/>
            </a:solidFill>
            <a:miter lim="800000"/>
            <a:headEnd/>
            <a:tailEnd/>
          </a:ln>
        </p:spPr>
        <p:txBody>
          <a:bodyPr wrap="non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buFont typeface="Arial" charset="0"/>
              <a:buNone/>
            </a:pPr>
            <a:r>
              <a:rPr lang="en-US" altLang="zh-CHS" dirty="0" smtClean="0">
                <a:solidFill>
                  <a:schemeClr val="bg1"/>
                </a:solidFill>
                <a:sym typeface="Calibri" charset="0"/>
              </a:rPr>
              <a:t>Schema</a:t>
            </a:r>
            <a:endParaRPr lang="en-US" altLang="zh-CHS" dirty="0"/>
          </a:p>
        </p:txBody>
      </p:sp>
      <p:sp>
        <p:nvSpPr>
          <p:cNvPr id="12" name="矩形 11"/>
          <p:cNvSpPr/>
          <p:nvPr/>
        </p:nvSpPr>
        <p:spPr>
          <a:xfrm>
            <a:off x="1580144" y="3636771"/>
            <a:ext cx="7000139" cy="368293"/>
          </a:xfrm>
          <a:prstGeom prst="rect">
            <a:avLst/>
          </a:prstGeom>
          <a:solidFill>
            <a:schemeClr val="bg2">
              <a:lumMod val="50000"/>
            </a:schemeClr>
          </a:solidFill>
          <a:ln w="12700">
            <a:gradFill>
              <a:gsLst>
                <a:gs pos="89000">
                  <a:schemeClr val="bg1">
                    <a:lumMod val="85000"/>
                  </a:schemeClr>
                </a:gs>
                <a:gs pos="0">
                  <a:schemeClr val="bg1"/>
                </a:gs>
              </a:gsLst>
              <a:lin ang="7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HS" i="1" dirty="0" err="1" smtClean="0"/>
              <a:t>Hypertable</a:t>
            </a:r>
            <a:endParaRPr lang="zh-CHS" altLang="en-US" i="1" dirty="0"/>
          </a:p>
        </p:txBody>
      </p:sp>
      <p:sp>
        <p:nvSpPr>
          <p:cNvPr id="13" name="Rectangle 3"/>
          <p:cNvSpPr>
            <a:spLocks noChangeArrowheads="1"/>
          </p:cNvSpPr>
          <p:nvPr/>
        </p:nvSpPr>
        <p:spPr bwMode="auto">
          <a:xfrm>
            <a:off x="1259036" y="4623221"/>
            <a:ext cx="6337300" cy="461963"/>
          </a:xfrm>
          <a:prstGeom prst="rect">
            <a:avLst/>
          </a:prstGeom>
          <a:solidFill>
            <a:srgbClr val="F5F5F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0"/>
              </a:defRPr>
            </a:lvl9pPr>
          </a:lstStyle>
          <a:p>
            <a:r>
              <a:rPr lang="zh-CHS" altLang="en-US" sz="2400" b="1" dirty="0">
                <a:solidFill>
                  <a:srgbClr val="545454"/>
                </a:solidFill>
                <a:latin typeface="Courier New" charset="0"/>
              </a:rPr>
              <a:t>create table perftest ( column );</a:t>
            </a:r>
            <a:r>
              <a:rPr lang="zh-CHS" altLang="en-US" sz="2000" b="1" dirty="0"/>
              <a:t> </a:t>
            </a:r>
            <a:endParaRPr lang="zh-CHS" altLang="en-US" sz="5400" b="1" dirty="0"/>
          </a:p>
        </p:txBody>
      </p:sp>
    </p:spTree>
    <p:extLst>
      <p:ext uri="{BB962C8B-B14F-4D97-AF65-F5344CB8AC3E}">
        <p14:creationId xmlns:p14="http://schemas.microsoft.com/office/powerpoint/2010/main" val="136061307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2168F440-9E05-644C-A708-46F09C515D52}" type="datetime1">
              <a:rPr lang="zh-CHS" altLang="en-US" smtClean="0"/>
              <a:t>15/5/6</a:t>
            </a:fld>
            <a:endParaRPr lang="en-US" altLang="zh-CHS"/>
          </a:p>
        </p:txBody>
      </p:sp>
      <p:sp>
        <p:nvSpPr>
          <p:cNvPr id="5" name="幻灯片编号占位符 4"/>
          <p:cNvSpPr>
            <a:spLocks noGrp="1"/>
          </p:cNvSpPr>
          <p:nvPr>
            <p:ph type="sldNum" sz="quarter" idx="12"/>
          </p:nvPr>
        </p:nvSpPr>
        <p:spPr/>
        <p:txBody>
          <a:bodyPr/>
          <a:lstStyle/>
          <a:p>
            <a:fld id="{C73A8C92-5225-624A-981C-988E0DFED375}" type="slidenum">
              <a:rPr lang="en-US" altLang="zh-CHS" smtClean="0"/>
              <a:pPr/>
              <a:t>69</a:t>
            </a:fld>
            <a:endParaRPr lang="en-US" altLang="zh-CHS"/>
          </a:p>
        </p:txBody>
      </p:sp>
      <p:sp>
        <p:nvSpPr>
          <p:cNvPr id="6" name="标题 1"/>
          <p:cNvSpPr txBox="1">
            <a:spLocks/>
          </p:cNvSpPr>
          <p:nvPr/>
        </p:nvSpPr>
        <p:spPr>
          <a:xfrm>
            <a:off x="468313" y="333375"/>
            <a:ext cx="6858000" cy="550863"/>
          </a:xfrm>
          <a:prstGeom prst="rect">
            <a:avLst/>
          </a:prstGeom>
        </p:spPr>
        <p:txBody>
          <a:bodyPr vert="horz" wrap="square" lIns="91440" tIns="45720" rIns="91440" bIns="45720" numCol="1" rtlCol="0" anchor="b" anchorCtr="0" compatLnSpc="1">
            <a:prstTxWarp prst="textNoShape">
              <a:avLst/>
            </a:prstTxWarp>
            <a:normAutofit/>
          </a:bodyPr>
          <a:lstStyle>
            <a:lvl1pPr algn="l" rtl="0" eaLnBrk="0" fontAlgn="base" hangingPunct="0">
              <a:lnSpc>
                <a:spcPct val="85000"/>
              </a:lnSpc>
              <a:spcBef>
                <a:spcPct val="0"/>
              </a:spcBef>
              <a:spcAft>
                <a:spcPct val="0"/>
              </a:spcAft>
              <a:defRPr sz="8000" kern="1200" spc="-50" baseline="0">
                <a:solidFill>
                  <a:schemeClr val="tx1">
                    <a:lumMod val="85000"/>
                    <a:lumOff val="15000"/>
                  </a:schemeClr>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itchFamily="34" charset="0"/>
              </a:defRPr>
            </a:lvl2pPr>
            <a:lvl3pPr algn="l" rtl="0" eaLnBrk="0" fontAlgn="base" hangingPunct="0">
              <a:lnSpc>
                <a:spcPct val="85000"/>
              </a:lnSpc>
              <a:spcBef>
                <a:spcPct val="0"/>
              </a:spcBef>
              <a:spcAft>
                <a:spcPct val="0"/>
              </a:spcAft>
              <a:defRPr sz="4800">
                <a:solidFill>
                  <a:srgbClr val="404040"/>
                </a:solidFill>
                <a:latin typeface="Calibri Light" pitchFamily="34" charset="0"/>
              </a:defRPr>
            </a:lvl3pPr>
            <a:lvl4pPr algn="l" rtl="0" eaLnBrk="0" fontAlgn="base" hangingPunct="0">
              <a:lnSpc>
                <a:spcPct val="85000"/>
              </a:lnSpc>
              <a:spcBef>
                <a:spcPct val="0"/>
              </a:spcBef>
              <a:spcAft>
                <a:spcPct val="0"/>
              </a:spcAft>
              <a:defRPr sz="4800">
                <a:solidFill>
                  <a:srgbClr val="404040"/>
                </a:solidFill>
                <a:latin typeface="Calibri Light" pitchFamily="34" charset="0"/>
              </a:defRPr>
            </a:lvl4pPr>
            <a:lvl5pPr algn="l" rtl="0" eaLnBrk="0" fontAlgn="base" hangingPunct="0">
              <a:lnSpc>
                <a:spcPct val="85000"/>
              </a:lnSpc>
              <a:spcBef>
                <a:spcPct val="0"/>
              </a:spcBef>
              <a:spcAft>
                <a:spcPct val="0"/>
              </a:spcAft>
              <a:defRPr sz="4800">
                <a:solidFill>
                  <a:srgbClr val="404040"/>
                </a:solidFill>
                <a:latin typeface="Calibri Light" pitchFamily="34" charset="0"/>
              </a:defRPr>
            </a:lvl5pPr>
            <a:lvl6pPr marL="457200" algn="l" rtl="0" fontAlgn="base">
              <a:lnSpc>
                <a:spcPct val="85000"/>
              </a:lnSpc>
              <a:spcBef>
                <a:spcPct val="0"/>
              </a:spcBef>
              <a:spcAft>
                <a:spcPct val="0"/>
              </a:spcAft>
              <a:defRPr sz="4800">
                <a:solidFill>
                  <a:srgbClr val="404040"/>
                </a:solidFill>
                <a:latin typeface="Calibri Light" pitchFamily="34" charset="0"/>
              </a:defRPr>
            </a:lvl6pPr>
            <a:lvl7pPr marL="914400" algn="l" rtl="0" fontAlgn="base">
              <a:lnSpc>
                <a:spcPct val="85000"/>
              </a:lnSpc>
              <a:spcBef>
                <a:spcPct val="0"/>
              </a:spcBef>
              <a:spcAft>
                <a:spcPct val="0"/>
              </a:spcAft>
              <a:defRPr sz="4800">
                <a:solidFill>
                  <a:srgbClr val="404040"/>
                </a:solidFill>
                <a:latin typeface="Calibri Light" pitchFamily="34" charset="0"/>
              </a:defRPr>
            </a:lvl7pPr>
            <a:lvl8pPr marL="1371600" algn="l" rtl="0" fontAlgn="base">
              <a:lnSpc>
                <a:spcPct val="85000"/>
              </a:lnSpc>
              <a:spcBef>
                <a:spcPct val="0"/>
              </a:spcBef>
              <a:spcAft>
                <a:spcPct val="0"/>
              </a:spcAft>
              <a:defRPr sz="4800">
                <a:solidFill>
                  <a:srgbClr val="404040"/>
                </a:solidFill>
                <a:latin typeface="Calibri Light" pitchFamily="34" charset="0"/>
              </a:defRPr>
            </a:lvl8pPr>
            <a:lvl9pPr marL="1828800" algn="l" rtl="0" fontAlgn="base">
              <a:lnSpc>
                <a:spcPct val="85000"/>
              </a:lnSpc>
              <a:spcBef>
                <a:spcPct val="0"/>
              </a:spcBef>
              <a:spcAft>
                <a:spcPct val="0"/>
              </a:spcAft>
              <a:defRPr sz="4800">
                <a:solidFill>
                  <a:srgbClr val="404040"/>
                </a:solidFill>
                <a:latin typeface="Calibri Light" pitchFamily="34" charset="0"/>
              </a:defRPr>
            </a:lvl9pPr>
          </a:lstStyle>
          <a:p>
            <a:pPr eaLnBrk="1" fontAlgn="auto" hangingPunct="1">
              <a:spcAft>
                <a:spcPts val="0"/>
              </a:spcAft>
              <a:defRPr/>
            </a:pPr>
            <a:r>
              <a:rPr lang="en-US" altLang="zh-CHS" sz="2400" dirty="0" smtClean="0">
                <a:solidFill>
                  <a:schemeClr val="tx1"/>
                </a:solidFill>
                <a:latin typeface="Calibri" pitchFamily="34" charset="0"/>
                <a:ea typeface="+mn-ea"/>
                <a:cs typeface="Arial" pitchFamily="34" charset="0"/>
                <a:sym typeface="Calibri" pitchFamily="34" charset="0"/>
              </a:rPr>
              <a:t>Evaluation</a:t>
            </a:r>
            <a:endParaRPr lang="zh-CHS" altLang="en-US" sz="2400" dirty="0">
              <a:solidFill>
                <a:schemeClr val="tx1"/>
              </a:solidFill>
              <a:latin typeface="Calibri" pitchFamily="34" charset="0"/>
              <a:ea typeface="+mn-ea"/>
              <a:cs typeface="Arial" pitchFamily="34" charset="0"/>
              <a:sym typeface="Calibri" pitchFamily="34" charset="0"/>
            </a:endParaRPr>
          </a:p>
        </p:txBody>
      </p:sp>
      <p:cxnSp>
        <p:nvCxnSpPr>
          <p:cNvPr id="7" name="直接连接符 5"/>
          <p:cNvCxnSpPr/>
          <p:nvPr/>
        </p:nvCxnSpPr>
        <p:spPr>
          <a:xfrm>
            <a:off x="539750" y="908050"/>
            <a:ext cx="7993063" cy="0"/>
          </a:xfrm>
          <a:prstGeom prst="line">
            <a:avLst/>
          </a:prstGeom>
          <a:ln w="19050" cmpd="sng">
            <a:solidFill>
              <a:srgbClr val="0070C0"/>
            </a:solidFill>
          </a:ln>
        </p:spPr>
        <p:style>
          <a:lnRef idx="1">
            <a:schemeClr val="accent1"/>
          </a:lnRef>
          <a:fillRef idx="0">
            <a:schemeClr val="accent1"/>
          </a:fillRef>
          <a:effectRef idx="0">
            <a:schemeClr val="accent1"/>
          </a:effectRef>
          <a:fontRef idx="minor">
            <a:schemeClr val="tx1"/>
          </a:fontRef>
        </p:style>
      </p:cxnSp>
      <p:sp>
        <p:nvSpPr>
          <p:cNvPr id="8" name="矩形 7"/>
          <p:cNvSpPr>
            <a:spLocks noChangeArrowheads="1"/>
          </p:cNvSpPr>
          <p:nvPr/>
        </p:nvSpPr>
        <p:spPr bwMode="auto">
          <a:xfrm>
            <a:off x="561877" y="1268760"/>
            <a:ext cx="1544654" cy="369332"/>
          </a:xfrm>
          <a:prstGeom prst="rect">
            <a:avLst/>
          </a:prstGeom>
          <a:solidFill>
            <a:srgbClr val="996633"/>
          </a:solidFill>
          <a:ln w="9525">
            <a:solidFill>
              <a:srgbClr val="996633"/>
            </a:solidFill>
            <a:miter lim="800000"/>
            <a:headEnd/>
            <a:tailEnd/>
          </a:ln>
        </p:spPr>
        <p:txBody>
          <a:bodyPr wrap="non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buFont typeface="Arial" charset="0"/>
              <a:buNone/>
            </a:pPr>
            <a:r>
              <a:rPr lang="en-US" altLang="zh-CHS" dirty="0" smtClean="0">
                <a:solidFill>
                  <a:schemeClr val="bg1"/>
                </a:solidFill>
                <a:sym typeface="Calibri" charset="0"/>
              </a:rPr>
              <a:t>Random Write</a:t>
            </a:r>
            <a:endParaRPr lang="en-US" altLang="zh-CHS" dirty="0"/>
          </a:p>
        </p:txBody>
      </p:sp>
      <p:sp>
        <p:nvSpPr>
          <p:cNvPr id="12" name="矩形 11"/>
          <p:cNvSpPr/>
          <p:nvPr/>
        </p:nvSpPr>
        <p:spPr>
          <a:xfrm>
            <a:off x="2167969" y="2637951"/>
            <a:ext cx="6372000" cy="368293"/>
          </a:xfrm>
          <a:prstGeom prst="rect">
            <a:avLst/>
          </a:prstGeom>
          <a:solidFill>
            <a:schemeClr val="bg2">
              <a:lumMod val="50000"/>
            </a:schemeClr>
          </a:solidFill>
          <a:ln w="12700">
            <a:gradFill>
              <a:gsLst>
                <a:gs pos="89000">
                  <a:schemeClr val="bg1">
                    <a:lumMod val="85000"/>
                  </a:schemeClr>
                </a:gs>
                <a:gs pos="0">
                  <a:schemeClr val="bg1"/>
                </a:gs>
              </a:gsLst>
              <a:lin ang="7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charset="0"/>
              <a:buNone/>
            </a:pPr>
            <a:r>
              <a:rPr lang="en-US" altLang="zh-CHS" dirty="0" err="1">
                <a:solidFill>
                  <a:schemeClr val="bg1"/>
                </a:solidFill>
                <a:sym typeface="Calibri" charset="0"/>
              </a:rPr>
              <a:t>Hbase-site.xml</a:t>
            </a:r>
            <a:endParaRPr lang="en-US" altLang="zh-CHS" dirty="0"/>
          </a:p>
        </p:txBody>
      </p:sp>
      <p:sp>
        <p:nvSpPr>
          <p:cNvPr id="14" name="矩形 13"/>
          <p:cNvSpPr/>
          <p:nvPr/>
        </p:nvSpPr>
        <p:spPr>
          <a:xfrm>
            <a:off x="2152264" y="1268760"/>
            <a:ext cx="6380549" cy="368293"/>
          </a:xfrm>
          <a:prstGeom prst="rect">
            <a:avLst/>
          </a:prstGeom>
          <a:solidFill>
            <a:schemeClr val="bg2">
              <a:lumMod val="50000"/>
            </a:schemeClr>
          </a:solidFill>
          <a:ln w="12700">
            <a:gradFill>
              <a:gsLst>
                <a:gs pos="89000">
                  <a:schemeClr val="bg1">
                    <a:lumMod val="85000"/>
                  </a:schemeClr>
                </a:gs>
                <a:gs pos="0">
                  <a:schemeClr val="bg1"/>
                </a:gs>
              </a:gsLst>
              <a:lin ang="7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HS" i="1" dirty="0" err="1" smtClean="0"/>
              <a:t>Hypertable.cfg</a:t>
            </a:r>
            <a:endParaRPr lang="zh-CHS" altLang="en-US" i="1" dirty="0"/>
          </a:p>
        </p:txBody>
      </p:sp>
      <p:sp>
        <p:nvSpPr>
          <p:cNvPr id="15" name="Rectangle 1"/>
          <p:cNvSpPr>
            <a:spLocks noChangeArrowheads="1"/>
          </p:cNvSpPr>
          <p:nvPr/>
        </p:nvSpPr>
        <p:spPr bwMode="auto">
          <a:xfrm>
            <a:off x="987373" y="1948770"/>
            <a:ext cx="6896995" cy="400110"/>
          </a:xfrm>
          <a:prstGeom prst="rect">
            <a:avLst/>
          </a:prstGeom>
          <a:solidFill>
            <a:srgbClr val="F5F5F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268203" anchor="ctr">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0"/>
              </a:defRPr>
            </a:lvl9pPr>
          </a:lstStyle>
          <a:p>
            <a:r>
              <a:rPr lang="zh-CHS" altLang="en-US" sz="2000" dirty="0">
                <a:solidFill>
                  <a:srgbClr val="545454"/>
                </a:solidFill>
                <a:latin typeface="Courier New" charset="0"/>
              </a:rPr>
              <a:t>Hypertable.RangeServer.Range.SplitSize=1GB</a:t>
            </a:r>
            <a:r>
              <a:rPr lang="zh-CHS" altLang="en-US" sz="2000" dirty="0"/>
              <a:t> </a:t>
            </a:r>
            <a:endParaRPr lang="zh-CHS" altLang="en-US" sz="4800" dirty="0"/>
          </a:p>
        </p:txBody>
      </p:sp>
      <p:sp>
        <p:nvSpPr>
          <p:cNvPr id="16" name="矩形 15"/>
          <p:cNvSpPr>
            <a:spLocks noChangeArrowheads="1"/>
          </p:cNvSpPr>
          <p:nvPr/>
        </p:nvSpPr>
        <p:spPr bwMode="auto">
          <a:xfrm>
            <a:off x="584522" y="2636912"/>
            <a:ext cx="1544654" cy="369332"/>
          </a:xfrm>
          <a:prstGeom prst="rect">
            <a:avLst/>
          </a:prstGeom>
          <a:solidFill>
            <a:srgbClr val="996633"/>
          </a:solidFill>
          <a:ln w="9525">
            <a:solidFill>
              <a:srgbClr val="996633"/>
            </a:solidFill>
            <a:miter lim="800000"/>
            <a:headEnd/>
            <a:tailEnd/>
          </a:ln>
        </p:spPr>
        <p:txBody>
          <a:bodyPr wrap="non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buFont typeface="Arial" charset="0"/>
              <a:buNone/>
            </a:pPr>
            <a:r>
              <a:rPr lang="en-US" altLang="zh-CHS" dirty="0" smtClean="0">
                <a:solidFill>
                  <a:schemeClr val="bg1"/>
                </a:solidFill>
                <a:sym typeface="Calibri" charset="0"/>
              </a:rPr>
              <a:t>Random Write</a:t>
            </a:r>
            <a:endParaRPr lang="en-US" altLang="zh-CHS" dirty="0"/>
          </a:p>
        </p:txBody>
      </p:sp>
      <p:graphicFrame>
        <p:nvGraphicFramePr>
          <p:cNvPr id="2" name="表格 1"/>
          <p:cNvGraphicFramePr>
            <a:graphicFrameLocks noGrp="1"/>
          </p:cNvGraphicFramePr>
          <p:nvPr>
            <p:extLst>
              <p:ext uri="{D42A27DB-BD31-4B8C-83A1-F6EECF244321}">
                <p14:modId xmlns:p14="http://schemas.microsoft.com/office/powerpoint/2010/main" val="155789224"/>
              </p:ext>
            </p:extLst>
          </p:nvPr>
        </p:nvGraphicFramePr>
        <p:xfrm>
          <a:off x="1524000" y="3281392"/>
          <a:ext cx="6096000" cy="2595880"/>
        </p:xfrm>
        <a:graphic>
          <a:graphicData uri="http://schemas.openxmlformats.org/drawingml/2006/table">
            <a:tbl>
              <a:tblPr firstRow="1" bandRow="1">
                <a:tableStyleId>{5C22544A-7EE6-4342-B048-85BDC9FD1C3A}</a:tableStyleId>
              </a:tblPr>
              <a:tblGrid>
                <a:gridCol w="3048000"/>
                <a:gridCol w="3048000"/>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HS" sz="1400" b="0" i="0" u="none" strike="noStrike" cap="none" normalizeH="0" baseline="0" dirty="0" err="1" smtClean="0">
                          <a:ln>
                            <a:noFill/>
                          </a:ln>
                          <a:solidFill>
                            <a:schemeClr val="tx1"/>
                          </a:solidFill>
                          <a:effectLst/>
                          <a:latin typeface="Arial" charset="0"/>
                          <a:ea typeface="黑体" charset="0"/>
                        </a:rPr>
                        <a:t>HBase.regionserver.handler.count</a:t>
                      </a:r>
                      <a:endParaRPr kumimoji="0" lang="en-US" altLang="zh-CHS" sz="1800" b="0" i="0" u="none" strike="noStrike" cap="none" normalizeH="0" baseline="0" dirty="0" smtClean="0">
                        <a:ln>
                          <a:noFill/>
                        </a:ln>
                        <a:solidFill>
                          <a:schemeClr val="tx1"/>
                        </a:solidFill>
                        <a:effectLst/>
                        <a:latin typeface="Arial" charset="0"/>
                        <a:ea typeface="黑体" charset="0"/>
                      </a:endParaRPr>
                    </a:p>
                  </a:txBody>
                  <a:tcPr/>
                </a:tc>
                <a:tc>
                  <a:txBody>
                    <a:bodyPr/>
                    <a:lstStyle/>
                    <a:p>
                      <a:r>
                        <a:rPr lang="en-US" altLang="zh-CHS" dirty="0" smtClean="0"/>
                        <a:t>50</a:t>
                      </a:r>
                      <a:endParaRPr lang="zh-CHS" altLang="en-US" dirty="0"/>
                    </a:p>
                  </a:txBody>
                  <a:tcPr/>
                </a:tc>
              </a:tr>
              <a:tr h="370840">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zh-CHS" sz="1400" b="0" i="0" u="none" strike="noStrike" cap="none" normalizeH="0" baseline="0" dirty="0" err="1" smtClean="0">
                          <a:ln>
                            <a:noFill/>
                          </a:ln>
                          <a:solidFill>
                            <a:schemeClr val="tx1"/>
                          </a:solidFill>
                          <a:effectLst/>
                          <a:latin typeface="Arial" charset="0"/>
                          <a:ea typeface="黑体" charset="0"/>
                        </a:rPr>
                        <a:t>HBase.cluster.distributed</a:t>
                      </a:r>
                      <a:endParaRPr kumimoji="0" lang="en-US" altLang="zh-CHS" sz="1800" b="0" i="0" u="none" strike="noStrike" cap="none" normalizeH="0" baseline="0" dirty="0" smtClean="0">
                        <a:ln>
                          <a:noFill/>
                        </a:ln>
                        <a:solidFill>
                          <a:schemeClr val="tx1"/>
                        </a:solidFill>
                        <a:effectLst/>
                        <a:latin typeface="Arial" charset="0"/>
                        <a:ea typeface="黑体" charset="0"/>
                      </a:endParaRPr>
                    </a:p>
                  </a:txBody>
                  <a:tcPr/>
                </a:tc>
                <a:tc>
                  <a:txBody>
                    <a:bodyPr/>
                    <a:lstStyle/>
                    <a:p>
                      <a:r>
                        <a:rPr lang="en-US" altLang="zh-CHS" dirty="0" smtClean="0"/>
                        <a:t>true</a:t>
                      </a:r>
                      <a:endParaRPr lang="zh-CHS" altLang="en-US" dirty="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HS" sz="1400" b="0" i="0" u="none" strike="noStrike" cap="none" normalizeH="0" baseline="0" dirty="0" err="1" smtClean="0">
                          <a:ln>
                            <a:noFill/>
                          </a:ln>
                          <a:solidFill>
                            <a:schemeClr val="tx1"/>
                          </a:solidFill>
                          <a:effectLst/>
                          <a:latin typeface="Arial" charset="0"/>
                          <a:ea typeface="黑体" charset="0"/>
                        </a:rPr>
                        <a:t>HBase.hregion.max.filesize</a:t>
                      </a:r>
                      <a:endParaRPr kumimoji="0" lang="en-US" altLang="zh-CHS" sz="1800" b="0" i="0" u="none" strike="noStrike" cap="none" normalizeH="0" baseline="0" dirty="0" smtClean="0">
                        <a:ln>
                          <a:noFill/>
                        </a:ln>
                        <a:solidFill>
                          <a:schemeClr val="tx1"/>
                        </a:solidFill>
                        <a:effectLst/>
                        <a:latin typeface="Arial" charset="0"/>
                        <a:ea typeface="黑体"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HS" sz="1800" b="0" i="0" u="none" strike="noStrike" cap="none" normalizeH="0" baseline="0" dirty="0" smtClean="0">
                          <a:ln>
                            <a:noFill/>
                          </a:ln>
                          <a:solidFill>
                            <a:schemeClr val="tx1"/>
                          </a:solidFill>
                          <a:effectLst/>
                          <a:latin typeface="Arial" charset="0"/>
                          <a:ea typeface="黑体" charset="0"/>
                        </a:rPr>
                        <a:t>2,147,483,648</a:t>
                      </a:r>
                      <a:endParaRPr kumimoji="0" lang="en-US" altLang="zh-CHS" sz="2400" b="0" i="0" u="none" strike="noStrike" cap="none" normalizeH="0" baseline="0" dirty="0" smtClean="0">
                        <a:ln>
                          <a:noFill/>
                        </a:ln>
                        <a:solidFill>
                          <a:schemeClr val="tx1"/>
                        </a:solidFill>
                        <a:effectLst/>
                        <a:latin typeface="Arial" charset="0"/>
                        <a:ea typeface="黑体" charset="0"/>
                      </a:endParaRPr>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HS" sz="1400" b="0" i="0" u="none" strike="noStrike" cap="none" normalizeH="0" baseline="0" dirty="0" err="1" smtClean="0">
                          <a:ln>
                            <a:noFill/>
                          </a:ln>
                          <a:solidFill>
                            <a:schemeClr val="tx1"/>
                          </a:solidFill>
                          <a:effectLst/>
                          <a:latin typeface="Arial" charset="0"/>
                          <a:ea typeface="黑体" charset="0"/>
                        </a:rPr>
                        <a:t>HBase.hregion.majorcompaction</a:t>
                      </a:r>
                      <a:endParaRPr kumimoji="0" lang="en-US" altLang="zh-CHS" sz="1800" b="0" i="0" u="none" strike="noStrike" cap="none" normalizeH="0" baseline="0" dirty="0" smtClean="0">
                        <a:ln>
                          <a:noFill/>
                        </a:ln>
                        <a:solidFill>
                          <a:schemeClr val="tx1"/>
                        </a:solidFill>
                        <a:effectLst/>
                        <a:latin typeface="Arial" charset="0"/>
                        <a:ea typeface="黑体" charset="0"/>
                      </a:endParaRPr>
                    </a:p>
                  </a:txBody>
                  <a:tcPr/>
                </a:tc>
                <a:tc>
                  <a:txBody>
                    <a:bodyPr/>
                    <a:lstStyle/>
                    <a:p>
                      <a:r>
                        <a:rPr lang="en-US" altLang="zh-CHS" dirty="0" smtClean="0"/>
                        <a:t>0</a:t>
                      </a:r>
                      <a:endParaRPr lang="zh-CHS" altLang="en-US" dirty="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HS" sz="1400" b="0" i="0" u="none" strike="noStrike" cap="none" normalizeH="0" baseline="0" dirty="0" err="1" smtClean="0">
                          <a:ln>
                            <a:noFill/>
                          </a:ln>
                          <a:solidFill>
                            <a:schemeClr val="tx1"/>
                          </a:solidFill>
                          <a:effectLst/>
                          <a:latin typeface="Arial" charset="0"/>
                          <a:ea typeface="黑体" charset="0"/>
                        </a:rPr>
                        <a:t>HBase.hstore.compactionThreshold</a:t>
                      </a:r>
                      <a:endParaRPr kumimoji="0" lang="en-US" altLang="zh-CHS" sz="1800" b="0" i="0" u="none" strike="noStrike" cap="none" normalizeH="0" baseline="0" dirty="0" smtClean="0">
                        <a:ln>
                          <a:noFill/>
                        </a:ln>
                        <a:solidFill>
                          <a:schemeClr val="tx1"/>
                        </a:solidFill>
                        <a:effectLst/>
                        <a:latin typeface="Arial" charset="0"/>
                        <a:ea typeface="黑体" charset="0"/>
                      </a:endParaRPr>
                    </a:p>
                  </a:txBody>
                  <a:tcPr/>
                </a:tc>
                <a:tc>
                  <a:txBody>
                    <a:bodyPr/>
                    <a:lstStyle/>
                    <a:p>
                      <a:r>
                        <a:rPr lang="en-US" altLang="zh-CHS" dirty="0" smtClean="0"/>
                        <a:t>6</a:t>
                      </a:r>
                      <a:endParaRPr lang="zh-CHS" altLang="en-US" dirty="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HS" sz="1400" b="0" i="0" u="none" strike="noStrike" cap="none" normalizeH="0" baseline="0" dirty="0" err="1" smtClean="0">
                          <a:ln>
                            <a:noFill/>
                          </a:ln>
                          <a:solidFill>
                            <a:schemeClr val="tx1"/>
                          </a:solidFill>
                          <a:effectLst/>
                          <a:latin typeface="Arial" charset="0"/>
                          <a:ea typeface="黑体" charset="0"/>
                        </a:rPr>
                        <a:t>HBase.rpc.timeout</a:t>
                      </a:r>
                      <a:endParaRPr kumimoji="0" lang="en-US" altLang="zh-CHS" sz="1800" b="0" i="0" u="none" strike="noStrike" cap="none" normalizeH="0" baseline="0" dirty="0" smtClean="0">
                        <a:ln>
                          <a:noFill/>
                        </a:ln>
                        <a:solidFill>
                          <a:schemeClr val="tx1"/>
                        </a:solidFill>
                        <a:effectLst/>
                        <a:latin typeface="Arial" charset="0"/>
                        <a:ea typeface="黑体" charset="0"/>
                      </a:endParaRPr>
                    </a:p>
                  </a:txBody>
                  <a:tcPr/>
                </a:tc>
                <a:tc>
                  <a:txBody>
                    <a:bodyPr/>
                    <a:lstStyle/>
                    <a:p>
                      <a:r>
                        <a:rPr lang="en-US" altLang="zh-CHS" dirty="0" smtClean="0"/>
                        <a:t>0</a:t>
                      </a:r>
                      <a:endParaRPr lang="zh-CHS" altLang="en-US" dirty="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HS" sz="1400" b="0" i="0" u="none" strike="noStrike" cap="none" normalizeH="0" baseline="0" dirty="0" err="1" smtClean="0">
                          <a:ln>
                            <a:noFill/>
                          </a:ln>
                          <a:solidFill>
                            <a:schemeClr val="tx1"/>
                          </a:solidFill>
                          <a:effectLst/>
                          <a:latin typeface="Arial" charset="0"/>
                          <a:ea typeface="黑体" charset="0"/>
                        </a:rPr>
                        <a:t>zookeeper.session.timeout</a:t>
                      </a:r>
                      <a:endParaRPr kumimoji="0" lang="en-US" altLang="zh-CHS" sz="1800" b="0" i="0" u="none" strike="noStrike" cap="none" normalizeH="0" baseline="0" dirty="0" smtClean="0">
                        <a:ln>
                          <a:noFill/>
                        </a:ln>
                        <a:solidFill>
                          <a:schemeClr val="tx1"/>
                        </a:solidFill>
                        <a:effectLst/>
                        <a:latin typeface="Arial" charset="0"/>
                        <a:ea typeface="黑体"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HS" sz="1800" b="0" i="0" u="none" strike="noStrike" cap="none" normalizeH="0" baseline="0" dirty="0" smtClean="0">
                          <a:ln>
                            <a:noFill/>
                          </a:ln>
                          <a:solidFill>
                            <a:schemeClr val="tx1"/>
                          </a:solidFill>
                          <a:effectLst/>
                          <a:latin typeface="Arial" charset="0"/>
                          <a:ea typeface="黑体" charset="0"/>
                        </a:rPr>
                        <a:t>1209600000</a:t>
                      </a:r>
                      <a:endParaRPr kumimoji="0" lang="en-US" altLang="zh-CHS" sz="2400" b="0" i="0" u="none" strike="noStrike" cap="none" normalizeH="0" baseline="0" dirty="0" smtClean="0">
                        <a:ln>
                          <a:noFill/>
                        </a:ln>
                        <a:solidFill>
                          <a:schemeClr val="tx1"/>
                        </a:solidFill>
                        <a:effectLst/>
                        <a:latin typeface="Arial" charset="0"/>
                        <a:ea typeface="黑体" charset="0"/>
                      </a:endParaRPr>
                    </a:p>
                  </a:txBody>
                  <a:tcPr/>
                </a:tc>
              </a:tr>
            </a:tbl>
          </a:graphicData>
        </a:graphic>
      </p:graphicFrame>
    </p:spTree>
    <p:extLst>
      <p:ext uri="{BB962C8B-B14F-4D97-AF65-F5344CB8AC3E}">
        <p14:creationId xmlns:p14="http://schemas.microsoft.com/office/powerpoint/2010/main" val="11058165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8313" y="333375"/>
            <a:ext cx="6858000" cy="550863"/>
          </a:xfrm>
        </p:spPr>
        <p:txBody>
          <a:bodyPr rtlCol="0"/>
          <a:lstStyle/>
          <a:p>
            <a:pPr eaLnBrk="1" fontAlgn="auto" hangingPunct="1">
              <a:spcAft>
                <a:spcPts val="0"/>
              </a:spcAft>
              <a:defRPr/>
            </a:pPr>
            <a:r>
              <a:rPr lang="en-US" altLang="zh-CHS" sz="2400" dirty="0">
                <a:solidFill>
                  <a:schemeClr val="tx1"/>
                </a:solidFill>
                <a:latin typeface="Calibri" pitchFamily="34" charset="0"/>
                <a:cs typeface="Arial" pitchFamily="34" charset="0"/>
                <a:sym typeface="Calibri" pitchFamily="34" charset="0"/>
              </a:rPr>
              <a:t>Introduction</a:t>
            </a:r>
            <a:endParaRPr lang="zh-CHS" altLang="en-US" sz="2400" dirty="0">
              <a:solidFill>
                <a:schemeClr val="tx1"/>
              </a:solidFill>
              <a:latin typeface="Calibri" pitchFamily="34" charset="0"/>
              <a:ea typeface="+mn-ea"/>
              <a:cs typeface="Arial" pitchFamily="34" charset="0"/>
              <a:sym typeface="Calibri" pitchFamily="34" charset="0"/>
            </a:endParaRPr>
          </a:p>
        </p:txBody>
      </p:sp>
      <p:cxnSp>
        <p:nvCxnSpPr>
          <p:cNvPr id="4" name="直接连接符 3"/>
          <p:cNvCxnSpPr/>
          <p:nvPr/>
        </p:nvCxnSpPr>
        <p:spPr>
          <a:xfrm>
            <a:off x="539750" y="908050"/>
            <a:ext cx="7993063" cy="0"/>
          </a:xfrm>
          <a:prstGeom prst="line">
            <a:avLst/>
          </a:prstGeom>
          <a:ln w="19050" cmpd="sng">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5" name="组合 1"/>
          <p:cNvGrpSpPr>
            <a:grpSpLocks/>
          </p:cNvGrpSpPr>
          <p:nvPr/>
        </p:nvGrpSpPr>
        <p:grpSpPr bwMode="auto">
          <a:xfrm>
            <a:off x="6156325" y="4581525"/>
            <a:ext cx="2578100" cy="1620838"/>
            <a:chOff x="0" y="0"/>
            <a:chExt cx="5632087" cy="3177200"/>
          </a:xfrm>
        </p:grpSpPr>
        <p:grpSp>
          <p:nvGrpSpPr>
            <p:cNvPr id="27658" name="组合 7084"/>
            <p:cNvGrpSpPr>
              <a:grpSpLocks/>
            </p:cNvGrpSpPr>
            <p:nvPr/>
          </p:nvGrpSpPr>
          <p:grpSpPr bwMode="auto">
            <a:xfrm>
              <a:off x="0" y="0"/>
              <a:ext cx="5632087" cy="3177200"/>
              <a:chOff x="0" y="0"/>
              <a:chExt cx="5632087" cy="3177200"/>
            </a:xfrm>
          </p:grpSpPr>
          <p:sp>
            <p:nvSpPr>
              <p:cNvPr id="27660" name="Freeform 1824"/>
              <p:cNvSpPr>
                <a:spLocks/>
              </p:cNvSpPr>
              <p:nvPr/>
            </p:nvSpPr>
            <p:spPr bwMode="auto">
              <a:xfrm>
                <a:off x="581755" y="0"/>
                <a:ext cx="4468578" cy="3107897"/>
              </a:xfrm>
              <a:custGeom>
                <a:avLst/>
                <a:gdLst>
                  <a:gd name="T0" fmla="*/ 2147483646 w 1936"/>
                  <a:gd name="T1" fmla="*/ 2147483646 h 1345"/>
                  <a:gd name="T2" fmla="*/ 2147483646 w 1936"/>
                  <a:gd name="T3" fmla="*/ 2147483646 h 1345"/>
                  <a:gd name="T4" fmla="*/ 2147483646 w 1936"/>
                  <a:gd name="T5" fmla="*/ 2147483646 h 1345"/>
                  <a:gd name="T6" fmla="*/ 0 w 1936"/>
                  <a:gd name="T7" fmla="*/ 2147483646 h 1345"/>
                  <a:gd name="T8" fmla="*/ 0 w 1936"/>
                  <a:gd name="T9" fmla="*/ 2147483646 h 1345"/>
                  <a:gd name="T10" fmla="*/ 2147483646 w 1936"/>
                  <a:gd name="T11" fmla="*/ 0 h 1345"/>
                  <a:gd name="T12" fmla="*/ 2147483646 w 1936"/>
                  <a:gd name="T13" fmla="*/ 0 h 1345"/>
                  <a:gd name="T14" fmla="*/ 2147483646 w 1936"/>
                  <a:gd name="T15" fmla="*/ 2147483646 h 1345"/>
                  <a:gd name="T16" fmla="*/ 2147483646 w 1936"/>
                  <a:gd name="T17" fmla="*/ 2147483646 h 13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36" h="1345">
                    <a:moveTo>
                      <a:pt x="1936" y="1288"/>
                    </a:moveTo>
                    <a:cubicBezTo>
                      <a:pt x="1936" y="1319"/>
                      <a:pt x="1911" y="1345"/>
                      <a:pt x="1879" y="1345"/>
                    </a:cubicBezTo>
                    <a:cubicBezTo>
                      <a:pt x="57" y="1345"/>
                      <a:pt x="57" y="1345"/>
                      <a:pt x="57" y="1345"/>
                    </a:cubicBezTo>
                    <a:cubicBezTo>
                      <a:pt x="25" y="1345"/>
                      <a:pt x="0" y="1319"/>
                      <a:pt x="0" y="1288"/>
                    </a:cubicBezTo>
                    <a:cubicBezTo>
                      <a:pt x="0" y="57"/>
                      <a:pt x="0" y="57"/>
                      <a:pt x="0" y="57"/>
                    </a:cubicBezTo>
                    <a:cubicBezTo>
                      <a:pt x="0" y="26"/>
                      <a:pt x="25" y="0"/>
                      <a:pt x="57" y="0"/>
                    </a:cubicBezTo>
                    <a:cubicBezTo>
                      <a:pt x="1879" y="0"/>
                      <a:pt x="1879" y="0"/>
                      <a:pt x="1879" y="0"/>
                    </a:cubicBezTo>
                    <a:cubicBezTo>
                      <a:pt x="1911" y="0"/>
                      <a:pt x="1936" y="26"/>
                      <a:pt x="1936" y="57"/>
                    </a:cubicBezTo>
                    <a:cubicBezTo>
                      <a:pt x="1936" y="1288"/>
                      <a:pt x="1936" y="1288"/>
                      <a:pt x="1936" y="1288"/>
                    </a:cubicBezTo>
                  </a:path>
                </a:pathLst>
              </a:custGeom>
              <a:solidFill>
                <a:srgbClr val="4657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HS" altLang="en-US"/>
              </a:p>
            </p:txBody>
          </p:sp>
          <p:sp>
            <p:nvSpPr>
              <p:cNvPr id="27661" name="Freeform 1825"/>
              <p:cNvSpPr>
                <a:spLocks/>
              </p:cNvSpPr>
              <p:nvPr/>
            </p:nvSpPr>
            <p:spPr bwMode="auto">
              <a:xfrm>
                <a:off x="18546" y="3052259"/>
                <a:ext cx="5594995" cy="124941"/>
              </a:xfrm>
              <a:custGeom>
                <a:avLst/>
                <a:gdLst>
                  <a:gd name="T0" fmla="*/ 2147483646 w 2424"/>
                  <a:gd name="T1" fmla="*/ 2147483646 h 54"/>
                  <a:gd name="T2" fmla="*/ 2147483646 w 2424"/>
                  <a:gd name="T3" fmla="*/ 0 h 54"/>
                  <a:gd name="T4" fmla="*/ 2147483646 w 2424"/>
                  <a:gd name="T5" fmla="*/ 2147483646 h 54"/>
                  <a:gd name="T6" fmla="*/ 2147483646 w 2424"/>
                  <a:gd name="T7" fmla="*/ 0 h 54"/>
                  <a:gd name="T8" fmla="*/ 2147483646 w 2424"/>
                  <a:gd name="T9" fmla="*/ 2147483646 h 54"/>
                  <a:gd name="T10" fmla="*/ 0 w 2424"/>
                  <a:gd name="T11" fmla="*/ 2147483646 h 54"/>
                  <a:gd name="T12" fmla="*/ 2147483646 w 2424"/>
                  <a:gd name="T13" fmla="*/ 2147483646 h 54"/>
                  <a:gd name="T14" fmla="*/ 2147483646 w 2424"/>
                  <a:gd name="T15" fmla="*/ 2147483646 h 54"/>
                  <a:gd name="T16" fmla="*/ 2147483646 w 2424"/>
                  <a:gd name="T17" fmla="*/ 2147483646 h 54"/>
                  <a:gd name="T18" fmla="*/ 2147483646 w 2424"/>
                  <a:gd name="T19" fmla="*/ 2147483646 h 54"/>
                  <a:gd name="T20" fmla="*/ 2147483646 w 2424"/>
                  <a:gd name="T21" fmla="*/ 2147483646 h 54"/>
                  <a:gd name="T22" fmla="*/ 2147483646 w 2424"/>
                  <a:gd name="T23" fmla="*/ 2147483646 h 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24" h="54">
                    <a:moveTo>
                      <a:pt x="1008" y="3"/>
                    </a:moveTo>
                    <a:cubicBezTo>
                      <a:pt x="1008" y="0"/>
                      <a:pt x="1008" y="0"/>
                      <a:pt x="1008" y="0"/>
                    </a:cubicBezTo>
                    <a:cubicBezTo>
                      <a:pt x="946" y="2"/>
                      <a:pt x="946" y="2"/>
                      <a:pt x="946" y="2"/>
                    </a:cubicBezTo>
                    <a:cubicBezTo>
                      <a:pt x="850" y="0"/>
                      <a:pt x="850" y="0"/>
                      <a:pt x="850" y="0"/>
                    </a:cubicBezTo>
                    <a:cubicBezTo>
                      <a:pt x="850" y="4"/>
                      <a:pt x="850" y="4"/>
                      <a:pt x="850" y="4"/>
                    </a:cubicBezTo>
                    <a:cubicBezTo>
                      <a:pt x="0" y="25"/>
                      <a:pt x="0" y="25"/>
                      <a:pt x="0" y="25"/>
                    </a:cubicBezTo>
                    <a:cubicBezTo>
                      <a:pt x="0" y="25"/>
                      <a:pt x="57" y="54"/>
                      <a:pt x="95" y="54"/>
                    </a:cubicBezTo>
                    <a:cubicBezTo>
                      <a:pt x="850" y="54"/>
                      <a:pt x="850" y="54"/>
                      <a:pt x="850" y="54"/>
                    </a:cubicBezTo>
                    <a:cubicBezTo>
                      <a:pt x="850" y="54"/>
                      <a:pt x="911" y="54"/>
                      <a:pt x="1008" y="54"/>
                    </a:cubicBezTo>
                    <a:cubicBezTo>
                      <a:pt x="2329" y="54"/>
                      <a:pt x="2329" y="54"/>
                      <a:pt x="2329" y="54"/>
                    </a:cubicBezTo>
                    <a:cubicBezTo>
                      <a:pt x="2367" y="54"/>
                      <a:pt x="2424" y="25"/>
                      <a:pt x="2424" y="25"/>
                    </a:cubicBezTo>
                    <a:lnTo>
                      <a:pt x="1008" y="3"/>
                    </a:lnTo>
                    <a:close/>
                  </a:path>
                </a:pathLst>
              </a:custGeom>
              <a:solidFill>
                <a:srgbClr val="4657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HS" altLang="en-US"/>
              </a:p>
            </p:txBody>
          </p:sp>
          <p:sp>
            <p:nvSpPr>
              <p:cNvPr id="27662" name="Freeform 1826"/>
              <p:cNvSpPr>
                <a:spLocks/>
              </p:cNvSpPr>
              <p:nvPr/>
            </p:nvSpPr>
            <p:spPr bwMode="auto">
              <a:xfrm>
                <a:off x="0" y="2890227"/>
                <a:ext cx="5632087" cy="219622"/>
              </a:xfrm>
              <a:custGeom>
                <a:avLst/>
                <a:gdLst>
                  <a:gd name="T0" fmla="*/ 2147483646 w 2440"/>
                  <a:gd name="T1" fmla="*/ 0 h 95"/>
                  <a:gd name="T2" fmla="*/ 2147483646 w 2440"/>
                  <a:gd name="T3" fmla="*/ 0 h 95"/>
                  <a:gd name="T4" fmla="*/ 0 w 2440"/>
                  <a:gd name="T5" fmla="*/ 2147483646 h 95"/>
                  <a:gd name="T6" fmla="*/ 0 w 2440"/>
                  <a:gd name="T7" fmla="*/ 2147483646 h 95"/>
                  <a:gd name="T8" fmla="*/ 2147483646 w 2440"/>
                  <a:gd name="T9" fmla="*/ 2147483646 h 95"/>
                  <a:gd name="T10" fmla="*/ 2147483646 w 2440"/>
                  <a:gd name="T11" fmla="*/ 2147483646 h 95"/>
                  <a:gd name="T12" fmla="*/ 2147483646 w 2440"/>
                  <a:gd name="T13" fmla="*/ 2147483646 h 95"/>
                  <a:gd name="T14" fmla="*/ 2147483646 w 2440"/>
                  <a:gd name="T15" fmla="*/ 2147483646 h 95"/>
                  <a:gd name="T16" fmla="*/ 2147483646 w 2440"/>
                  <a:gd name="T17" fmla="*/ 0 h 9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40" h="95">
                    <a:moveTo>
                      <a:pt x="2429" y="0"/>
                    </a:moveTo>
                    <a:cubicBezTo>
                      <a:pt x="11" y="0"/>
                      <a:pt x="11" y="0"/>
                      <a:pt x="11" y="0"/>
                    </a:cubicBezTo>
                    <a:cubicBezTo>
                      <a:pt x="5" y="0"/>
                      <a:pt x="0" y="5"/>
                      <a:pt x="0" y="11"/>
                    </a:cubicBezTo>
                    <a:cubicBezTo>
                      <a:pt x="0" y="84"/>
                      <a:pt x="0" y="84"/>
                      <a:pt x="0" y="84"/>
                    </a:cubicBezTo>
                    <a:cubicBezTo>
                      <a:pt x="0" y="90"/>
                      <a:pt x="5" y="95"/>
                      <a:pt x="11" y="95"/>
                    </a:cubicBezTo>
                    <a:cubicBezTo>
                      <a:pt x="2429" y="95"/>
                      <a:pt x="2429" y="95"/>
                      <a:pt x="2429" y="95"/>
                    </a:cubicBezTo>
                    <a:cubicBezTo>
                      <a:pt x="2435" y="95"/>
                      <a:pt x="2440" y="90"/>
                      <a:pt x="2440" y="84"/>
                    </a:cubicBezTo>
                    <a:cubicBezTo>
                      <a:pt x="2440" y="11"/>
                      <a:pt x="2440" y="11"/>
                      <a:pt x="2440" y="11"/>
                    </a:cubicBezTo>
                    <a:cubicBezTo>
                      <a:pt x="2440" y="5"/>
                      <a:pt x="2435" y="0"/>
                      <a:pt x="2429" y="0"/>
                    </a:cubicBezTo>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HS" altLang="en-US"/>
              </a:p>
            </p:txBody>
          </p:sp>
          <p:sp>
            <p:nvSpPr>
              <p:cNvPr id="27663" name="Rectangle 1827"/>
              <p:cNvSpPr>
                <a:spLocks noChangeArrowheads="1"/>
              </p:cNvSpPr>
              <p:nvPr/>
            </p:nvSpPr>
            <p:spPr bwMode="auto">
              <a:xfrm>
                <a:off x="724265" y="199124"/>
                <a:ext cx="4182581" cy="2596422"/>
              </a:xfrm>
              <a:prstGeom prst="rect">
                <a:avLst/>
              </a:prstGeom>
              <a:solidFill>
                <a:srgbClr val="0C8FB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buFont typeface="Arial" charset="0"/>
                  <a:buNone/>
                </a:pPr>
                <a:endParaRPr lang="zh-CHS" altLang="en-US"/>
              </a:p>
            </p:txBody>
          </p:sp>
          <p:sp>
            <p:nvSpPr>
              <p:cNvPr id="27664" name="Freeform 1828"/>
              <p:cNvSpPr>
                <a:spLocks/>
              </p:cNvSpPr>
              <p:nvPr/>
            </p:nvSpPr>
            <p:spPr bwMode="auto">
              <a:xfrm>
                <a:off x="2386560" y="2890227"/>
                <a:ext cx="858966" cy="62470"/>
              </a:xfrm>
              <a:custGeom>
                <a:avLst/>
                <a:gdLst>
                  <a:gd name="T0" fmla="*/ 2147483646 w 372"/>
                  <a:gd name="T1" fmla="*/ 0 h 27"/>
                  <a:gd name="T2" fmla="*/ 0 w 372"/>
                  <a:gd name="T3" fmla="*/ 0 h 27"/>
                  <a:gd name="T4" fmla="*/ 0 w 372"/>
                  <a:gd name="T5" fmla="*/ 2147483646 h 27"/>
                  <a:gd name="T6" fmla="*/ 2147483646 w 372"/>
                  <a:gd name="T7" fmla="*/ 2147483646 h 27"/>
                  <a:gd name="T8" fmla="*/ 2147483646 w 372"/>
                  <a:gd name="T9" fmla="*/ 2147483646 h 27"/>
                  <a:gd name="T10" fmla="*/ 2147483646 w 372"/>
                  <a:gd name="T11" fmla="*/ 2147483646 h 27"/>
                  <a:gd name="T12" fmla="*/ 2147483646 w 372"/>
                  <a:gd name="T13" fmla="*/ 0 h 2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2" h="27">
                    <a:moveTo>
                      <a:pt x="372" y="0"/>
                    </a:moveTo>
                    <a:cubicBezTo>
                      <a:pt x="0" y="0"/>
                      <a:pt x="0" y="0"/>
                      <a:pt x="0" y="0"/>
                    </a:cubicBezTo>
                    <a:cubicBezTo>
                      <a:pt x="0" y="4"/>
                      <a:pt x="0" y="4"/>
                      <a:pt x="0" y="4"/>
                    </a:cubicBezTo>
                    <a:cubicBezTo>
                      <a:pt x="0" y="17"/>
                      <a:pt x="11" y="27"/>
                      <a:pt x="24" y="27"/>
                    </a:cubicBezTo>
                    <a:cubicBezTo>
                      <a:pt x="348" y="27"/>
                      <a:pt x="348" y="27"/>
                      <a:pt x="348" y="27"/>
                    </a:cubicBezTo>
                    <a:cubicBezTo>
                      <a:pt x="361" y="27"/>
                      <a:pt x="372" y="17"/>
                      <a:pt x="372" y="4"/>
                    </a:cubicBezTo>
                    <a:cubicBezTo>
                      <a:pt x="372" y="0"/>
                      <a:pt x="372" y="0"/>
                      <a:pt x="372" y="0"/>
                    </a:cubicBezTo>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HS" altLang="en-US"/>
              </a:p>
            </p:txBody>
          </p:sp>
        </p:grpSp>
        <p:sp>
          <p:nvSpPr>
            <p:cNvPr id="27659" name="直角三角形 7128"/>
            <p:cNvSpPr>
              <a:spLocks noChangeArrowheads="1"/>
            </p:cNvSpPr>
            <p:nvPr/>
          </p:nvSpPr>
          <p:spPr bwMode="auto">
            <a:xfrm flipH="1">
              <a:off x="724264" y="199308"/>
              <a:ext cx="4199375" cy="2608093"/>
            </a:xfrm>
            <a:prstGeom prst="rtTriangle">
              <a:avLst/>
            </a:prstGeom>
            <a:solidFill>
              <a:srgbClr val="266196">
                <a:alpha val="6117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lgn="ctr" eaLnBrk="1" hangingPunct="1">
                <a:buFont typeface="Arial" charset="0"/>
                <a:buNone/>
              </a:pPr>
              <a:endParaRPr lang="zh-CHS" altLang="en-US">
                <a:solidFill>
                  <a:srgbClr val="FFFFFF"/>
                </a:solidFill>
              </a:endParaRPr>
            </a:p>
          </p:txBody>
        </p:sp>
      </p:grpSp>
      <p:sp>
        <p:nvSpPr>
          <p:cNvPr id="27653" name="Freeform 110"/>
          <p:cNvSpPr>
            <a:spLocks noEditPoints="1"/>
          </p:cNvSpPr>
          <p:nvPr/>
        </p:nvSpPr>
        <p:spPr bwMode="auto">
          <a:xfrm>
            <a:off x="7088188" y="5129213"/>
            <a:ext cx="714375" cy="488950"/>
          </a:xfrm>
          <a:custGeom>
            <a:avLst/>
            <a:gdLst>
              <a:gd name="T0" fmla="*/ 2147483646 w 303"/>
              <a:gd name="T1" fmla="*/ 2147483646 h 207"/>
              <a:gd name="T2" fmla="*/ 2147483646 w 303"/>
              <a:gd name="T3" fmla="*/ 2147483646 h 207"/>
              <a:gd name="T4" fmla="*/ 2147483646 w 303"/>
              <a:gd name="T5" fmla="*/ 2147483646 h 207"/>
              <a:gd name="T6" fmla="*/ 2147483646 w 303"/>
              <a:gd name="T7" fmla="*/ 2147483646 h 207"/>
              <a:gd name="T8" fmla="*/ 2147483646 w 303"/>
              <a:gd name="T9" fmla="*/ 2147483646 h 207"/>
              <a:gd name="T10" fmla="*/ 2147483646 w 303"/>
              <a:gd name="T11" fmla="*/ 0 h 207"/>
              <a:gd name="T12" fmla="*/ 2147483646 w 303"/>
              <a:gd name="T13" fmla="*/ 2147483646 h 207"/>
              <a:gd name="T14" fmla="*/ 2147483646 w 303"/>
              <a:gd name="T15" fmla="*/ 2147483646 h 207"/>
              <a:gd name="T16" fmla="*/ 2147483646 w 303"/>
              <a:gd name="T17" fmla="*/ 2147483646 h 207"/>
              <a:gd name="T18" fmla="*/ 2147483646 w 303"/>
              <a:gd name="T19" fmla="*/ 2147483646 h 207"/>
              <a:gd name="T20" fmla="*/ 2147483646 w 303"/>
              <a:gd name="T21" fmla="*/ 2147483646 h 207"/>
              <a:gd name="T22" fmla="*/ 0 w 303"/>
              <a:gd name="T23" fmla="*/ 2147483646 h 207"/>
              <a:gd name="T24" fmla="*/ 2147483646 w 303"/>
              <a:gd name="T25" fmla="*/ 2147483646 h 207"/>
              <a:gd name="T26" fmla="*/ 2147483646 w 303"/>
              <a:gd name="T27" fmla="*/ 2147483646 h 207"/>
              <a:gd name="T28" fmla="*/ 2147483646 w 303"/>
              <a:gd name="T29" fmla="*/ 2147483646 h 207"/>
              <a:gd name="T30" fmla="*/ 2147483646 w 303"/>
              <a:gd name="T31" fmla="*/ 2147483646 h 207"/>
              <a:gd name="T32" fmla="*/ 2147483646 w 303"/>
              <a:gd name="T33" fmla="*/ 2147483646 h 207"/>
              <a:gd name="T34" fmla="*/ 2147483646 w 303"/>
              <a:gd name="T35" fmla="*/ 2147483646 h 207"/>
              <a:gd name="T36" fmla="*/ 2147483646 w 303"/>
              <a:gd name="T37" fmla="*/ 2147483646 h 207"/>
              <a:gd name="T38" fmla="*/ 2147483646 w 303"/>
              <a:gd name="T39" fmla="*/ 2147483646 h 207"/>
              <a:gd name="T40" fmla="*/ 2147483646 w 303"/>
              <a:gd name="T41" fmla="*/ 2147483646 h 207"/>
              <a:gd name="T42" fmla="*/ 2147483646 w 303"/>
              <a:gd name="T43" fmla="*/ 2147483646 h 207"/>
              <a:gd name="T44" fmla="*/ 2147483646 w 303"/>
              <a:gd name="T45" fmla="*/ 2147483646 h 207"/>
              <a:gd name="T46" fmla="*/ 2147483646 w 303"/>
              <a:gd name="T47" fmla="*/ 2147483646 h 207"/>
              <a:gd name="T48" fmla="*/ 2147483646 w 303"/>
              <a:gd name="T49" fmla="*/ 2147483646 h 207"/>
              <a:gd name="T50" fmla="*/ 2147483646 w 303"/>
              <a:gd name="T51" fmla="*/ 2147483646 h 207"/>
              <a:gd name="T52" fmla="*/ 2147483646 w 303"/>
              <a:gd name="T53" fmla="*/ 2147483646 h 207"/>
              <a:gd name="T54" fmla="*/ 2147483646 w 303"/>
              <a:gd name="T55" fmla="*/ 2147483646 h 207"/>
              <a:gd name="T56" fmla="*/ 2147483646 w 303"/>
              <a:gd name="T57" fmla="*/ 2147483646 h 207"/>
              <a:gd name="T58" fmla="*/ 2147483646 w 303"/>
              <a:gd name="T59" fmla="*/ 2147483646 h 207"/>
              <a:gd name="T60" fmla="*/ 2147483646 w 303"/>
              <a:gd name="T61" fmla="*/ 2147483646 h 207"/>
              <a:gd name="T62" fmla="*/ 2147483646 w 303"/>
              <a:gd name="T63" fmla="*/ 2147483646 h 207"/>
              <a:gd name="T64" fmla="*/ 2147483646 w 303"/>
              <a:gd name="T65" fmla="*/ 2147483646 h 207"/>
              <a:gd name="T66" fmla="*/ 2147483646 w 303"/>
              <a:gd name="T67" fmla="*/ 2147483646 h 207"/>
              <a:gd name="T68" fmla="*/ 2147483646 w 303"/>
              <a:gd name="T69" fmla="*/ 2147483646 h 207"/>
              <a:gd name="T70" fmla="*/ 2147483646 w 303"/>
              <a:gd name="T71" fmla="*/ 2147483646 h 207"/>
              <a:gd name="T72" fmla="*/ 2147483646 w 303"/>
              <a:gd name="T73" fmla="*/ 2147483646 h 207"/>
              <a:gd name="T74" fmla="*/ 2147483646 w 303"/>
              <a:gd name="T75" fmla="*/ 2147483646 h 207"/>
              <a:gd name="T76" fmla="*/ 2147483646 w 303"/>
              <a:gd name="T77" fmla="*/ 2147483646 h 207"/>
              <a:gd name="T78" fmla="*/ 2147483646 w 303"/>
              <a:gd name="T79" fmla="*/ 2147483646 h 207"/>
              <a:gd name="T80" fmla="*/ 2147483646 w 303"/>
              <a:gd name="T81" fmla="*/ 2147483646 h 207"/>
              <a:gd name="T82" fmla="*/ 2147483646 w 303"/>
              <a:gd name="T83" fmla="*/ 2147483646 h 207"/>
              <a:gd name="T84" fmla="*/ 2147483646 w 303"/>
              <a:gd name="T85" fmla="*/ 2147483646 h 207"/>
              <a:gd name="T86" fmla="*/ 2147483646 w 303"/>
              <a:gd name="T87" fmla="*/ 2147483646 h 207"/>
              <a:gd name="T88" fmla="*/ 2147483646 w 303"/>
              <a:gd name="T89" fmla="*/ 2147483646 h 207"/>
              <a:gd name="T90" fmla="*/ 2147483646 w 303"/>
              <a:gd name="T91" fmla="*/ 2147483646 h 207"/>
              <a:gd name="T92" fmla="*/ 2147483646 w 303"/>
              <a:gd name="T93" fmla="*/ 2147483646 h 207"/>
              <a:gd name="T94" fmla="*/ 2147483646 w 303"/>
              <a:gd name="T95" fmla="*/ 2147483646 h 207"/>
              <a:gd name="T96" fmla="*/ 2147483646 w 303"/>
              <a:gd name="T97" fmla="*/ 2147483646 h 207"/>
              <a:gd name="T98" fmla="*/ 2147483646 w 303"/>
              <a:gd name="T99" fmla="*/ 2147483646 h 207"/>
              <a:gd name="T100" fmla="*/ 2147483646 w 303"/>
              <a:gd name="T101" fmla="*/ 2147483646 h 207"/>
              <a:gd name="T102" fmla="*/ 2147483646 w 303"/>
              <a:gd name="T103" fmla="*/ 2147483646 h 207"/>
              <a:gd name="T104" fmla="*/ 2147483646 w 303"/>
              <a:gd name="T105" fmla="*/ 2147483646 h 207"/>
              <a:gd name="T106" fmla="*/ 2147483646 w 303"/>
              <a:gd name="T107" fmla="*/ 2147483646 h 207"/>
              <a:gd name="T108" fmla="*/ 2147483646 w 303"/>
              <a:gd name="T109" fmla="*/ 2147483646 h 207"/>
              <a:gd name="T110" fmla="*/ 2147483646 w 303"/>
              <a:gd name="T111" fmla="*/ 2147483646 h 20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03" h="207">
                <a:moveTo>
                  <a:pt x="286" y="185"/>
                </a:moveTo>
                <a:cubicBezTo>
                  <a:pt x="286" y="184"/>
                  <a:pt x="286" y="183"/>
                  <a:pt x="286" y="182"/>
                </a:cubicBezTo>
                <a:cubicBezTo>
                  <a:pt x="286" y="57"/>
                  <a:pt x="286" y="57"/>
                  <a:pt x="286" y="57"/>
                </a:cubicBezTo>
                <a:cubicBezTo>
                  <a:pt x="286" y="51"/>
                  <a:pt x="282" y="47"/>
                  <a:pt x="276" y="47"/>
                </a:cubicBezTo>
                <a:cubicBezTo>
                  <a:pt x="216" y="47"/>
                  <a:pt x="216" y="47"/>
                  <a:pt x="216" y="47"/>
                </a:cubicBezTo>
                <a:cubicBezTo>
                  <a:pt x="216" y="179"/>
                  <a:pt x="216" y="179"/>
                  <a:pt x="216" y="179"/>
                </a:cubicBezTo>
                <a:cubicBezTo>
                  <a:pt x="216" y="181"/>
                  <a:pt x="216" y="183"/>
                  <a:pt x="215" y="185"/>
                </a:cubicBezTo>
                <a:cubicBezTo>
                  <a:pt x="208" y="185"/>
                  <a:pt x="208" y="185"/>
                  <a:pt x="208" y="185"/>
                </a:cubicBezTo>
                <a:cubicBezTo>
                  <a:pt x="209" y="184"/>
                  <a:pt x="209" y="183"/>
                  <a:pt x="209" y="182"/>
                </a:cubicBezTo>
                <a:cubicBezTo>
                  <a:pt x="209" y="11"/>
                  <a:pt x="209" y="11"/>
                  <a:pt x="209" y="11"/>
                </a:cubicBezTo>
                <a:cubicBezTo>
                  <a:pt x="209" y="5"/>
                  <a:pt x="204" y="0"/>
                  <a:pt x="198" y="0"/>
                </a:cubicBezTo>
                <a:cubicBezTo>
                  <a:pt x="105" y="0"/>
                  <a:pt x="105" y="0"/>
                  <a:pt x="105" y="0"/>
                </a:cubicBezTo>
                <a:cubicBezTo>
                  <a:pt x="99" y="0"/>
                  <a:pt x="94" y="5"/>
                  <a:pt x="94" y="11"/>
                </a:cubicBezTo>
                <a:cubicBezTo>
                  <a:pt x="94" y="182"/>
                  <a:pt x="94" y="182"/>
                  <a:pt x="94" y="182"/>
                </a:cubicBezTo>
                <a:cubicBezTo>
                  <a:pt x="94" y="183"/>
                  <a:pt x="94" y="184"/>
                  <a:pt x="95" y="185"/>
                </a:cubicBezTo>
                <a:cubicBezTo>
                  <a:pt x="88" y="185"/>
                  <a:pt x="88" y="185"/>
                  <a:pt x="88" y="185"/>
                </a:cubicBezTo>
                <a:cubicBezTo>
                  <a:pt x="87" y="183"/>
                  <a:pt x="87" y="181"/>
                  <a:pt x="87" y="179"/>
                </a:cubicBezTo>
                <a:cubicBezTo>
                  <a:pt x="87" y="47"/>
                  <a:pt x="87" y="47"/>
                  <a:pt x="87" y="47"/>
                </a:cubicBezTo>
                <a:cubicBezTo>
                  <a:pt x="29" y="47"/>
                  <a:pt x="29" y="47"/>
                  <a:pt x="29" y="47"/>
                </a:cubicBezTo>
                <a:cubicBezTo>
                  <a:pt x="23" y="47"/>
                  <a:pt x="18" y="51"/>
                  <a:pt x="18" y="57"/>
                </a:cubicBezTo>
                <a:cubicBezTo>
                  <a:pt x="18" y="182"/>
                  <a:pt x="18" y="182"/>
                  <a:pt x="18" y="182"/>
                </a:cubicBezTo>
                <a:cubicBezTo>
                  <a:pt x="18" y="183"/>
                  <a:pt x="18" y="184"/>
                  <a:pt x="19" y="185"/>
                </a:cubicBezTo>
                <a:cubicBezTo>
                  <a:pt x="0" y="185"/>
                  <a:pt x="0" y="185"/>
                  <a:pt x="0" y="185"/>
                </a:cubicBezTo>
                <a:cubicBezTo>
                  <a:pt x="0" y="207"/>
                  <a:pt x="0" y="207"/>
                  <a:pt x="0" y="207"/>
                </a:cubicBezTo>
                <a:cubicBezTo>
                  <a:pt x="303" y="207"/>
                  <a:pt x="303" y="207"/>
                  <a:pt x="303" y="207"/>
                </a:cubicBezTo>
                <a:cubicBezTo>
                  <a:pt x="303" y="185"/>
                  <a:pt x="303" y="185"/>
                  <a:pt x="303" y="185"/>
                </a:cubicBezTo>
                <a:lnTo>
                  <a:pt x="286" y="185"/>
                </a:lnTo>
                <a:close/>
                <a:moveTo>
                  <a:pt x="50" y="142"/>
                </a:moveTo>
                <a:cubicBezTo>
                  <a:pt x="35" y="142"/>
                  <a:pt x="35" y="142"/>
                  <a:pt x="35" y="142"/>
                </a:cubicBezTo>
                <a:cubicBezTo>
                  <a:pt x="35" y="126"/>
                  <a:pt x="35" y="126"/>
                  <a:pt x="35" y="126"/>
                </a:cubicBezTo>
                <a:cubicBezTo>
                  <a:pt x="50" y="126"/>
                  <a:pt x="50" y="126"/>
                  <a:pt x="50" y="126"/>
                </a:cubicBezTo>
                <a:lnTo>
                  <a:pt x="50" y="142"/>
                </a:lnTo>
                <a:close/>
                <a:moveTo>
                  <a:pt x="50" y="115"/>
                </a:moveTo>
                <a:cubicBezTo>
                  <a:pt x="35" y="115"/>
                  <a:pt x="35" y="115"/>
                  <a:pt x="35" y="115"/>
                </a:cubicBezTo>
                <a:cubicBezTo>
                  <a:pt x="35" y="99"/>
                  <a:pt x="35" y="99"/>
                  <a:pt x="35" y="99"/>
                </a:cubicBezTo>
                <a:cubicBezTo>
                  <a:pt x="50" y="99"/>
                  <a:pt x="50" y="99"/>
                  <a:pt x="50" y="99"/>
                </a:cubicBezTo>
                <a:lnTo>
                  <a:pt x="50" y="115"/>
                </a:lnTo>
                <a:close/>
                <a:moveTo>
                  <a:pt x="50" y="89"/>
                </a:moveTo>
                <a:cubicBezTo>
                  <a:pt x="35" y="89"/>
                  <a:pt x="35" y="89"/>
                  <a:pt x="35" y="89"/>
                </a:cubicBezTo>
                <a:cubicBezTo>
                  <a:pt x="35" y="73"/>
                  <a:pt x="35" y="73"/>
                  <a:pt x="35" y="73"/>
                </a:cubicBezTo>
                <a:cubicBezTo>
                  <a:pt x="50" y="73"/>
                  <a:pt x="50" y="73"/>
                  <a:pt x="50" y="73"/>
                </a:cubicBezTo>
                <a:lnTo>
                  <a:pt x="50" y="89"/>
                </a:lnTo>
                <a:close/>
                <a:moveTo>
                  <a:pt x="74" y="142"/>
                </a:moveTo>
                <a:cubicBezTo>
                  <a:pt x="59" y="142"/>
                  <a:pt x="59" y="142"/>
                  <a:pt x="59" y="142"/>
                </a:cubicBezTo>
                <a:cubicBezTo>
                  <a:pt x="59" y="126"/>
                  <a:pt x="59" y="126"/>
                  <a:pt x="59" y="126"/>
                </a:cubicBezTo>
                <a:cubicBezTo>
                  <a:pt x="74" y="126"/>
                  <a:pt x="74" y="126"/>
                  <a:pt x="74" y="126"/>
                </a:cubicBezTo>
                <a:lnTo>
                  <a:pt x="74" y="142"/>
                </a:lnTo>
                <a:close/>
                <a:moveTo>
                  <a:pt x="74" y="115"/>
                </a:moveTo>
                <a:cubicBezTo>
                  <a:pt x="59" y="115"/>
                  <a:pt x="59" y="115"/>
                  <a:pt x="59" y="115"/>
                </a:cubicBezTo>
                <a:cubicBezTo>
                  <a:pt x="59" y="99"/>
                  <a:pt x="59" y="99"/>
                  <a:pt x="59" y="99"/>
                </a:cubicBezTo>
                <a:cubicBezTo>
                  <a:pt x="74" y="99"/>
                  <a:pt x="74" y="99"/>
                  <a:pt x="74" y="99"/>
                </a:cubicBezTo>
                <a:lnTo>
                  <a:pt x="74" y="115"/>
                </a:lnTo>
                <a:close/>
                <a:moveTo>
                  <a:pt x="74" y="89"/>
                </a:moveTo>
                <a:cubicBezTo>
                  <a:pt x="59" y="89"/>
                  <a:pt x="59" y="89"/>
                  <a:pt x="59" y="89"/>
                </a:cubicBezTo>
                <a:cubicBezTo>
                  <a:pt x="59" y="73"/>
                  <a:pt x="59" y="73"/>
                  <a:pt x="59" y="73"/>
                </a:cubicBezTo>
                <a:cubicBezTo>
                  <a:pt x="74" y="73"/>
                  <a:pt x="74" y="73"/>
                  <a:pt x="74" y="73"/>
                </a:cubicBezTo>
                <a:lnTo>
                  <a:pt x="74" y="89"/>
                </a:lnTo>
                <a:close/>
                <a:moveTo>
                  <a:pt x="175" y="184"/>
                </a:moveTo>
                <a:cubicBezTo>
                  <a:pt x="130" y="184"/>
                  <a:pt x="130" y="184"/>
                  <a:pt x="130" y="184"/>
                </a:cubicBezTo>
                <a:cubicBezTo>
                  <a:pt x="130" y="128"/>
                  <a:pt x="130" y="128"/>
                  <a:pt x="130" y="128"/>
                </a:cubicBezTo>
                <a:cubicBezTo>
                  <a:pt x="175" y="128"/>
                  <a:pt x="175" y="128"/>
                  <a:pt x="175" y="128"/>
                </a:cubicBezTo>
                <a:lnTo>
                  <a:pt x="175" y="184"/>
                </a:lnTo>
                <a:close/>
                <a:moveTo>
                  <a:pt x="152" y="80"/>
                </a:moveTo>
                <a:cubicBezTo>
                  <a:pt x="131" y="80"/>
                  <a:pt x="114" y="63"/>
                  <a:pt x="114" y="43"/>
                </a:cubicBezTo>
                <a:cubicBezTo>
                  <a:pt x="114" y="22"/>
                  <a:pt x="131" y="5"/>
                  <a:pt x="152" y="5"/>
                </a:cubicBezTo>
                <a:cubicBezTo>
                  <a:pt x="172" y="5"/>
                  <a:pt x="189" y="22"/>
                  <a:pt x="189" y="43"/>
                </a:cubicBezTo>
                <a:cubicBezTo>
                  <a:pt x="189" y="63"/>
                  <a:pt x="172" y="80"/>
                  <a:pt x="152" y="80"/>
                </a:cubicBezTo>
                <a:close/>
                <a:moveTo>
                  <a:pt x="249" y="142"/>
                </a:moveTo>
                <a:cubicBezTo>
                  <a:pt x="233" y="142"/>
                  <a:pt x="233" y="142"/>
                  <a:pt x="233" y="142"/>
                </a:cubicBezTo>
                <a:cubicBezTo>
                  <a:pt x="233" y="126"/>
                  <a:pt x="233" y="126"/>
                  <a:pt x="233" y="126"/>
                </a:cubicBezTo>
                <a:cubicBezTo>
                  <a:pt x="249" y="126"/>
                  <a:pt x="249" y="126"/>
                  <a:pt x="249" y="126"/>
                </a:cubicBezTo>
                <a:lnTo>
                  <a:pt x="249" y="142"/>
                </a:lnTo>
                <a:close/>
                <a:moveTo>
                  <a:pt x="249" y="115"/>
                </a:moveTo>
                <a:cubicBezTo>
                  <a:pt x="233" y="115"/>
                  <a:pt x="233" y="115"/>
                  <a:pt x="233" y="115"/>
                </a:cubicBezTo>
                <a:cubicBezTo>
                  <a:pt x="233" y="99"/>
                  <a:pt x="233" y="99"/>
                  <a:pt x="233" y="99"/>
                </a:cubicBezTo>
                <a:cubicBezTo>
                  <a:pt x="249" y="99"/>
                  <a:pt x="249" y="99"/>
                  <a:pt x="249" y="99"/>
                </a:cubicBezTo>
                <a:lnTo>
                  <a:pt x="249" y="115"/>
                </a:lnTo>
                <a:close/>
                <a:moveTo>
                  <a:pt x="249" y="89"/>
                </a:moveTo>
                <a:cubicBezTo>
                  <a:pt x="233" y="89"/>
                  <a:pt x="233" y="89"/>
                  <a:pt x="233" y="89"/>
                </a:cubicBezTo>
                <a:cubicBezTo>
                  <a:pt x="233" y="73"/>
                  <a:pt x="233" y="73"/>
                  <a:pt x="233" y="73"/>
                </a:cubicBezTo>
                <a:cubicBezTo>
                  <a:pt x="249" y="73"/>
                  <a:pt x="249" y="73"/>
                  <a:pt x="249" y="73"/>
                </a:cubicBezTo>
                <a:lnTo>
                  <a:pt x="249" y="89"/>
                </a:lnTo>
                <a:close/>
                <a:moveTo>
                  <a:pt x="272" y="142"/>
                </a:moveTo>
                <a:cubicBezTo>
                  <a:pt x="257" y="142"/>
                  <a:pt x="257" y="142"/>
                  <a:pt x="257" y="142"/>
                </a:cubicBezTo>
                <a:cubicBezTo>
                  <a:pt x="257" y="126"/>
                  <a:pt x="257" y="126"/>
                  <a:pt x="257" y="126"/>
                </a:cubicBezTo>
                <a:cubicBezTo>
                  <a:pt x="272" y="126"/>
                  <a:pt x="272" y="126"/>
                  <a:pt x="272" y="126"/>
                </a:cubicBezTo>
                <a:lnTo>
                  <a:pt x="272" y="142"/>
                </a:lnTo>
                <a:close/>
                <a:moveTo>
                  <a:pt x="272" y="115"/>
                </a:moveTo>
                <a:cubicBezTo>
                  <a:pt x="257" y="115"/>
                  <a:pt x="257" y="115"/>
                  <a:pt x="257" y="115"/>
                </a:cubicBezTo>
                <a:cubicBezTo>
                  <a:pt x="257" y="99"/>
                  <a:pt x="257" y="99"/>
                  <a:pt x="257" y="99"/>
                </a:cubicBezTo>
                <a:cubicBezTo>
                  <a:pt x="272" y="99"/>
                  <a:pt x="272" y="99"/>
                  <a:pt x="272" y="99"/>
                </a:cubicBezTo>
                <a:lnTo>
                  <a:pt x="272" y="115"/>
                </a:lnTo>
                <a:close/>
                <a:moveTo>
                  <a:pt x="272" y="89"/>
                </a:moveTo>
                <a:cubicBezTo>
                  <a:pt x="257" y="89"/>
                  <a:pt x="257" y="89"/>
                  <a:pt x="257" y="89"/>
                </a:cubicBezTo>
                <a:cubicBezTo>
                  <a:pt x="257" y="73"/>
                  <a:pt x="257" y="73"/>
                  <a:pt x="257" y="73"/>
                </a:cubicBezTo>
                <a:cubicBezTo>
                  <a:pt x="272" y="73"/>
                  <a:pt x="272" y="73"/>
                  <a:pt x="272" y="73"/>
                </a:cubicBezTo>
                <a:lnTo>
                  <a:pt x="272" y="89"/>
                </a:lnTo>
                <a:close/>
                <a:moveTo>
                  <a:pt x="161" y="33"/>
                </a:moveTo>
                <a:cubicBezTo>
                  <a:pt x="175" y="33"/>
                  <a:pt x="175" y="33"/>
                  <a:pt x="175" y="33"/>
                </a:cubicBezTo>
                <a:cubicBezTo>
                  <a:pt x="175" y="52"/>
                  <a:pt x="175" y="52"/>
                  <a:pt x="175" y="52"/>
                </a:cubicBezTo>
                <a:cubicBezTo>
                  <a:pt x="161" y="52"/>
                  <a:pt x="161" y="52"/>
                  <a:pt x="161" y="52"/>
                </a:cubicBezTo>
                <a:cubicBezTo>
                  <a:pt x="161" y="66"/>
                  <a:pt x="161" y="66"/>
                  <a:pt x="161" y="66"/>
                </a:cubicBezTo>
                <a:cubicBezTo>
                  <a:pt x="142" y="66"/>
                  <a:pt x="142" y="66"/>
                  <a:pt x="142" y="66"/>
                </a:cubicBezTo>
                <a:cubicBezTo>
                  <a:pt x="142" y="52"/>
                  <a:pt x="142" y="52"/>
                  <a:pt x="142" y="52"/>
                </a:cubicBezTo>
                <a:cubicBezTo>
                  <a:pt x="128" y="52"/>
                  <a:pt x="128" y="52"/>
                  <a:pt x="128" y="52"/>
                </a:cubicBezTo>
                <a:cubicBezTo>
                  <a:pt x="128" y="33"/>
                  <a:pt x="128" y="33"/>
                  <a:pt x="128" y="33"/>
                </a:cubicBezTo>
                <a:cubicBezTo>
                  <a:pt x="142" y="33"/>
                  <a:pt x="142" y="33"/>
                  <a:pt x="142" y="33"/>
                </a:cubicBezTo>
                <a:cubicBezTo>
                  <a:pt x="142" y="19"/>
                  <a:pt x="142" y="19"/>
                  <a:pt x="142" y="19"/>
                </a:cubicBezTo>
                <a:cubicBezTo>
                  <a:pt x="161" y="19"/>
                  <a:pt x="161" y="19"/>
                  <a:pt x="161" y="19"/>
                </a:cubicBezTo>
                <a:lnTo>
                  <a:pt x="161" y="33"/>
                </a:lnTo>
                <a:close/>
                <a:moveTo>
                  <a:pt x="161" y="33"/>
                </a:moveTo>
                <a:cubicBezTo>
                  <a:pt x="161" y="33"/>
                  <a:pt x="161" y="33"/>
                  <a:pt x="161" y="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HS" altLang="en-US"/>
          </a:p>
        </p:txBody>
      </p:sp>
      <p:sp>
        <p:nvSpPr>
          <p:cNvPr id="23558" name="TextBox 2"/>
          <p:cNvSpPr txBox="1">
            <a:spLocks noChangeArrowheads="1"/>
          </p:cNvSpPr>
          <p:nvPr/>
        </p:nvSpPr>
        <p:spPr bwMode="auto">
          <a:xfrm>
            <a:off x="522288" y="1622425"/>
            <a:ext cx="7993062"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500"/>
              </a:lnSpc>
              <a:buFont typeface="Arial" pitchFamily="34" charset="0"/>
              <a:buChar char="•"/>
              <a:defRPr/>
            </a:pPr>
            <a:r>
              <a:rPr lang="en-US" altLang="zh-CHS" sz="1400" dirty="0" smtClean="0">
                <a:solidFill>
                  <a:schemeClr val="tx1">
                    <a:lumMod val="65000"/>
                    <a:lumOff val="35000"/>
                  </a:schemeClr>
                </a:solidFill>
                <a:latin typeface="Georgia" pitchFamily="18" charset="0"/>
                <a:ea typeface="Tahoma" pitchFamily="34" charset="0"/>
                <a:cs typeface="Courier New" pitchFamily="49" charset="0"/>
              </a:rPr>
              <a:t>Standardized and scientific records for management of the process of residents' health</a:t>
            </a:r>
          </a:p>
          <a:p>
            <a:pPr eaLnBrk="1" hangingPunct="1">
              <a:lnSpc>
                <a:spcPts val="2500"/>
              </a:lnSpc>
              <a:buFont typeface="Arial" pitchFamily="34" charset="0"/>
              <a:buChar char="•"/>
              <a:defRPr/>
            </a:pPr>
            <a:r>
              <a:rPr lang="en-US" altLang="zh-CHS" sz="1400" dirty="0" smtClean="0">
                <a:solidFill>
                  <a:schemeClr val="tx1">
                    <a:lumMod val="65000"/>
                    <a:lumOff val="35000"/>
                  </a:schemeClr>
                </a:solidFill>
                <a:latin typeface="Georgia" pitchFamily="18" charset="0"/>
                <a:ea typeface="Tahoma" pitchFamily="34" charset="0"/>
                <a:cs typeface="Courier New" pitchFamily="49" charset="0"/>
              </a:rPr>
              <a:t>consists of the basic personal information and main health service records</a:t>
            </a:r>
          </a:p>
          <a:p>
            <a:pPr eaLnBrk="1" hangingPunct="1">
              <a:lnSpc>
                <a:spcPts val="2500"/>
              </a:lnSpc>
              <a:buFont typeface="Arial" pitchFamily="34" charset="0"/>
              <a:buChar char="•"/>
              <a:defRPr/>
            </a:pPr>
            <a:r>
              <a:rPr lang="en-US" altLang="zh-CHS" sz="1400" dirty="0" smtClean="0">
                <a:solidFill>
                  <a:schemeClr val="tx1">
                    <a:lumMod val="65000"/>
                    <a:lumOff val="35000"/>
                  </a:schemeClr>
                </a:solidFill>
                <a:latin typeface="Georgia" pitchFamily="18" charset="0"/>
                <a:ea typeface="Tahoma" pitchFamily="34" charset="0"/>
                <a:cs typeface="Courier New" pitchFamily="49" charset="0"/>
              </a:rPr>
              <a:t>It’s data mainly come from electronic medical records of the hospital information system and community health-related information</a:t>
            </a:r>
            <a:endParaRPr lang="zh-CHS" altLang="en-US" sz="1400" dirty="0" smtClean="0">
              <a:solidFill>
                <a:schemeClr val="tx1">
                  <a:lumMod val="65000"/>
                  <a:lumOff val="35000"/>
                </a:schemeClr>
              </a:solidFill>
              <a:latin typeface="Georgia" pitchFamily="18" charset="0"/>
              <a:ea typeface="Tahoma" pitchFamily="34" charset="0"/>
              <a:cs typeface="Courier New" pitchFamily="49" charset="0"/>
            </a:endParaRPr>
          </a:p>
        </p:txBody>
      </p:sp>
      <p:sp>
        <p:nvSpPr>
          <p:cNvPr id="23559" name="TextBox 15"/>
          <p:cNvSpPr txBox="1">
            <a:spLocks noChangeArrowheads="1"/>
          </p:cNvSpPr>
          <p:nvPr/>
        </p:nvSpPr>
        <p:spPr bwMode="auto">
          <a:xfrm>
            <a:off x="520700" y="3887788"/>
            <a:ext cx="5546725"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500"/>
              </a:lnSpc>
              <a:buFont typeface="Arial" pitchFamily="34" charset="0"/>
              <a:buChar char="•"/>
              <a:defRPr/>
            </a:pPr>
            <a:r>
              <a:rPr lang="en-US" altLang="zh-CHS" sz="1400" dirty="0" smtClean="0">
                <a:solidFill>
                  <a:schemeClr val="tx1">
                    <a:lumMod val="65000"/>
                    <a:lumOff val="35000"/>
                  </a:schemeClr>
                </a:solidFill>
                <a:latin typeface="Georgia" pitchFamily="18" charset="0"/>
                <a:ea typeface="Tahoma" pitchFamily="34" charset="0"/>
                <a:cs typeface="Courier New" pitchFamily="49" charset="0"/>
              </a:rPr>
              <a:t>Relates to all the health-related data about the whole life</a:t>
            </a:r>
          </a:p>
          <a:p>
            <a:pPr eaLnBrk="1" hangingPunct="1">
              <a:lnSpc>
                <a:spcPts val="2500"/>
              </a:lnSpc>
              <a:buFont typeface="Arial" pitchFamily="34" charset="0"/>
              <a:buChar char="•"/>
              <a:defRPr/>
            </a:pPr>
            <a:r>
              <a:rPr lang="en-US" altLang="zh-CHS" sz="1400" dirty="0" smtClean="0">
                <a:solidFill>
                  <a:schemeClr val="tx1">
                    <a:lumMod val="65000"/>
                    <a:lumOff val="35000"/>
                  </a:schemeClr>
                </a:solidFill>
                <a:latin typeface="Georgia" pitchFamily="18" charset="0"/>
                <a:ea typeface="Tahoma" pitchFamily="34" charset="0"/>
                <a:cs typeface="Courier New" pitchFamily="49" charset="0"/>
              </a:rPr>
              <a:t>In RDBMS, it is need to design many tables and a lot of fields to store EHR</a:t>
            </a:r>
          </a:p>
          <a:p>
            <a:pPr eaLnBrk="1" hangingPunct="1">
              <a:lnSpc>
                <a:spcPts val="2500"/>
              </a:lnSpc>
              <a:buFont typeface="Arial" pitchFamily="34" charset="0"/>
              <a:buChar char="•"/>
              <a:defRPr/>
            </a:pPr>
            <a:r>
              <a:rPr lang="en-US" altLang="zh-CHS" sz="1400" dirty="0" smtClean="0">
                <a:solidFill>
                  <a:schemeClr val="tx1">
                    <a:lumMod val="65000"/>
                    <a:lumOff val="35000"/>
                  </a:schemeClr>
                </a:solidFill>
                <a:latin typeface="Georgia" pitchFamily="18" charset="0"/>
                <a:ea typeface="Tahoma" pitchFamily="34" charset="0"/>
                <a:cs typeface="Courier New" pitchFamily="49" charset="0"/>
              </a:rPr>
              <a:t>When the whole EHR of a person is queried, it will involve the connection among the tables</a:t>
            </a:r>
          </a:p>
          <a:p>
            <a:pPr eaLnBrk="1" hangingPunct="1">
              <a:lnSpc>
                <a:spcPts val="2500"/>
              </a:lnSpc>
              <a:buFont typeface="Arial" pitchFamily="34" charset="0"/>
              <a:buChar char="•"/>
              <a:defRPr/>
            </a:pPr>
            <a:r>
              <a:rPr lang="en-US" altLang="zh-CHS" sz="1400" dirty="0" smtClean="0">
                <a:solidFill>
                  <a:schemeClr val="tx1">
                    <a:lumMod val="65000"/>
                    <a:lumOff val="35000"/>
                  </a:schemeClr>
                </a:solidFill>
                <a:latin typeface="Georgia" pitchFamily="18" charset="0"/>
                <a:ea typeface="Tahoma" pitchFamily="34" charset="0"/>
                <a:cs typeface="Courier New" pitchFamily="49" charset="0"/>
              </a:rPr>
              <a:t>Many empty values exist in the table for EHR</a:t>
            </a:r>
            <a:endParaRPr lang="zh-CHS" altLang="en-US" sz="1400" dirty="0" smtClean="0">
              <a:solidFill>
                <a:schemeClr val="tx1">
                  <a:lumMod val="65000"/>
                  <a:lumOff val="35000"/>
                </a:schemeClr>
              </a:solidFill>
              <a:latin typeface="Georgia" pitchFamily="18" charset="0"/>
              <a:ea typeface="Tahoma" pitchFamily="34" charset="0"/>
              <a:cs typeface="Courier New" pitchFamily="49" charset="0"/>
            </a:endParaRPr>
          </a:p>
        </p:txBody>
      </p:sp>
      <p:sp>
        <p:nvSpPr>
          <p:cNvPr id="19" name="TextBox 18"/>
          <p:cNvSpPr txBox="1"/>
          <p:nvPr/>
        </p:nvSpPr>
        <p:spPr>
          <a:xfrm>
            <a:off x="611188" y="1196975"/>
            <a:ext cx="1327150" cy="369888"/>
          </a:xfrm>
          <a:prstGeom prst="rect">
            <a:avLst/>
          </a:prstGeom>
          <a:solidFill>
            <a:schemeClr val="bg2">
              <a:lumMod val="50000"/>
            </a:schemeClr>
          </a:solidFill>
        </p:spPr>
        <p:txBody>
          <a:bodyPr wrap="none">
            <a:spAutoFit/>
          </a:bodyPr>
          <a:lstStyle/>
          <a:p>
            <a:pPr eaLnBrk="1" hangingPunct="1">
              <a:defRPr/>
            </a:pPr>
            <a:r>
              <a:rPr lang="en-US" altLang="zh-CHS" dirty="0">
                <a:solidFill>
                  <a:schemeClr val="bg1"/>
                </a:solidFill>
                <a:latin typeface="Calibri" panose="020F0502020204030204" pitchFamily="34" charset="0"/>
                <a:ea typeface="宋体" panose="02010600030101010101" pitchFamily="2" charset="-122"/>
              </a:rPr>
              <a:t>What is EHR</a:t>
            </a:r>
            <a:endParaRPr lang="zh-CHS" altLang="en-US" dirty="0">
              <a:solidFill>
                <a:schemeClr val="bg1"/>
              </a:solidFill>
              <a:latin typeface="Calibri" panose="020F0502020204030204" pitchFamily="34" charset="0"/>
              <a:ea typeface="宋体" panose="02010600030101010101" pitchFamily="2" charset="-122"/>
            </a:endParaRPr>
          </a:p>
        </p:txBody>
      </p:sp>
      <p:sp>
        <p:nvSpPr>
          <p:cNvPr id="20" name="TextBox 19"/>
          <p:cNvSpPr txBox="1"/>
          <p:nvPr/>
        </p:nvSpPr>
        <p:spPr>
          <a:xfrm>
            <a:off x="611188" y="3419475"/>
            <a:ext cx="4175125" cy="369888"/>
          </a:xfrm>
          <a:prstGeom prst="rect">
            <a:avLst/>
          </a:prstGeom>
          <a:solidFill>
            <a:schemeClr val="bg2">
              <a:lumMod val="50000"/>
            </a:schemeClr>
          </a:solidFill>
        </p:spPr>
        <p:txBody>
          <a:bodyPr wrap="none">
            <a:spAutoFit/>
          </a:bodyPr>
          <a:lstStyle/>
          <a:p>
            <a:pPr eaLnBrk="1" hangingPunct="1">
              <a:defRPr/>
            </a:pPr>
            <a:r>
              <a:rPr lang="en-US" altLang="zh-CHS" dirty="0">
                <a:solidFill>
                  <a:schemeClr val="bg1"/>
                </a:solidFill>
                <a:latin typeface="Calibri" panose="020F0502020204030204" pitchFamily="34" charset="0"/>
                <a:ea typeface="宋体" panose="02010600030101010101" pitchFamily="2" charset="-122"/>
              </a:rPr>
              <a:t>Why choose the distributed storage model</a:t>
            </a:r>
            <a:endParaRPr lang="zh-CHS" altLang="en-US" dirty="0">
              <a:solidFill>
                <a:schemeClr val="bg1"/>
              </a:solidFill>
              <a:latin typeface="Calibri" panose="020F0502020204030204" pitchFamily="34" charset="0"/>
              <a:ea typeface="宋体" panose="02010600030101010101" pitchFamily="2" charset="-122"/>
            </a:endParaRPr>
          </a:p>
        </p:txBody>
      </p:sp>
      <p:sp>
        <p:nvSpPr>
          <p:cNvPr id="3" name="日期占位符 2"/>
          <p:cNvSpPr>
            <a:spLocks noGrp="1"/>
          </p:cNvSpPr>
          <p:nvPr>
            <p:ph type="dt" sz="half" idx="10"/>
          </p:nvPr>
        </p:nvSpPr>
        <p:spPr/>
        <p:txBody>
          <a:bodyPr/>
          <a:lstStyle/>
          <a:p>
            <a:pPr>
              <a:defRPr/>
            </a:pPr>
            <a:fld id="{5A7CCD0A-930D-8847-BFED-500D58B35DE8}" type="datetime1">
              <a:rPr lang="zh-CHS" altLang="en-US" smtClean="0"/>
              <a:t>15/5/6</a:t>
            </a:fld>
            <a:endParaRPr lang="en-US" altLang="zh-CHS"/>
          </a:p>
        </p:txBody>
      </p:sp>
      <p:sp>
        <p:nvSpPr>
          <p:cNvPr id="6" name="幻灯片编号占位符 5"/>
          <p:cNvSpPr>
            <a:spLocks noGrp="1"/>
          </p:cNvSpPr>
          <p:nvPr>
            <p:ph type="sldNum" sz="quarter" idx="12"/>
          </p:nvPr>
        </p:nvSpPr>
        <p:spPr/>
        <p:txBody>
          <a:bodyPr/>
          <a:lstStyle/>
          <a:p>
            <a:fld id="{C73A8C92-5225-624A-981C-988E0DFED375}" type="slidenum">
              <a:rPr lang="en-US" altLang="zh-CHS" smtClean="0"/>
              <a:pPr/>
              <a:t>7</a:t>
            </a:fld>
            <a:endParaRPr lang="en-US" altLang="zh-CHS"/>
          </a:p>
        </p:txBody>
      </p:sp>
    </p:spTree>
    <p:extLst>
      <p:ext uri="{BB962C8B-B14F-4D97-AF65-F5344CB8AC3E}">
        <p14:creationId xmlns:p14="http://schemas.microsoft.com/office/powerpoint/2010/main" val="12532076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2168F440-9E05-644C-A708-46F09C515D52}" type="datetime1">
              <a:rPr lang="zh-CHS" altLang="en-US" smtClean="0"/>
              <a:t>15/5/6</a:t>
            </a:fld>
            <a:endParaRPr lang="en-US" altLang="zh-CHS"/>
          </a:p>
        </p:txBody>
      </p:sp>
      <p:sp>
        <p:nvSpPr>
          <p:cNvPr id="5" name="幻灯片编号占位符 4"/>
          <p:cNvSpPr>
            <a:spLocks noGrp="1"/>
          </p:cNvSpPr>
          <p:nvPr>
            <p:ph type="sldNum" sz="quarter" idx="12"/>
          </p:nvPr>
        </p:nvSpPr>
        <p:spPr/>
        <p:txBody>
          <a:bodyPr/>
          <a:lstStyle/>
          <a:p>
            <a:fld id="{C73A8C92-5225-624A-981C-988E0DFED375}" type="slidenum">
              <a:rPr lang="en-US" altLang="zh-CHS" smtClean="0"/>
              <a:pPr/>
              <a:t>70</a:t>
            </a:fld>
            <a:endParaRPr lang="en-US" altLang="zh-CHS"/>
          </a:p>
        </p:txBody>
      </p:sp>
      <p:sp>
        <p:nvSpPr>
          <p:cNvPr id="6" name="标题 1"/>
          <p:cNvSpPr txBox="1">
            <a:spLocks/>
          </p:cNvSpPr>
          <p:nvPr/>
        </p:nvSpPr>
        <p:spPr>
          <a:xfrm>
            <a:off x="468313" y="333375"/>
            <a:ext cx="6858000" cy="550863"/>
          </a:xfrm>
          <a:prstGeom prst="rect">
            <a:avLst/>
          </a:prstGeom>
        </p:spPr>
        <p:txBody>
          <a:bodyPr vert="horz" wrap="square" lIns="91440" tIns="45720" rIns="91440" bIns="45720" numCol="1" rtlCol="0" anchor="b" anchorCtr="0" compatLnSpc="1">
            <a:prstTxWarp prst="textNoShape">
              <a:avLst/>
            </a:prstTxWarp>
            <a:normAutofit/>
          </a:bodyPr>
          <a:lstStyle>
            <a:lvl1pPr algn="l" rtl="0" eaLnBrk="0" fontAlgn="base" hangingPunct="0">
              <a:lnSpc>
                <a:spcPct val="85000"/>
              </a:lnSpc>
              <a:spcBef>
                <a:spcPct val="0"/>
              </a:spcBef>
              <a:spcAft>
                <a:spcPct val="0"/>
              </a:spcAft>
              <a:defRPr sz="8000" kern="1200" spc="-50" baseline="0">
                <a:solidFill>
                  <a:schemeClr val="tx1">
                    <a:lumMod val="85000"/>
                    <a:lumOff val="15000"/>
                  </a:schemeClr>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itchFamily="34" charset="0"/>
              </a:defRPr>
            </a:lvl2pPr>
            <a:lvl3pPr algn="l" rtl="0" eaLnBrk="0" fontAlgn="base" hangingPunct="0">
              <a:lnSpc>
                <a:spcPct val="85000"/>
              </a:lnSpc>
              <a:spcBef>
                <a:spcPct val="0"/>
              </a:spcBef>
              <a:spcAft>
                <a:spcPct val="0"/>
              </a:spcAft>
              <a:defRPr sz="4800">
                <a:solidFill>
                  <a:srgbClr val="404040"/>
                </a:solidFill>
                <a:latin typeface="Calibri Light" pitchFamily="34" charset="0"/>
              </a:defRPr>
            </a:lvl3pPr>
            <a:lvl4pPr algn="l" rtl="0" eaLnBrk="0" fontAlgn="base" hangingPunct="0">
              <a:lnSpc>
                <a:spcPct val="85000"/>
              </a:lnSpc>
              <a:spcBef>
                <a:spcPct val="0"/>
              </a:spcBef>
              <a:spcAft>
                <a:spcPct val="0"/>
              </a:spcAft>
              <a:defRPr sz="4800">
                <a:solidFill>
                  <a:srgbClr val="404040"/>
                </a:solidFill>
                <a:latin typeface="Calibri Light" pitchFamily="34" charset="0"/>
              </a:defRPr>
            </a:lvl4pPr>
            <a:lvl5pPr algn="l" rtl="0" eaLnBrk="0" fontAlgn="base" hangingPunct="0">
              <a:lnSpc>
                <a:spcPct val="85000"/>
              </a:lnSpc>
              <a:spcBef>
                <a:spcPct val="0"/>
              </a:spcBef>
              <a:spcAft>
                <a:spcPct val="0"/>
              </a:spcAft>
              <a:defRPr sz="4800">
                <a:solidFill>
                  <a:srgbClr val="404040"/>
                </a:solidFill>
                <a:latin typeface="Calibri Light" pitchFamily="34" charset="0"/>
              </a:defRPr>
            </a:lvl5pPr>
            <a:lvl6pPr marL="457200" algn="l" rtl="0" fontAlgn="base">
              <a:lnSpc>
                <a:spcPct val="85000"/>
              </a:lnSpc>
              <a:spcBef>
                <a:spcPct val="0"/>
              </a:spcBef>
              <a:spcAft>
                <a:spcPct val="0"/>
              </a:spcAft>
              <a:defRPr sz="4800">
                <a:solidFill>
                  <a:srgbClr val="404040"/>
                </a:solidFill>
                <a:latin typeface="Calibri Light" pitchFamily="34" charset="0"/>
              </a:defRPr>
            </a:lvl6pPr>
            <a:lvl7pPr marL="914400" algn="l" rtl="0" fontAlgn="base">
              <a:lnSpc>
                <a:spcPct val="85000"/>
              </a:lnSpc>
              <a:spcBef>
                <a:spcPct val="0"/>
              </a:spcBef>
              <a:spcAft>
                <a:spcPct val="0"/>
              </a:spcAft>
              <a:defRPr sz="4800">
                <a:solidFill>
                  <a:srgbClr val="404040"/>
                </a:solidFill>
                <a:latin typeface="Calibri Light" pitchFamily="34" charset="0"/>
              </a:defRPr>
            </a:lvl7pPr>
            <a:lvl8pPr marL="1371600" algn="l" rtl="0" fontAlgn="base">
              <a:lnSpc>
                <a:spcPct val="85000"/>
              </a:lnSpc>
              <a:spcBef>
                <a:spcPct val="0"/>
              </a:spcBef>
              <a:spcAft>
                <a:spcPct val="0"/>
              </a:spcAft>
              <a:defRPr sz="4800">
                <a:solidFill>
                  <a:srgbClr val="404040"/>
                </a:solidFill>
                <a:latin typeface="Calibri Light" pitchFamily="34" charset="0"/>
              </a:defRPr>
            </a:lvl8pPr>
            <a:lvl9pPr marL="1828800" algn="l" rtl="0" fontAlgn="base">
              <a:lnSpc>
                <a:spcPct val="85000"/>
              </a:lnSpc>
              <a:spcBef>
                <a:spcPct val="0"/>
              </a:spcBef>
              <a:spcAft>
                <a:spcPct val="0"/>
              </a:spcAft>
              <a:defRPr sz="4800">
                <a:solidFill>
                  <a:srgbClr val="404040"/>
                </a:solidFill>
                <a:latin typeface="Calibri Light" pitchFamily="34" charset="0"/>
              </a:defRPr>
            </a:lvl9pPr>
          </a:lstStyle>
          <a:p>
            <a:pPr eaLnBrk="1" fontAlgn="auto" hangingPunct="1">
              <a:spcAft>
                <a:spcPts val="0"/>
              </a:spcAft>
              <a:defRPr/>
            </a:pPr>
            <a:r>
              <a:rPr lang="en-US" altLang="zh-CHS" sz="2400" dirty="0" smtClean="0">
                <a:solidFill>
                  <a:schemeClr val="tx1"/>
                </a:solidFill>
                <a:latin typeface="Calibri" pitchFamily="34" charset="0"/>
                <a:ea typeface="+mn-ea"/>
                <a:cs typeface="Arial" pitchFamily="34" charset="0"/>
                <a:sym typeface="Calibri" pitchFamily="34" charset="0"/>
              </a:rPr>
              <a:t>Evaluation</a:t>
            </a:r>
            <a:endParaRPr lang="zh-CHS" altLang="en-US" sz="2400" dirty="0">
              <a:solidFill>
                <a:schemeClr val="tx1"/>
              </a:solidFill>
              <a:latin typeface="Calibri" pitchFamily="34" charset="0"/>
              <a:ea typeface="+mn-ea"/>
              <a:cs typeface="Arial" pitchFamily="34" charset="0"/>
              <a:sym typeface="Calibri" pitchFamily="34" charset="0"/>
            </a:endParaRPr>
          </a:p>
        </p:txBody>
      </p:sp>
      <p:cxnSp>
        <p:nvCxnSpPr>
          <p:cNvPr id="7" name="直接连接符 5"/>
          <p:cNvCxnSpPr/>
          <p:nvPr/>
        </p:nvCxnSpPr>
        <p:spPr>
          <a:xfrm>
            <a:off x="539750" y="908050"/>
            <a:ext cx="7993063" cy="0"/>
          </a:xfrm>
          <a:prstGeom prst="line">
            <a:avLst/>
          </a:prstGeom>
          <a:ln w="19050" cmpd="sng">
            <a:solidFill>
              <a:srgbClr val="0070C0"/>
            </a:solidFill>
          </a:ln>
        </p:spPr>
        <p:style>
          <a:lnRef idx="1">
            <a:schemeClr val="accent1"/>
          </a:lnRef>
          <a:fillRef idx="0">
            <a:schemeClr val="accent1"/>
          </a:fillRef>
          <a:effectRef idx="0">
            <a:schemeClr val="accent1"/>
          </a:effectRef>
          <a:fontRef idx="minor">
            <a:schemeClr val="tx1"/>
          </a:fontRef>
        </p:style>
      </p:cxnSp>
      <p:sp>
        <p:nvSpPr>
          <p:cNvPr id="8" name="矩形 7"/>
          <p:cNvSpPr>
            <a:spLocks noChangeArrowheads="1"/>
          </p:cNvSpPr>
          <p:nvPr/>
        </p:nvSpPr>
        <p:spPr bwMode="auto">
          <a:xfrm>
            <a:off x="561877" y="1268760"/>
            <a:ext cx="1544654" cy="369332"/>
          </a:xfrm>
          <a:prstGeom prst="rect">
            <a:avLst/>
          </a:prstGeom>
          <a:solidFill>
            <a:srgbClr val="996633"/>
          </a:solidFill>
          <a:ln w="9525">
            <a:solidFill>
              <a:srgbClr val="996633"/>
            </a:solidFill>
            <a:miter lim="800000"/>
            <a:headEnd/>
            <a:tailEnd/>
          </a:ln>
        </p:spPr>
        <p:txBody>
          <a:bodyPr wrap="non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buFont typeface="Arial" charset="0"/>
              <a:buNone/>
            </a:pPr>
            <a:r>
              <a:rPr lang="en-US" altLang="zh-CHS" dirty="0" smtClean="0">
                <a:solidFill>
                  <a:schemeClr val="bg1"/>
                </a:solidFill>
                <a:sym typeface="Calibri" charset="0"/>
              </a:rPr>
              <a:t>Random Write</a:t>
            </a:r>
            <a:endParaRPr lang="en-US" altLang="zh-CHS" dirty="0"/>
          </a:p>
        </p:txBody>
      </p:sp>
      <p:pic>
        <p:nvPicPr>
          <p:cNvPr id="13" name="内容占位符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1917378"/>
            <a:ext cx="6775961" cy="3959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pic>
    </p:spTree>
    <p:extLst>
      <p:ext uri="{BB962C8B-B14F-4D97-AF65-F5344CB8AC3E}">
        <p14:creationId xmlns:p14="http://schemas.microsoft.com/office/powerpoint/2010/main" val="91767929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2168F440-9E05-644C-A708-46F09C515D52}" type="datetime1">
              <a:rPr lang="zh-CHS" altLang="en-US" smtClean="0"/>
              <a:t>15/5/6</a:t>
            </a:fld>
            <a:endParaRPr lang="en-US" altLang="zh-CHS"/>
          </a:p>
        </p:txBody>
      </p:sp>
      <p:sp>
        <p:nvSpPr>
          <p:cNvPr id="5" name="幻灯片编号占位符 4"/>
          <p:cNvSpPr>
            <a:spLocks noGrp="1"/>
          </p:cNvSpPr>
          <p:nvPr>
            <p:ph type="sldNum" sz="quarter" idx="12"/>
          </p:nvPr>
        </p:nvSpPr>
        <p:spPr/>
        <p:txBody>
          <a:bodyPr/>
          <a:lstStyle/>
          <a:p>
            <a:fld id="{C73A8C92-5225-624A-981C-988E0DFED375}" type="slidenum">
              <a:rPr lang="en-US" altLang="zh-CHS" smtClean="0"/>
              <a:pPr/>
              <a:t>71</a:t>
            </a:fld>
            <a:endParaRPr lang="en-US" altLang="zh-CHS"/>
          </a:p>
        </p:txBody>
      </p:sp>
      <p:sp>
        <p:nvSpPr>
          <p:cNvPr id="6" name="标题 1"/>
          <p:cNvSpPr txBox="1">
            <a:spLocks/>
          </p:cNvSpPr>
          <p:nvPr/>
        </p:nvSpPr>
        <p:spPr>
          <a:xfrm>
            <a:off x="468313" y="333375"/>
            <a:ext cx="6858000" cy="550863"/>
          </a:xfrm>
          <a:prstGeom prst="rect">
            <a:avLst/>
          </a:prstGeom>
        </p:spPr>
        <p:txBody>
          <a:bodyPr vert="horz" wrap="square" lIns="91440" tIns="45720" rIns="91440" bIns="45720" numCol="1" rtlCol="0" anchor="b" anchorCtr="0" compatLnSpc="1">
            <a:prstTxWarp prst="textNoShape">
              <a:avLst/>
            </a:prstTxWarp>
            <a:normAutofit/>
          </a:bodyPr>
          <a:lstStyle>
            <a:lvl1pPr algn="l" rtl="0" eaLnBrk="0" fontAlgn="base" hangingPunct="0">
              <a:lnSpc>
                <a:spcPct val="85000"/>
              </a:lnSpc>
              <a:spcBef>
                <a:spcPct val="0"/>
              </a:spcBef>
              <a:spcAft>
                <a:spcPct val="0"/>
              </a:spcAft>
              <a:defRPr sz="8000" kern="1200" spc="-50" baseline="0">
                <a:solidFill>
                  <a:schemeClr val="tx1">
                    <a:lumMod val="85000"/>
                    <a:lumOff val="15000"/>
                  </a:schemeClr>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itchFamily="34" charset="0"/>
              </a:defRPr>
            </a:lvl2pPr>
            <a:lvl3pPr algn="l" rtl="0" eaLnBrk="0" fontAlgn="base" hangingPunct="0">
              <a:lnSpc>
                <a:spcPct val="85000"/>
              </a:lnSpc>
              <a:spcBef>
                <a:spcPct val="0"/>
              </a:spcBef>
              <a:spcAft>
                <a:spcPct val="0"/>
              </a:spcAft>
              <a:defRPr sz="4800">
                <a:solidFill>
                  <a:srgbClr val="404040"/>
                </a:solidFill>
                <a:latin typeface="Calibri Light" pitchFamily="34" charset="0"/>
              </a:defRPr>
            </a:lvl3pPr>
            <a:lvl4pPr algn="l" rtl="0" eaLnBrk="0" fontAlgn="base" hangingPunct="0">
              <a:lnSpc>
                <a:spcPct val="85000"/>
              </a:lnSpc>
              <a:spcBef>
                <a:spcPct val="0"/>
              </a:spcBef>
              <a:spcAft>
                <a:spcPct val="0"/>
              </a:spcAft>
              <a:defRPr sz="4800">
                <a:solidFill>
                  <a:srgbClr val="404040"/>
                </a:solidFill>
                <a:latin typeface="Calibri Light" pitchFamily="34" charset="0"/>
              </a:defRPr>
            </a:lvl4pPr>
            <a:lvl5pPr algn="l" rtl="0" eaLnBrk="0" fontAlgn="base" hangingPunct="0">
              <a:lnSpc>
                <a:spcPct val="85000"/>
              </a:lnSpc>
              <a:spcBef>
                <a:spcPct val="0"/>
              </a:spcBef>
              <a:spcAft>
                <a:spcPct val="0"/>
              </a:spcAft>
              <a:defRPr sz="4800">
                <a:solidFill>
                  <a:srgbClr val="404040"/>
                </a:solidFill>
                <a:latin typeface="Calibri Light" pitchFamily="34" charset="0"/>
              </a:defRPr>
            </a:lvl5pPr>
            <a:lvl6pPr marL="457200" algn="l" rtl="0" fontAlgn="base">
              <a:lnSpc>
                <a:spcPct val="85000"/>
              </a:lnSpc>
              <a:spcBef>
                <a:spcPct val="0"/>
              </a:spcBef>
              <a:spcAft>
                <a:spcPct val="0"/>
              </a:spcAft>
              <a:defRPr sz="4800">
                <a:solidFill>
                  <a:srgbClr val="404040"/>
                </a:solidFill>
                <a:latin typeface="Calibri Light" pitchFamily="34" charset="0"/>
              </a:defRPr>
            </a:lvl6pPr>
            <a:lvl7pPr marL="914400" algn="l" rtl="0" fontAlgn="base">
              <a:lnSpc>
                <a:spcPct val="85000"/>
              </a:lnSpc>
              <a:spcBef>
                <a:spcPct val="0"/>
              </a:spcBef>
              <a:spcAft>
                <a:spcPct val="0"/>
              </a:spcAft>
              <a:defRPr sz="4800">
                <a:solidFill>
                  <a:srgbClr val="404040"/>
                </a:solidFill>
                <a:latin typeface="Calibri Light" pitchFamily="34" charset="0"/>
              </a:defRPr>
            </a:lvl7pPr>
            <a:lvl8pPr marL="1371600" algn="l" rtl="0" fontAlgn="base">
              <a:lnSpc>
                <a:spcPct val="85000"/>
              </a:lnSpc>
              <a:spcBef>
                <a:spcPct val="0"/>
              </a:spcBef>
              <a:spcAft>
                <a:spcPct val="0"/>
              </a:spcAft>
              <a:defRPr sz="4800">
                <a:solidFill>
                  <a:srgbClr val="404040"/>
                </a:solidFill>
                <a:latin typeface="Calibri Light" pitchFamily="34" charset="0"/>
              </a:defRPr>
            </a:lvl8pPr>
            <a:lvl9pPr marL="1828800" algn="l" rtl="0" fontAlgn="base">
              <a:lnSpc>
                <a:spcPct val="85000"/>
              </a:lnSpc>
              <a:spcBef>
                <a:spcPct val="0"/>
              </a:spcBef>
              <a:spcAft>
                <a:spcPct val="0"/>
              </a:spcAft>
              <a:defRPr sz="4800">
                <a:solidFill>
                  <a:srgbClr val="404040"/>
                </a:solidFill>
                <a:latin typeface="Calibri Light" pitchFamily="34" charset="0"/>
              </a:defRPr>
            </a:lvl9pPr>
          </a:lstStyle>
          <a:p>
            <a:pPr eaLnBrk="1" fontAlgn="auto" hangingPunct="1">
              <a:spcAft>
                <a:spcPts val="0"/>
              </a:spcAft>
              <a:defRPr/>
            </a:pPr>
            <a:r>
              <a:rPr lang="en-US" altLang="zh-CHS" sz="2400" dirty="0" smtClean="0">
                <a:solidFill>
                  <a:schemeClr val="tx1"/>
                </a:solidFill>
                <a:latin typeface="Calibri" pitchFamily="34" charset="0"/>
                <a:ea typeface="+mn-ea"/>
                <a:cs typeface="Arial" pitchFamily="34" charset="0"/>
                <a:sym typeface="Calibri" pitchFamily="34" charset="0"/>
              </a:rPr>
              <a:t>Evaluation</a:t>
            </a:r>
            <a:endParaRPr lang="zh-CHS" altLang="en-US" sz="2400" dirty="0">
              <a:solidFill>
                <a:schemeClr val="tx1"/>
              </a:solidFill>
              <a:latin typeface="Calibri" pitchFamily="34" charset="0"/>
              <a:ea typeface="+mn-ea"/>
              <a:cs typeface="Arial" pitchFamily="34" charset="0"/>
              <a:sym typeface="Calibri" pitchFamily="34" charset="0"/>
            </a:endParaRPr>
          </a:p>
        </p:txBody>
      </p:sp>
      <p:cxnSp>
        <p:nvCxnSpPr>
          <p:cNvPr id="7" name="直接连接符 5"/>
          <p:cNvCxnSpPr/>
          <p:nvPr/>
        </p:nvCxnSpPr>
        <p:spPr>
          <a:xfrm>
            <a:off x="539750" y="908050"/>
            <a:ext cx="7993063" cy="0"/>
          </a:xfrm>
          <a:prstGeom prst="line">
            <a:avLst/>
          </a:prstGeom>
          <a:ln w="19050" cmpd="sng">
            <a:solidFill>
              <a:srgbClr val="0070C0"/>
            </a:solidFill>
          </a:ln>
        </p:spPr>
        <p:style>
          <a:lnRef idx="1">
            <a:schemeClr val="accent1"/>
          </a:lnRef>
          <a:fillRef idx="0">
            <a:schemeClr val="accent1"/>
          </a:fillRef>
          <a:effectRef idx="0">
            <a:schemeClr val="accent1"/>
          </a:effectRef>
          <a:fontRef idx="minor">
            <a:schemeClr val="tx1"/>
          </a:fontRef>
        </p:style>
      </p:cxnSp>
      <p:sp>
        <p:nvSpPr>
          <p:cNvPr id="8" name="矩形 7"/>
          <p:cNvSpPr>
            <a:spLocks noChangeArrowheads="1"/>
          </p:cNvSpPr>
          <p:nvPr/>
        </p:nvSpPr>
        <p:spPr bwMode="auto">
          <a:xfrm>
            <a:off x="561877" y="1268760"/>
            <a:ext cx="1544654" cy="369332"/>
          </a:xfrm>
          <a:prstGeom prst="rect">
            <a:avLst/>
          </a:prstGeom>
          <a:solidFill>
            <a:srgbClr val="996633"/>
          </a:solidFill>
          <a:ln w="9525">
            <a:solidFill>
              <a:srgbClr val="996633"/>
            </a:solidFill>
            <a:miter lim="800000"/>
            <a:headEnd/>
            <a:tailEnd/>
          </a:ln>
        </p:spPr>
        <p:txBody>
          <a:bodyPr wrap="non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buFont typeface="Arial" charset="0"/>
              <a:buNone/>
            </a:pPr>
            <a:r>
              <a:rPr lang="en-US" altLang="zh-CHS" dirty="0" smtClean="0">
                <a:solidFill>
                  <a:schemeClr val="bg1"/>
                </a:solidFill>
                <a:sym typeface="Calibri" charset="0"/>
              </a:rPr>
              <a:t>Random Write</a:t>
            </a:r>
            <a:endParaRPr lang="en-US" altLang="zh-CHS" dirty="0"/>
          </a:p>
        </p:txBody>
      </p:sp>
      <p:sp>
        <p:nvSpPr>
          <p:cNvPr id="9" name="文本框 8"/>
          <p:cNvSpPr txBox="1"/>
          <p:nvPr/>
        </p:nvSpPr>
        <p:spPr>
          <a:xfrm>
            <a:off x="539750" y="1844824"/>
            <a:ext cx="7776666" cy="369332"/>
          </a:xfrm>
          <a:prstGeom prst="rect">
            <a:avLst/>
          </a:prstGeom>
          <a:noFill/>
        </p:spPr>
        <p:txBody>
          <a:bodyPr wrap="square" rtlCol="0">
            <a:spAutoFit/>
          </a:bodyPr>
          <a:lstStyle/>
          <a:p>
            <a:r>
              <a:rPr lang="en-US" altLang="zh-CHS" dirty="0"/>
              <a:t>The exact performance measurements are provided in the following table:</a:t>
            </a:r>
            <a:endParaRPr lang="zh-CHS" altLang="en-US" dirty="0"/>
          </a:p>
        </p:txBody>
      </p:sp>
      <p:graphicFrame>
        <p:nvGraphicFramePr>
          <p:cNvPr id="2" name="表格 1"/>
          <p:cNvGraphicFramePr>
            <a:graphicFrameLocks noGrp="1"/>
          </p:cNvGraphicFramePr>
          <p:nvPr>
            <p:extLst>
              <p:ext uri="{D42A27DB-BD31-4B8C-83A1-F6EECF244321}">
                <p14:modId xmlns:p14="http://schemas.microsoft.com/office/powerpoint/2010/main" val="513937457"/>
              </p:ext>
            </p:extLst>
          </p:nvPr>
        </p:nvGraphicFramePr>
        <p:xfrm>
          <a:off x="971601" y="2348880"/>
          <a:ext cx="7272807" cy="1854200"/>
        </p:xfrm>
        <a:graphic>
          <a:graphicData uri="http://schemas.openxmlformats.org/drawingml/2006/table">
            <a:tbl>
              <a:tblPr firstRow="1" bandRow="1">
                <a:tableStyleId>{5C22544A-7EE6-4342-B048-85BDC9FD1C3A}</a:tableStyleId>
              </a:tblPr>
              <a:tblGrid>
                <a:gridCol w="1512167"/>
                <a:gridCol w="1656184"/>
                <a:gridCol w="2183629"/>
                <a:gridCol w="1920827"/>
              </a:tblGrid>
              <a:tr h="370840">
                <a:tc>
                  <a:txBody>
                    <a:bodyPr/>
                    <a:lstStyle/>
                    <a:p>
                      <a:r>
                        <a:rPr lang="en-US" altLang="zh-CHS" dirty="0" smtClean="0"/>
                        <a:t>Value Size</a:t>
                      </a:r>
                      <a:endParaRPr lang="zh-CHS" altLang="en-US" dirty="0"/>
                    </a:p>
                  </a:txBody>
                  <a:tcPr/>
                </a:tc>
                <a:tc>
                  <a:txBody>
                    <a:bodyPr/>
                    <a:lstStyle/>
                    <a:p>
                      <a:r>
                        <a:rPr lang="en-US" altLang="zh-CHS" dirty="0" smtClean="0"/>
                        <a:t>Key Count</a:t>
                      </a:r>
                      <a:endParaRPr lang="zh-CHS"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HS" sz="1200" b="1" i="0" u="none" strike="noStrike" cap="none" normalizeH="0" baseline="0" dirty="0" err="1" smtClean="0">
                          <a:ln>
                            <a:noFill/>
                          </a:ln>
                          <a:solidFill>
                            <a:schemeClr val="bg1"/>
                          </a:solidFill>
                          <a:effectLst/>
                          <a:latin typeface="+mn-lt"/>
                          <a:ea typeface="黑体" charset="0"/>
                        </a:rPr>
                        <a:t>Hypertable</a:t>
                      </a:r>
                      <a:r>
                        <a:rPr kumimoji="0" lang="en-US" altLang="zh-CHS" sz="1200" b="1" i="0" u="none" strike="noStrike" cap="none" normalizeH="0" baseline="0" dirty="0" smtClean="0">
                          <a:ln>
                            <a:noFill/>
                          </a:ln>
                          <a:solidFill>
                            <a:schemeClr val="bg1"/>
                          </a:solidFill>
                          <a:effectLst/>
                          <a:latin typeface="+mn-lt"/>
                          <a:ea typeface="黑体" charset="0"/>
                        </a:rPr>
                        <a:t> Throughput MB/s</a:t>
                      </a:r>
                      <a:endParaRPr kumimoji="0" lang="en-US" altLang="zh-CHS" sz="1600" b="1" i="0" u="none" strike="noStrike" cap="none" normalizeH="0" baseline="0" dirty="0" smtClean="0">
                        <a:ln>
                          <a:noFill/>
                        </a:ln>
                        <a:solidFill>
                          <a:schemeClr val="bg1"/>
                        </a:solidFill>
                        <a:effectLst/>
                        <a:latin typeface="+mn-lt"/>
                        <a:ea typeface="黑体" charset="0"/>
                      </a:endParaRPr>
                    </a:p>
                  </a:txBody>
                  <a:tcPr/>
                </a:tc>
                <a:tc>
                  <a:txBody>
                    <a:bodyPr/>
                    <a:lstStyle/>
                    <a:p>
                      <a:r>
                        <a:rPr lang="en-US" altLang="zh-CHS" sz="1200" dirty="0" err="1" smtClean="0"/>
                        <a:t>Hbase</a:t>
                      </a:r>
                      <a:r>
                        <a:rPr lang="en-US" altLang="zh-CHS" sz="1200" dirty="0" smtClean="0"/>
                        <a:t> </a:t>
                      </a:r>
                      <a:r>
                        <a:rPr lang="en-US" altLang="zh-CHS" sz="1200" dirty="0" err="1" smtClean="0"/>
                        <a:t>Throughut</a:t>
                      </a:r>
                      <a:r>
                        <a:rPr lang="en-US" altLang="zh-CHS" sz="1200" baseline="0" dirty="0" smtClean="0"/>
                        <a:t> MB/s</a:t>
                      </a:r>
                      <a:endParaRPr lang="zh-CHS" altLang="en-US" sz="1200" dirty="0"/>
                    </a:p>
                  </a:txBody>
                  <a:tcPr/>
                </a:tc>
              </a:tr>
              <a:tr h="370840">
                <a:tc>
                  <a:txBody>
                    <a:bodyPr/>
                    <a:lstStyle/>
                    <a:p>
                      <a:r>
                        <a:rPr lang="en-US" altLang="zh-CHS" dirty="0" smtClean="0"/>
                        <a:t>10,000</a:t>
                      </a:r>
                      <a:endParaRPr lang="zh-CHS"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HS" sz="1400" b="0" i="0" u="none" strike="noStrike" cap="none" normalizeH="0" baseline="0" dirty="0" smtClean="0">
                          <a:ln>
                            <a:noFill/>
                          </a:ln>
                          <a:solidFill>
                            <a:schemeClr val="tx1"/>
                          </a:solidFill>
                          <a:effectLst/>
                          <a:latin typeface="Arial" charset="0"/>
                          <a:ea typeface="黑体" charset="0"/>
                        </a:rPr>
                        <a:t>500,041,347</a:t>
                      </a:r>
                      <a:endParaRPr kumimoji="0" lang="en-US" altLang="zh-CHS" sz="1800" b="0" i="0" u="none" strike="noStrike" cap="none" normalizeH="0" baseline="0" dirty="0" smtClean="0">
                        <a:ln>
                          <a:noFill/>
                        </a:ln>
                        <a:solidFill>
                          <a:schemeClr val="tx1"/>
                        </a:solidFill>
                        <a:effectLst/>
                        <a:latin typeface="Arial" charset="0"/>
                        <a:ea typeface="黑体" charset="0"/>
                      </a:endParaRPr>
                    </a:p>
                  </a:txBody>
                  <a:tcPr/>
                </a:tc>
                <a:tc>
                  <a:txBody>
                    <a:bodyPr/>
                    <a:lstStyle/>
                    <a:p>
                      <a:r>
                        <a:rPr lang="en-US" altLang="zh-CHS" dirty="0" smtClean="0"/>
                        <a:t>188</a:t>
                      </a:r>
                      <a:endParaRPr lang="zh-CHS" altLang="en-US" dirty="0"/>
                    </a:p>
                  </a:txBody>
                  <a:tcPr/>
                </a:tc>
                <a:tc>
                  <a:txBody>
                    <a:bodyPr/>
                    <a:lstStyle/>
                    <a:p>
                      <a:r>
                        <a:rPr lang="en-US" altLang="zh-CHS" dirty="0" smtClean="0"/>
                        <a:t>93.5</a:t>
                      </a:r>
                      <a:endParaRPr lang="zh-CHS" altLang="en-US" dirty="0"/>
                    </a:p>
                  </a:txBody>
                  <a:tcPr/>
                </a:tc>
              </a:tr>
              <a:tr h="370840">
                <a:tc>
                  <a:txBody>
                    <a:bodyPr/>
                    <a:lstStyle/>
                    <a:p>
                      <a:r>
                        <a:rPr lang="en-US" altLang="zh-CHS" dirty="0" smtClean="0"/>
                        <a:t>1,000</a:t>
                      </a:r>
                      <a:endParaRPr lang="zh-CHS"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HS" sz="1400" b="0" i="0" u="none" strike="noStrike" cap="none" normalizeH="0" baseline="0" dirty="0" smtClean="0">
                          <a:ln>
                            <a:noFill/>
                          </a:ln>
                          <a:solidFill>
                            <a:schemeClr val="tx1"/>
                          </a:solidFill>
                          <a:effectLst/>
                          <a:latin typeface="Arial" charset="0"/>
                          <a:ea typeface="黑体" charset="0"/>
                        </a:rPr>
                        <a:t>4,912,173,058</a:t>
                      </a:r>
                      <a:endParaRPr kumimoji="0" lang="en-US" altLang="zh-CHS" sz="1800" b="0" i="0" u="none" strike="noStrike" cap="none" normalizeH="0" baseline="0" dirty="0" smtClean="0">
                        <a:ln>
                          <a:noFill/>
                        </a:ln>
                        <a:solidFill>
                          <a:schemeClr val="tx1"/>
                        </a:solidFill>
                        <a:effectLst/>
                        <a:latin typeface="Arial" charset="0"/>
                        <a:ea typeface="黑体" charset="0"/>
                      </a:endParaRPr>
                    </a:p>
                  </a:txBody>
                  <a:tcPr/>
                </a:tc>
                <a:tc>
                  <a:txBody>
                    <a:bodyPr/>
                    <a:lstStyle/>
                    <a:p>
                      <a:r>
                        <a:rPr lang="en-US" altLang="zh-CHS" dirty="0" smtClean="0"/>
                        <a:t>183</a:t>
                      </a:r>
                      <a:endParaRPr lang="zh-CHS" altLang="en-US" dirty="0"/>
                    </a:p>
                  </a:txBody>
                  <a:tcPr/>
                </a:tc>
                <a:tc>
                  <a:txBody>
                    <a:bodyPr/>
                    <a:lstStyle/>
                    <a:p>
                      <a:r>
                        <a:rPr lang="en-US" altLang="zh-CHS" dirty="0" smtClean="0"/>
                        <a:t>84</a:t>
                      </a:r>
                      <a:endParaRPr lang="zh-CHS" altLang="en-US" dirty="0"/>
                    </a:p>
                  </a:txBody>
                  <a:tcPr/>
                </a:tc>
              </a:tr>
              <a:tr h="370840">
                <a:tc>
                  <a:txBody>
                    <a:bodyPr/>
                    <a:lstStyle/>
                    <a:p>
                      <a:r>
                        <a:rPr lang="en-US" altLang="zh-CHS" dirty="0" smtClean="0"/>
                        <a:t>100</a:t>
                      </a:r>
                      <a:endParaRPr lang="zh-CHS"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HS" sz="1400" b="0" i="0" u="none" strike="noStrike" cap="none" normalizeH="0" baseline="0" dirty="0" smtClean="0">
                          <a:ln>
                            <a:noFill/>
                          </a:ln>
                          <a:solidFill>
                            <a:schemeClr val="tx1"/>
                          </a:solidFill>
                          <a:effectLst/>
                          <a:latin typeface="Arial" charset="0"/>
                          <a:ea typeface="黑体" charset="0"/>
                        </a:rPr>
                        <a:t>41,753,471,955</a:t>
                      </a:r>
                      <a:endParaRPr kumimoji="0" lang="en-US" altLang="zh-CHS" sz="1800" b="0" i="0" u="none" strike="noStrike" cap="none" normalizeH="0" baseline="0" dirty="0" smtClean="0">
                        <a:ln>
                          <a:noFill/>
                        </a:ln>
                        <a:solidFill>
                          <a:schemeClr val="tx1"/>
                        </a:solidFill>
                        <a:effectLst/>
                        <a:latin typeface="Arial" charset="0"/>
                        <a:ea typeface="黑体" charset="0"/>
                      </a:endParaRPr>
                    </a:p>
                  </a:txBody>
                  <a:tcPr/>
                </a:tc>
                <a:tc>
                  <a:txBody>
                    <a:bodyPr/>
                    <a:lstStyle/>
                    <a:p>
                      <a:r>
                        <a:rPr lang="en-US" altLang="zh-CHS" dirty="0" smtClean="0"/>
                        <a:t>113</a:t>
                      </a:r>
                      <a:endParaRPr lang="zh-CHS" altLang="en-US" dirty="0"/>
                    </a:p>
                  </a:txBody>
                  <a:tcPr/>
                </a:tc>
                <a:tc>
                  <a:txBody>
                    <a:bodyPr/>
                    <a:lstStyle/>
                    <a:p>
                      <a:r>
                        <a:rPr lang="zh-CHS" altLang="en-US" dirty="0" smtClean="0"/>
                        <a:t>*</a:t>
                      </a:r>
                      <a:endParaRPr lang="zh-CHS" altLang="en-US" dirty="0"/>
                    </a:p>
                  </a:txBody>
                  <a:tcPr/>
                </a:tc>
              </a:tr>
              <a:tr h="370840">
                <a:tc>
                  <a:txBody>
                    <a:bodyPr/>
                    <a:lstStyle/>
                    <a:p>
                      <a:r>
                        <a:rPr lang="en-US" altLang="zh-CHS" dirty="0" smtClean="0"/>
                        <a:t>10</a:t>
                      </a:r>
                      <a:endParaRPr lang="zh-CHS"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HS" sz="1400" b="0" i="0" u="none" strike="noStrike" cap="none" normalizeH="0" baseline="0" dirty="0" smtClean="0">
                          <a:ln>
                            <a:noFill/>
                          </a:ln>
                          <a:solidFill>
                            <a:schemeClr val="tx1"/>
                          </a:solidFill>
                          <a:effectLst/>
                          <a:latin typeface="Arial" charset="0"/>
                          <a:ea typeface="黑体" charset="0"/>
                        </a:rPr>
                        <a:t>167,013,888,782</a:t>
                      </a:r>
                      <a:endParaRPr kumimoji="0" lang="en-US" altLang="zh-CHS" sz="1800" b="0" i="0" u="none" strike="noStrike" cap="none" normalizeH="0" baseline="0" dirty="0" smtClean="0">
                        <a:ln>
                          <a:noFill/>
                        </a:ln>
                        <a:solidFill>
                          <a:schemeClr val="tx1"/>
                        </a:solidFill>
                        <a:effectLst/>
                        <a:latin typeface="Arial" charset="0"/>
                        <a:ea typeface="黑体" charset="0"/>
                      </a:endParaRPr>
                    </a:p>
                  </a:txBody>
                  <a:tcPr/>
                </a:tc>
                <a:tc>
                  <a:txBody>
                    <a:bodyPr/>
                    <a:lstStyle/>
                    <a:p>
                      <a:r>
                        <a:rPr lang="en-US" altLang="zh-CHS" dirty="0" smtClean="0"/>
                        <a:t>34</a:t>
                      </a:r>
                      <a:endParaRPr lang="zh-CHS" altLang="en-US" dirty="0"/>
                    </a:p>
                  </a:txBody>
                  <a:tcPr/>
                </a:tc>
                <a:tc>
                  <a:txBody>
                    <a:bodyPr/>
                    <a:lstStyle/>
                    <a:p>
                      <a:r>
                        <a:rPr lang="zh-CHS" altLang="en-US" dirty="0" smtClean="0"/>
                        <a:t>*</a:t>
                      </a:r>
                      <a:endParaRPr lang="zh-CHS" altLang="en-US" dirty="0"/>
                    </a:p>
                  </a:txBody>
                  <a:tcPr/>
                </a:tc>
              </a:tr>
            </a:tbl>
          </a:graphicData>
        </a:graphic>
      </p:graphicFrame>
      <p:sp>
        <p:nvSpPr>
          <p:cNvPr id="10" name="矩形 4"/>
          <p:cNvSpPr>
            <a:spLocks noChangeArrowheads="1"/>
          </p:cNvSpPr>
          <p:nvPr/>
        </p:nvSpPr>
        <p:spPr bwMode="auto">
          <a:xfrm>
            <a:off x="660598" y="4941168"/>
            <a:ext cx="79438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charset="0"/>
                <a:ea typeface="黑体" charset="0"/>
              </a:defRPr>
            </a:lvl1pPr>
            <a:lvl2pPr marL="742950" indent="-285750">
              <a:spcBef>
                <a:spcPct val="20000"/>
              </a:spcBef>
              <a:buChar char="–"/>
              <a:defRPr sz="2400">
                <a:solidFill>
                  <a:schemeClr val="tx1"/>
                </a:solidFill>
                <a:latin typeface="Arial" charset="0"/>
                <a:ea typeface="黑体" charset="0"/>
              </a:defRPr>
            </a:lvl2pPr>
            <a:lvl3pPr marL="1143000" indent="-228600">
              <a:spcBef>
                <a:spcPct val="20000"/>
              </a:spcBef>
              <a:buChar char="•"/>
              <a:defRPr sz="2000">
                <a:solidFill>
                  <a:schemeClr val="tx1"/>
                </a:solidFill>
                <a:latin typeface="Arial" charset="0"/>
                <a:ea typeface="黑体" charset="0"/>
              </a:defRPr>
            </a:lvl3pPr>
            <a:lvl4pPr marL="1600200" indent="-228600">
              <a:spcBef>
                <a:spcPct val="20000"/>
              </a:spcBef>
              <a:buChar char="–"/>
              <a:defRPr>
                <a:solidFill>
                  <a:schemeClr val="tx1"/>
                </a:solidFill>
                <a:latin typeface="Arial" charset="0"/>
                <a:ea typeface="黑体" charset="0"/>
              </a:defRPr>
            </a:lvl4pPr>
            <a:lvl5pPr marL="2057400" indent="-22860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a:spcBef>
                <a:spcPct val="0"/>
              </a:spcBef>
              <a:buFontTx/>
              <a:buNone/>
            </a:pPr>
            <a:r>
              <a:rPr lang="en-US" altLang="zh-CHS" sz="1600" dirty="0">
                <a:ea typeface="宋体" charset="0"/>
              </a:rPr>
              <a:t>* No results were obtained for </a:t>
            </a:r>
            <a:r>
              <a:rPr lang="en-US" altLang="zh-CHS" sz="1600" dirty="0" err="1">
                <a:ea typeface="宋体" charset="0"/>
              </a:rPr>
              <a:t>HBase</a:t>
            </a:r>
            <a:r>
              <a:rPr lang="en-US" altLang="zh-CHS" sz="1600" dirty="0">
                <a:ea typeface="宋体" charset="0"/>
              </a:rPr>
              <a:t> 41 billion and 166 billion key tests due to the Concurrent mode failure exception.</a:t>
            </a:r>
            <a:endParaRPr lang="zh-CHS" altLang="en-US" sz="1600" dirty="0">
              <a:ea typeface="宋体" charset="0"/>
            </a:endParaRPr>
          </a:p>
        </p:txBody>
      </p:sp>
    </p:spTree>
    <p:extLst>
      <p:ext uri="{BB962C8B-B14F-4D97-AF65-F5344CB8AC3E}">
        <p14:creationId xmlns:p14="http://schemas.microsoft.com/office/powerpoint/2010/main" val="124260887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2168F440-9E05-644C-A708-46F09C515D52}" type="datetime1">
              <a:rPr lang="zh-CHS" altLang="en-US" smtClean="0"/>
              <a:t>15/5/6</a:t>
            </a:fld>
            <a:endParaRPr lang="en-US" altLang="zh-CHS"/>
          </a:p>
        </p:txBody>
      </p:sp>
      <p:sp>
        <p:nvSpPr>
          <p:cNvPr id="5" name="幻灯片编号占位符 4"/>
          <p:cNvSpPr>
            <a:spLocks noGrp="1"/>
          </p:cNvSpPr>
          <p:nvPr>
            <p:ph type="sldNum" sz="quarter" idx="12"/>
          </p:nvPr>
        </p:nvSpPr>
        <p:spPr/>
        <p:txBody>
          <a:bodyPr/>
          <a:lstStyle/>
          <a:p>
            <a:fld id="{C73A8C92-5225-624A-981C-988E0DFED375}" type="slidenum">
              <a:rPr lang="en-US" altLang="zh-CHS" smtClean="0"/>
              <a:pPr/>
              <a:t>72</a:t>
            </a:fld>
            <a:endParaRPr lang="en-US" altLang="zh-CHS"/>
          </a:p>
        </p:txBody>
      </p:sp>
      <p:sp>
        <p:nvSpPr>
          <p:cNvPr id="6" name="标题 1"/>
          <p:cNvSpPr txBox="1">
            <a:spLocks/>
          </p:cNvSpPr>
          <p:nvPr/>
        </p:nvSpPr>
        <p:spPr>
          <a:xfrm>
            <a:off x="468313" y="333375"/>
            <a:ext cx="6858000" cy="550863"/>
          </a:xfrm>
          <a:prstGeom prst="rect">
            <a:avLst/>
          </a:prstGeom>
        </p:spPr>
        <p:txBody>
          <a:bodyPr vert="horz" wrap="square" lIns="91440" tIns="45720" rIns="91440" bIns="45720" numCol="1" rtlCol="0" anchor="b" anchorCtr="0" compatLnSpc="1">
            <a:prstTxWarp prst="textNoShape">
              <a:avLst/>
            </a:prstTxWarp>
            <a:normAutofit/>
          </a:bodyPr>
          <a:lstStyle>
            <a:lvl1pPr algn="l" rtl="0" eaLnBrk="0" fontAlgn="base" hangingPunct="0">
              <a:lnSpc>
                <a:spcPct val="85000"/>
              </a:lnSpc>
              <a:spcBef>
                <a:spcPct val="0"/>
              </a:spcBef>
              <a:spcAft>
                <a:spcPct val="0"/>
              </a:spcAft>
              <a:defRPr sz="8000" kern="1200" spc="-50" baseline="0">
                <a:solidFill>
                  <a:schemeClr val="tx1">
                    <a:lumMod val="85000"/>
                    <a:lumOff val="15000"/>
                  </a:schemeClr>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itchFamily="34" charset="0"/>
              </a:defRPr>
            </a:lvl2pPr>
            <a:lvl3pPr algn="l" rtl="0" eaLnBrk="0" fontAlgn="base" hangingPunct="0">
              <a:lnSpc>
                <a:spcPct val="85000"/>
              </a:lnSpc>
              <a:spcBef>
                <a:spcPct val="0"/>
              </a:spcBef>
              <a:spcAft>
                <a:spcPct val="0"/>
              </a:spcAft>
              <a:defRPr sz="4800">
                <a:solidFill>
                  <a:srgbClr val="404040"/>
                </a:solidFill>
                <a:latin typeface="Calibri Light" pitchFamily="34" charset="0"/>
              </a:defRPr>
            </a:lvl3pPr>
            <a:lvl4pPr algn="l" rtl="0" eaLnBrk="0" fontAlgn="base" hangingPunct="0">
              <a:lnSpc>
                <a:spcPct val="85000"/>
              </a:lnSpc>
              <a:spcBef>
                <a:spcPct val="0"/>
              </a:spcBef>
              <a:spcAft>
                <a:spcPct val="0"/>
              </a:spcAft>
              <a:defRPr sz="4800">
                <a:solidFill>
                  <a:srgbClr val="404040"/>
                </a:solidFill>
                <a:latin typeface="Calibri Light" pitchFamily="34" charset="0"/>
              </a:defRPr>
            </a:lvl4pPr>
            <a:lvl5pPr algn="l" rtl="0" eaLnBrk="0" fontAlgn="base" hangingPunct="0">
              <a:lnSpc>
                <a:spcPct val="85000"/>
              </a:lnSpc>
              <a:spcBef>
                <a:spcPct val="0"/>
              </a:spcBef>
              <a:spcAft>
                <a:spcPct val="0"/>
              </a:spcAft>
              <a:defRPr sz="4800">
                <a:solidFill>
                  <a:srgbClr val="404040"/>
                </a:solidFill>
                <a:latin typeface="Calibri Light" pitchFamily="34" charset="0"/>
              </a:defRPr>
            </a:lvl5pPr>
            <a:lvl6pPr marL="457200" algn="l" rtl="0" fontAlgn="base">
              <a:lnSpc>
                <a:spcPct val="85000"/>
              </a:lnSpc>
              <a:spcBef>
                <a:spcPct val="0"/>
              </a:spcBef>
              <a:spcAft>
                <a:spcPct val="0"/>
              </a:spcAft>
              <a:defRPr sz="4800">
                <a:solidFill>
                  <a:srgbClr val="404040"/>
                </a:solidFill>
                <a:latin typeface="Calibri Light" pitchFamily="34" charset="0"/>
              </a:defRPr>
            </a:lvl6pPr>
            <a:lvl7pPr marL="914400" algn="l" rtl="0" fontAlgn="base">
              <a:lnSpc>
                <a:spcPct val="85000"/>
              </a:lnSpc>
              <a:spcBef>
                <a:spcPct val="0"/>
              </a:spcBef>
              <a:spcAft>
                <a:spcPct val="0"/>
              </a:spcAft>
              <a:defRPr sz="4800">
                <a:solidFill>
                  <a:srgbClr val="404040"/>
                </a:solidFill>
                <a:latin typeface="Calibri Light" pitchFamily="34" charset="0"/>
              </a:defRPr>
            </a:lvl7pPr>
            <a:lvl8pPr marL="1371600" algn="l" rtl="0" fontAlgn="base">
              <a:lnSpc>
                <a:spcPct val="85000"/>
              </a:lnSpc>
              <a:spcBef>
                <a:spcPct val="0"/>
              </a:spcBef>
              <a:spcAft>
                <a:spcPct val="0"/>
              </a:spcAft>
              <a:defRPr sz="4800">
                <a:solidFill>
                  <a:srgbClr val="404040"/>
                </a:solidFill>
                <a:latin typeface="Calibri Light" pitchFamily="34" charset="0"/>
              </a:defRPr>
            </a:lvl8pPr>
            <a:lvl9pPr marL="1828800" algn="l" rtl="0" fontAlgn="base">
              <a:lnSpc>
                <a:spcPct val="85000"/>
              </a:lnSpc>
              <a:spcBef>
                <a:spcPct val="0"/>
              </a:spcBef>
              <a:spcAft>
                <a:spcPct val="0"/>
              </a:spcAft>
              <a:defRPr sz="4800">
                <a:solidFill>
                  <a:srgbClr val="404040"/>
                </a:solidFill>
                <a:latin typeface="Calibri Light" pitchFamily="34" charset="0"/>
              </a:defRPr>
            </a:lvl9pPr>
          </a:lstStyle>
          <a:p>
            <a:pPr eaLnBrk="1" fontAlgn="auto" hangingPunct="1">
              <a:spcAft>
                <a:spcPts val="0"/>
              </a:spcAft>
              <a:defRPr/>
            </a:pPr>
            <a:r>
              <a:rPr lang="en-US" altLang="zh-CHS" sz="2400" dirty="0" smtClean="0">
                <a:solidFill>
                  <a:schemeClr val="tx1"/>
                </a:solidFill>
                <a:latin typeface="Calibri" pitchFamily="34" charset="0"/>
                <a:ea typeface="+mn-ea"/>
                <a:cs typeface="Arial" pitchFamily="34" charset="0"/>
                <a:sym typeface="Calibri" pitchFamily="34" charset="0"/>
              </a:rPr>
              <a:t>Evaluation</a:t>
            </a:r>
            <a:endParaRPr lang="zh-CHS" altLang="en-US" sz="2400" dirty="0">
              <a:solidFill>
                <a:schemeClr val="tx1"/>
              </a:solidFill>
              <a:latin typeface="Calibri" pitchFamily="34" charset="0"/>
              <a:ea typeface="+mn-ea"/>
              <a:cs typeface="Arial" pitchFamily="34" charset="0"/>
              <a:sym typeface="Calibri" pitchFamily="34" charset="0"/>
            </a:endParaRPr>
          </a:p>
        </p:txBody>
      </p:sp>
      <p:cxnSp>
        <p:nvCxnSpPr>
          <p:cNvPr id="7" name="直接连接符 5"/>
          <p:cNvCxnSpPr/>
          <p:nvPr/>
        </p:nvCxnSpPr>
        <p:spPr>
          <a:xfrm>
            <a:off x="539750" y="908050"/>
            <a:ext cx="7993063" cy="0"/>
          </a:xfrm>
          <a:prstGeom prst="line">
            <a:avLst/>
          </a:prstGeom>
          <a:ln w="19050" cmpd="sng">
            <a:solidFill>
              <a:srgbClr val="0070C0"/>
            </a:solidFill>
          </a:ln>
        </p:spPr>
        <p:style>
          <a:lnRef idx="1">
            <a:schemeClr val="accent1"/>
          </a:lnRef>
          <a:fillRef idx="0">
            <a:schemeClr val="accent1"/>
          </a:fillRef>
          <a:effectRef idx="0">
            <a:schemeClr val="accent1"/>
          </a:effectRef>
          <a:fontRef idx="minor">
            <a:schemeClr val="tx1"/>
          </a:fontRef>
        </p:style>
      </p:cxnSp>
      <p:sp>
        <p:nvSpPr>
          <p:cNvPr id="8" name="矩形 7"/>
          <p:cNvSpPr>
            <a:spLocks noChangeArrowheads="1"/>
          </p:cNvSpPr>
          <p:nvPr/>
        </p:nvSpPr>
        <p:spPr bwMode="auto">
          <a:xfrm>
            <a:off x="561876" y="1268760"/>
            <a:ext cx="960203" cy="369332"/>
          </a:xfrm>
          <a:prstGeom prst="rect">
            <a:avLst/>
          </a:prstGeom>
          <a:solidFill>
            <a:srgbClr val="996633"/>
          </a:solidFill>
          <a:ln w="9525">
            <a:solidFill>
              <a:srgbClr val="996633"/>
            </a:solidFill>
            <a:miter lim="800000"/>
            <a:headEnd/>
            <a:tailEnd/>
          </a:ln>
        </p:spPr>
        <p:txBody>
          <a:bodyPr wrap="squar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lgn="ctr" eaLnBrk="1" hangingPunct="1">
              <a:buFont typeface="Arial" charset="0"/>
              <a:buNone/>
            </a:pPr>
            <a:r>
              <a:rPr lang="en-US" altLang="zh-CHS" dirty="0" smtClean="0">
                <a:solidFill>
                  <a:schemeClr val="bg1"/>
                </a:solidFill>
                <a:sym typeface="Calibri" charset="0"/>
              </a:rPr>
              <a:t>Scan</a:t>
            </a:r>
            <a:endParaRPr lang="en-US" altLang="zh-CHS" dirty="0"/>
          </a:p>
        </p:txBody>
      </p:sp>
      <p:pic>
        <p:nvPicPr>
          <p:cNvPr id="11" name="内容占位符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1967620"/>
            <a:ext cx="6532988" cy="3761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pic>
    </p:spTree>
    <p:extLst>
      <p:ext uri="{BB962C8B-B14F-4D97-AF65-F5344CB8AC3E}">
        <p14:creationId xmlns:p14="http://schemas.microsoft.com/office/powerpoint/2010/main" val="140451579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2168F440-9E05-644C-A708-46F09C515D52}" type="datetime1">
              <a:rPr lang="zh-CHS" altLang="en-US" smtClean="0"/>
              <a:t>15/5/6</a:t>
            </a:fld>
            <a:endParaRPr lang="en-US" altLang="zh-CHS"/>
          </a:p>
        </p:txBody>
      </p:sp>
      <p:sp>
        <p:nvSpPr>
          <p:cNvPr id="5" name="幻灯片编号占位符 4"/>
          <p:cNvSpPr>
            <a:spLocks noGrp="1"/>
          </p:cNvSpPr>
          <p:nvPr>
            <p:ph type="sldNum" sz="quarter" idx="12"/>
          </p:nvPr>
        </p:nvSpPr>
        <p:spPr/>
        <p:txBody>
          <a:bodyPr/>
          <a:lstStyle/>
          <a:p>
            <a:fld id="{C73A8C92-5225-624A-981C-988E0DFED375}" type="slidenum">
              <a:rPr lang="en-US" altLang="zh-CHS" smtClean="0"/>
              <a:pPr/>
              <a:t>73</a:t>
            </a:fld>
            <a:endParaRPr lang="en-US" altLang="zh-CHS"/>
          </a:p>
        </p:txBody>
      </p:sp>
      <p:sp>
        <p:nvSpPr>
          <p:cNvPr id="6" name="标题 1"/>
          <p:cNvSpPr txBox="1">
            <a:spLocks/>
          </p:cNvSpPr>
          <p:nvPr/>
        </p:nvSpPr>
        <p:spPr>
          <a:xfrm>
            <a:off x="468313" y="333375"/>
            <a:ext cx="6858000" cy="550863"/>
          </a:xfrm>
          <a:prstGeom prst="rect">
            <a:avLst/>
          </a:prstGeom>
        </p:spPr>
        <p:txBody>
          <a:bodyPr vert="horz" wrap="square" lIns="91440" tIns="45720" rIns="91440" bIns="45720" numCol="1" rtlCol="0" anchor="b" anchorCtr="0" compatLnSpc="1">
            <a:prstTxWarp prst="textNoShape">
              <a:avLst/>
            </a:prstTxWarp>
            <a:normAutofit/>
          </a:bodyPr>
          <a:lstStyle>
            <a:lvl1pPr algn="l" rtl="0" eaLnBrk="0" fontAlgn="base" hangingPunct="0">
              <a:lnSpc>
                <a:spcPct val="85000"/>
              </a:lnSpc>
              <a:spcBef>
                <a:spcPct val="0"/>
              </a:spcBef>
              <a:spcAft>
                <a:spcPct val="0"/>
              </a:spcAft>
              <a:defRPr sz="8000" kern="1200" spc="-50" baseline="0">
                <a:solidFill>
                  <a:schemeClr val="tx1">
                    <a:lumMod val="85000"/>
                    <a:lumOff val="15000"/>
                  </a:schemeClr>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itchFamily="34" charset="0"/>
              </a:defRPr>
            </a:lvl2pPr>
            <a:lvl3pPr algn="l" rtl="0" eaLnBrk="0" fontAlgn="base" hangingPunct="0">
              <a:lnSpc>
                <a:spcPct val="85000"/>
              </a:lnSpc>
              <a:spcBef>
                <a:spcPct val="0"/>
              </a:spcBef>
              <a:spcAft>
                <a:spcPct val="0"/>
              </a:spcAft>
              <a:defRPr sz="4800">
                <a:solidFill>
                  <a:srgbClr val="404040"/>
                </a:solidFill>
                <a:latin typeface="Calibri Light" pitchFamily="34" charset="0"/>
              </a:defRPr>
            </a:lvl3pPr>
            <a:lvl4pPr algn="l" rtl="0" eaLnBrk="0" fontAlgn="base" hangingPunct="0">
              <a:lnSpc>
                <a:spcPct val="85000"/>
              </a:lnSpc>
              <a:spcBef>
                <a:spcPct val="0"/>
              </a:spcBef>
              <a:spcAft>
                <a:spcPct val="0"/>
              </a:spcAft>
              <a:defRPr sz="4800">
                <a:solidFill>
                  <a:srgbClr val="404040"/>
                </a:solidFill>
                <a:latin typeface="Calibri Light" pitchFamily="34" charset="0"/>
              </a:defRPr>
            </a:lvl4pPr>
            <a:lvl5pPr algn="l" rtl="0" eaLnBrk="0" fontAlgn="base" hangingPunct="0">
              <a:lnSpc>
                <a:spcPct val="85000"/>
              </a:lnSpc>
              <a:spcBef>
                <a:spcPct val="0"/>
              </a:spcBef>
              <a:spcAft>
                <a:spcPct val="0"/>
              </a:spcAft>
              <a:defRPr sz="4800">
                <a:solidFill>
                  <a:srgbClr val="404040"/>
                </a:solidFill>
                <a:latin typeface="Calibri Light" pitchFamily="34" charset="0"/>
              </a:defRPr>
            </a:lvl5pPr>
            <a:lvl6pPr marL="457200" algn="l" rtl="0" fontAlgn="base">
              <a:lnSpc>
                <a:spcPct val="85000"/>
              </a:lnSpc>
              <a:spcBef>
                <a:spcPct val="0"/>
              </a:spcBef>
              <a:spcAft>
                <a:spcPct val="0"/>
              </a:spcAft>
              <a:defRPr sz="4800">
                <a:solidFill>
                  <a:srgbClr val="404040"/>
                </a:solidFill>
                <a:latin typeface="Calibri Light" pitchFamily="34" charset="0"/>
              </a:defRPr>
            </a:lvl6pPr>
            <a:lvl7pPr marL="914400" algn="l" rtl="0" fontAlgn="base">
              <a:lnSpc>
                <a:spcPct val="85000"/>
              </a:lnSpc>
              <a:spcBef>
                <a:spcPct val="0"/>
              </a:spcBef>
              <a:spcAft>
                <a:spcPct val="0"/>
              </a:spcAft>
              <a:defRPr sz="4800">
                <a:solidFill>
                  <a:srgbClr val="404040"/>
                </a:solidFill>
                <a:latin typeface="Calibri Light" pitchFamily="34" charset="0"/>
              </a:defRPr>
            </a:lvl7pPr>
            <a:lvl8pPr marL="1371600" algn="l" rtl="0" fontAlgn="base">
              <a:lnSpc>
                <a:spcPct val="85000"/>
              </a:lnSpc>
              <a:spcBef>
                <a:spcPct val="0"/>
              </a:spcBef>
              <a:spcAft>
                <a:spcPct val="0"/>
              </a:spcAft>
              <a:defRPr sz="4800">
                <a:solidFill>
                  <a:srgbClr val="404040"/>
                </a:solidFill>
                <a:latin typeface="Calibri Light" pitchFamily="34" charset="0"/>
              </a:defRPr>
            </a:lvl8pPr>
            <a:lvl9pPr marL="1828800" algn="l" rtl="0" fontAlgn="base">
              <a:lnSpc>
                <a:spcPct val="85000"/>
              </a:lnSpc>
              <a:spcBef>
                <a:spcPct val="0"/>
              </a:spcBef>
              <a:spcAft>
                <a:spcPct val="0"/>
              </a:spcAft>
              <a:defRPr sz="4800">
                <a:solidFill>
                  <a:srgbClr val="404040"/>
                </a:solidFill>
                <a:latin typeface="Calibri Light" pitchFamily="34" charset="0"/>
              </a:defRPr>
            </a:lvl9pPr>
          </a:lstStyle>
          <a:p>
            <a:pPr eaLnBrk="1" fontAlgn="auto" hangingPunct="1">
              <a:spcAft>
                <a:spcPts val="0"/>
              </a:spcAft>
              <a:defRPr/>
            </a:pPr>
            <a:r>
              <a:rPr lang="en-US" altLang="zh-CHS" sz="2400" dirty="0" smtClean="0">
                <a:solidFill>
                  <a:schemeClr val="tx1"/>
                </a:solidFill>
                <a:latin typeface="Calibri" pitchFamily="34" charset="0"/>
                <a:ea typeface="+mn-ea"/>
                <a:cs typeface="Arial" pitchFamily="34" charset="0"/>
                <a:sym typeface="Calibri" pitchFamily="34" charset="0"/>
              </a:rPr>
              <a:t>Evaluation</a:t>
            </a:r>
            <a:endParaRPr lang="zh-CHS" altLang="en-US" sz="2400" dirty="0">
              <a:solidFill>
                <a:schemeClr val="tx1"/>
              </a:solidFill>
              <a:latin typeface="Calibri" pitchFamily="34" charset="0"/>
              <a:ea typeface="+mn-ea"/>
              <a:cs typeface="Arial" pitchFamily="34" charset="0"/>
              <a:sym typeface="Calibri" pitchFamily="34" charset="0"/>
            </a:endParaRPr>
          </a:p>
        </p:txBody>
      </p:sp>
      <p:cxnSp>
        <p:nvCxnSpPr>
          <p:cNvPr id="7" name="直接连接符 5"/>
          <p:cNvCxnSpPr/>
          <p:nvPr/>
        </p:nvCxnSpPr>
        <p:spPr>
          <a:xfrm>
            <a:off x="539750" y="908050"/>
            <a:ext cx="7993063" cy="0"/>
          </a:xfrm>
          <a:prstGeom prst="line">
            <a:avLst/>
          </a:prstGeom>
          <a:ln w="19050" cmpd="sng">
            <a:solidFill>
              <a:srgbClr val="0070C0"/>
            </a:solidFill>
          </a:ln>
        </p:spPr>
        <p:style>
          <a:lnRef idx="1">
            <a:schemeClr val="accent1"/>
          </a:lnRef>
          <a:fillRef idx="0">
            <a:schemeClr val="accent1"/>
          </a:fillRef>
          <a:effectRef idx="0">
            <a:schemeClr val="accent1"/>
          </a:effectRef>
          <a:fontRef idx="minor">
            <a:schemeClr val="tx1"/>
          </a:fontRef>
        </p:style>
      </p:cxnSp>
      <p:sp>
        <p:nvSpPr>
          <p:cNvPr id="8" name="矩形 7"/>
          <p:cNvSpPr>
            <a:spLocks noChangeArrowheads="1"/>
          </p:cNvSpPr>
          <p:nvPr/>
        </p:nvSpPr>
        <p:spPr bwMode="auto">
          <a:xfrm>
            <a:off x="561876" y="1268760"/>
            <a:ext cx="960203" cy="369332"/>
          </a:xfrm>
          <a:prstGeom prst="rect">
            <a:avLst/>
          </a:prstGeom>
          <a:solidFill>
            <a:srgbClr val="996633"/>
          </a:solidFill>
          <a:ln w="9525">
            <a:solidFill>
              <a:srgbClr val="996633"/>
            </a:solidFill>
            <a:miter lim="800000"/>
            <a:headEnd/>
            <a:tailEnd/>
          </a:ln>
        </p:spPr>
        <p:txBody>
          <a:bodyPr wrap="squar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lgn="ctr" eaLnBrk="1" hangingPunct="1">
              <a:buFont typeface="Arial" charset="0"/>
              <a:buNone/>
            </a:pPr>
            <a:r>
              <a:rPr lang="en-US" altLang="zh-CHS" dirty="0" smtClean="0">
                <a:solidFill>
                  <a:schemeClr val="bg1"/>
                </a:solidFill>
                <a:sym typeface="Calibri" charset="0"/>
              </a:rPr>
              <a:t>Scan</a:t>
            </a:r>
            <a:endParaRPr lang="en-US" altLang="zh-CHS" dirty="0"/>
          </a:p>
        </p:txBody>
      </p:sp>
      <p:sp>
        <p:nvSpPr>
          <p:cNvPr id="9" name="矩形 3"/>
          <p:cNvSpPr>
            <a:spLocks noChangeArrowheads="1"/>
          </p:cNvSpPr>
          <p:nvPr/>
        </p:nvSpPr>
        <p:spPr bwMode="auto">
          <a:xfrm>
            <a:off x="467544" y="1762968"/>
            <a:ext cx="7870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charset="0"/>
                <a:ea typeface="黑体" charset="0"/>
              </a:defRPr>
            </a:lvl1pPr>
            <a:lvl2pPr marL="742950" indent="-285750">
              <a:spcBef>
                <a:spcPct val="20000"/>
              </a:spcBef>
              <a:buChar char="–"/>
              <a:defRPr sz="2400">
                <a:solidFill>
                  <a:schemeClr val="tx1"/>
                </a:solidFill>
                <a:latin typeface="Arial" charset="0"/>
                <a:ea typeface="黑体" charset="0"/>
              </a:defRPr>
            </a:lvl2pPr>
            <a:lvl3pPr marL="1143000" indent="-228600">
              <a:spcBef>
                <a:spcPct val="20000"/>
              </a:spcBef>
              <a:buChar char="•"/>
              <a:defRPr sz="2000">
                <a:solidFill>
                  <a:schemeClr val="tx1"/>
                </a:solidFill>
                <a:latin typeface="Arial" charset="0"/>
                <a:ea typeface="黑体" charset="0"/>
              </a:defRPr>
            </a:lvl3pPr>
            <a:lvl4pPr marL="1600200" indent="-228600">
              <a:spcBef>
                <a:spcPct val="20000"/>
              </a:spcBef>
              <a:buChar char="–"/>
              <a:defRPr>
                <a:solidFill>
                  <a:schemeClr val="tx1"/>
                </a:solidFill>
                <a:latin typeface="Arial" charset="0"/>
                <a:ea typeface="黑体" charset="0"/>
              </a:defRPr>
            </a:lvl4pPr>
            <a:lvl5pPr marL="2057400" indent="-22860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a:spcBef>
                <a:spcPct val="0"/>
              </a:spcBef>
              <a:buFontTx/>
              <a:buNone/>
            </a:pPr>
            <a:r>
              <a:rPr lang="en-US" altLang="zh-CHS" sz="1800" dirty="0">
                <a:ea typeface="宋体" charset="0"/>
              </a:rPr>
              <a:t>The exact performance measurements are provided in the following table:</a:t>
            </a:r>
            <a:endParaRPr lang="zh-CHS" altLang="en-US" sz="1800" dirty="0">
              <a:ea typeface="宋体" charset="0"/>
            </a:endParaRPr>
          </a:p>
        </p:txBody>
      </p:sp>
      <p:graphicFrame>
        <p:nvGraphicFramePr>
          <p:cNvPr id="2" name="表格 1"/>
          <p:cNvGraphicFramePr>
            <a:graphicFrameLocks noGrp="1"/>
          </p:cNvGraphicFramePr>
          <p:nvPr>
            <p:extLst>
              <p:ext uri="{D42A27DB-BD31-4B8C-83A1-F6EECF244321}">
                <p14:modId xmlns:p14="http://schemas.microsoft.com/office/powerpoint/2010/main" val="1198720172"/>
              </p:ext>
            </p:extLst>
          </p:nvPr>
        </p:nvGraphicFramePr>
        <p:xfrm>
          <a:off x="539552" y="2350368"/>
          <a:ext cx="7941443" cy="2590800"/>
        </p:xfrm>
        <a:graphic>
          <a:graphicData uri="http://schemas.openxmlformats.org/drawingml/2006/table">
            <a:tbl>
              <a:tblPr firstRow="1" bandRow="1">
                <a:tableStyleId>{5C22544A-7EE6-4342-B048-85BDC9FD1C3A}</a:tableStyleId>
              </a:tblPr>
              <a:tblGrid>
                <a:gridCol w="1008112"/>
                <a:gridCol w="1368152"/>
                <a:gridCol w="1368152"/>
                <a:gridCol w="1080120"/>
                <a:gridCol w="1512168"/>
                <a:gridCol w="1604739"/>
              </a:tblGrid>
              <a:tr h="370840">
                <a:tc>
                  <a:txBody>
                    <a:bodyPr/>
                    <a:lstStyle/>
                    <a:p>
                      <a:r>
                        <a:rPr lang="en-US" altLang="zh-CHS" sz="1400" dirty="0" smtClean="0"/>
                        <a:t>Value Size</a:t>
                      </a:r>
                      <a:endParaRPr lang="zh-CHS" altLang="en-US" sz="1400" dirty="0"/>
                    </a:p>
                  </a:txBody>
                  <a:tcPr/>
                </a:tc>
                <a:tc>
                  <a:txBody>
                    <a:bodyPr/>
                    <a:lstStyle/>
                    <a:p>
                      <a:r>
                        <a:rPr lang="en-US" altLang="zh-CHS" sz="1400" dirty="0" smtClean="0"/>
                        <a:t>Keys Submitted</a:t>
                      </a:r>
                      <a:endParaRPr lang="zh-CHS" alt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HS" sz="1400" b="1" i="0" u="none" strike="noStrike" cap="none" normalizeH="0" baseline="0" dirty="0" err="1" smtClean="0">
                          <a:ln>
                            <a:noFill/>
                          </a:ln>
                          <a:solidFill>
                            <a:schemeClr val="bg1"/>
                          </a:solidFill>
                          <a:effectLst/>
                          <a:latin typeface="+mn-lt"/>
                          <a:ea typeface="黑体" charset="0"/>
                        </a:rPr>
                        <a:t>Hypertable</a:t>
                      </a:r>
                      <a:r>
                        <a:rPr kumimoji="0" lang="en-US" altLang="zh-CHS" sz="1400" b="1" i="0" u="none" strike="noStrike" cap="none" normalizeH="0" baseline="0" dirty="0" smtClean="0">
                          <a:ln>
                            <a:noFill/>
                          </a:ln>
                          <a:solidFill>
                            <a:schemeClr val="bg1"/>
                          </a:solidFill>
                          <a:effectLst/>
                          <a:latin typeface="+mn-lt"/>
                          <a:ea typeface="黑体" charset="0"/>
                        </a:rPr>
                        <a:t> Keys Returned</a:t>
                      </a:r>
                      <a:endParaRPr kumimoji="0" lang="en-US" altLang="zh-CHS" sz="1800" b="1" i="0" u="none" strike="noStrike" cap="none" normalizeH="0" baseline="0" dirty="0" smtClean="0">
                        <a:ln>
                          <a:noFill/>
                        </a:ln>
                        <a:solidFill>
                          <a:schemeClr val="bg1"/>
                        </a:solidFill>
                        <a:effectLst/>
                        <a:latin typeface="+mn-lt"/>
                        <a:ea typeface="黑体" charset="0"/>
                      </a:endParaRPr>
                    </a:p>
                  </a:txBody>
                  <a:tcPr/>
                </a:tc>
                <a:tc>
                  <a:txBody>
                    <a:bodyPr/>
                    <a:lstStyle/>
                    <a:p>
                      <a:r>
                        <a:rPr lang="en-US" altLang="zh-CHS" sz="1400" dirty="0" err="1" smtClean="0"/>
                        <a:t>HBase</a:t>
                      </a:r>
                      <a:r>
                        <a:rPr lang="en-US" altLang="zh-CHS" sz="1400" dirty="0" smtClean="0"/>
                        <a:t> Keys Returned</a:t>
                      </a:r>
                      <a:endParaRPr lang="zh-CHS" alt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HS" sz="1400" b="1" i="0" u="none" strike="noStrike" cap="none" normalizeH="0" baseline="0" dirty="0" err="1" smtClean="0">
                          <a:ln>
                            <a:noFill/>
                          </a:ln>
                          <a:solidFill>
                            <a:schemeClr val="bg1"/>
                          </a:solidFill>
                          <a:effectLst/>
                          <a:latin typeface="+mn-lt"/>
                          <a:ea typeface="黑体" charset="0"/>
                        </a:rPr>
                        <a:t>Hypertable</a:t>
                      </a:r>
                      <a:r>
                        <a:rPr kumimoji="0" lang="en-US" altLang="zh-CHS" sz="1400" b="1" i="0" u="none" strike="noStrike" cap="none" normalizeH="0" baseline="0" dirty="0" smtClean="0">
                          <a:ln>
                            <a:noFill/>
                          </a:ln>
                          <a:solidFill>
                            <a:schemeClr val="bg1"/>
                          </a:solidFill>
                          <a:effectLst/>
                          <a:latin typeface="+mn-lt"/>
                          <a:ea typeface="黑体" charset="0"/>
                        </a:rPr>
                        <a:t/>
                      </a:r>
                      <a:br>
                        <a:rPr kumimoji="0" lang="en-US" altLang="zh-CHS" sz="1400" b="1" i="0" u="none" strike="noStrike" cap="none" normalizeH="0" baseline="0" dirty="0" smtClean="0">
                          <a:ln>
                            <a:noFill/>
                          </a:ln>
                          <a:solidFill>
                            <a:schemeClr val="bg1"/>
                          </a:solidFill>
                          <a:effectLst/>
                          <a:latin typeface="+mn-lt"/>
                          <a:ea typeface="黑体" charset="0"/>
                        </a:rPr>
                      </a:br>
                      <a:r>
                        <a:rPr kumimoji="0" lang="en-US" altLang="zh-CHS" sz="1400" b="1" i="0" u="none" strike="noStrike" cap="none" normalizeH="0" baseline="0" dirty="0" smtClean="0">
                          <a:ln>
                            <a:noFill/>
                          </a:ln>
                          <a:solidFill>
                            <a:schemeClr val="bg1"/>
                          </a:solidFill>
                          <a:effectLst/>
                          <a:latin typeface="+mn-lt"/>
                          <a:ea typeface="黑体" charset="0"/>
                        </a:rPr>
                        <a:t>Throughput MB/s</a:t>
                      </a:r>
                      <a:endParaRPr kumimoji="0" lang="en-US" altLang="zh-CHS" sz="1800" b="1" i="0" u="none" strike="noStrike" cap="none" normalizeH="0" baseline="0" dirty="0" smtClean="0">
                        <a:ln>
                          <a:noFill/>
                        </a:ln>
                        <a:solidFill>
                          <a:schemeClr val="bg1"/>
                        </a:solidFill>
                        <a:effectLst/>
                        <a:latin typeface="+mn-lt"/>
                        <a:ea typeface="黑体" charset="0"/>
                      </a:endParaRPr>
                    </a:p>
                  </a:txBody>
                  <a:tcPr/>
                </a:tc>
                <a:tc>
                  <a:txBody>
                    <a:bodyPr/>
                    <a:lstStyle/>
                    <a:p>
                      <a:r>
                        <a:rPr lang="en-US" altLang="zh-CHS" sz="1400" dirty="0" err="1" smtClean="0"/>
                        <a:t>Hbase</a:t>
                      </a:r>
                      <a:r>
                        <a:rPr lang="en-US" altLang="zh-CHS" sz="1400" dirty="0" smtClean="0"/>
                        <a:t> Throughput</a:t>
                      </a:r>
                      <a:r>
                        <a:rPr lang="en-US" altLang="zh-CHS" sz="1400" baseline="0" dirty="0" smtClean="0"/>
                        <a:t> </a:t>
                      </a:r>
                      <a:r>
                        <a:rPr lang="en-US" altLang="zh-CHS" sz="1400" dirty="0" smtClean="0"/>
                        <a:t>MB/s</a:t>
                      </a:r>
                      <a:endParaRPr lang="zh-CHS" altLang="en-US" sz="1400" dirty="0"/>
                    </a:p>
                  </a:txBody>
                  <a:tcPr/>
                </a:tc>
              </a:tr>
              <a:tr h="370840">
                <a:tc>
                  <a:txBody>
                    <a:bodyPr/>
                    <a:lstStyle/>
                    <a:p>
                      <a:r>
                        <a:rPr lang="en-US" altLang="zh-CHS" sz="1400" dirty="0" smtClean="0"/>
                        <a:t>10,000</a:t>
                      </a:r>
                      <a:endParaRPr lang="zh-CHS" alt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HS" sz="1400" b="0" i="0" u="none" strike="noStrike" cap="none" normalizeH="0" baseline="0" dirty="0" smtClean="0">
                          <a:ln>
                            <a:noFill/>
                          </a:ln>
                          <a:solidFill>
                            <a:schemeClr val="tx1"/>
                          </a:solidFill>
                          <a:effectLst/>
                          <a:latin typeface="Arial" charset="0"/>
                          <a:ea typeface="黑体" charset="0"/>
                        </a:rPr>
                        <a:t>500,041,347</a:t>
                      </a:r>
                      <a:endParaRPr kumimoji="0" lang="en-US" altLang="zh-CHS" sz="1800" b="0" i="0" u="none" strike="noStrike" cap="none" normalizeH="0" baseline="0" dirty="0" smtClean="0">
                        <a:ln>
                          <a:noFill/>
                        </a:ln>
                        <a:solidFill>
                          <a:schemeClr val="tx1"/>
                        </a:solidFill>
                        <a:effectLst/>
                        <a:latin typeface="Arial" charset="0"/>
                        <a:ea typeface="黑体" charset="0"/>
                      </a:endParaRPr>
                    </a:p>
                  </a:txBody>
                  <a:tcPr/>
                </a:tc>
                <a:tc>
                  <a:txBody>
                    <a:bodyPr/>
                    <a:lstStyle/>
                    <a:p>
                      <a:r>
                        <a:rPr kumimoji="0" lang="en-US" altLang="zh-CHS" sz="1400" b="0" i="0" u="none" strike="noStrike" cap="none" normalizeH="0" baseline="0" dirty="0" smtClean="0">
                          <a:ln>
                            <a:noFill/>
                          </a:ln>
                          <a:solidFill>
                            <a:schemeClr val="tx1"/>
                          </a:solidFill>
                          <a:effectLst/>
                          <a:latin typeface="Arial" charset="0"/>
                          <a:ea typeface="黑体" charset="0"/>
                        </a:rPr>
                        <a:t>500,041,347</a:t>
                      </a:r>
                      <a:endParaRPr lang="zh-CHS" alt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HS" sz="1400" b="0" i="0" u="none" strike="noStrike" cap="none" normalizeH="0" baseline="0" dirty="0" smtClean="0">
                          <a:ln>
                            <a:noFill/>
                          </a:ln>
                          <a:solidFill>
                            <a:schemeClr val="tx1"/>
                          </a:solidFill>
                          <a:effectLst/>
                          <a:latin typeface="Arial" charset="0"/>
                          <a:ea typeface="黑体" charset="0"/>
                        </a:rPr>
                        <a:t>500,026,388</a:t>
                      </a:r>
                      <a:endParaRPr kumimoji="0" lang="en-US" altLang="zh-CHS" sz="1800" b="0" i="0" u="none" strike="noStrike" cap="none" normalizeH="0" baseline="0" dirty="0" smtClean="0">
                        <a:ln>
                          <a:noFill/>
                        </a:ln>
                        <a:solidFill>
                          <a:schemeClr val="tx1"/>
                        </a:solidFill>
                        <a:effectLst/>
                        <a:latin typeface="Arial" charset="0"/>
                        <a:ea typeface="黑体" charset="0"/>
                      </a:endParaRPr>
                    </a:p>
                  </a:txBody>
                  <a:tcPr/>
                </a:tc>
                <a:tc>
                  <a:txBody>
                    <a:bodyPr/>
                    <a:lstStyle/>
                    <a:p>
                      <a:r>
                        <a:rPr lang="en-US" altLang="zh-CHS" sz="1400" dirty="0" smtClean="0"/>
                        <a:t>478</a:t>
                      </a:r>
                      <a:endParaRPr lang="zh-CHS" altLang="en-US" sz="1400" dirty="0"/>
                    </a:p>
                  </a:txBody>
                  <a:tcPr/>
                </a:tc>
                <a:tc>
                  <a:txBody>
                    <a:bodyPr/>
                    <a:lstStyle/>
                    <a:p>
                      <a:r>
                        <a:rPr lang="en-US" altLang="zh-CHS" sz="1400" dirty="0" smtClean="0"/>
                        <a:t>397</a:t>
                      </a:r>
                      <a:endParaRPr lang="zh-CHS" altLang="en-US" sz="1400" dirty="0"/>
                    </a:p>
                  </a:txBody>
                  <a:tcPr/>
                </a:tc>
              </a:tr>
              <a:tr h="370840">
                <a:tc>
                  <a:txBody>
                    <a:bodyPr/>
                    <a:lstStyle/>
                    <a:p>
                      <a:r>
                        <a:rPr lang="en-US" altLang="zh-CHS" sz="1400" dirty="0" smtClean="0"/>
                        <a:t>1,000</a:t>
                      </a:r>
                      <a:endParaRPr lang="zh-CHS" alt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HS" sz="1400" b="0" i="0" u="none" strike="noStrike" cap="none" normalizeH="0" baseline="0" dirty="0" smtClean="0">
                          <a:ln>
                            <a:noFill/>
                          </a:ln>
                          <a:solidFill>
                            <a:schemeClr val="tx1"/>
                          </a:solidFill>
                          <a:effectLst/>
                          <a:latin typeface="Arial" charset="0"/>
                          <a:ea typeface="黑体" charset="0"/>
                        </a:rPr>
                        <a:t>4,912,173,058</a:t>
                      </a:r>
                      <a:endParaRPr kumimoji="0" lang="en-US" altLang="zh-CHS" sz="1800" b="0" i="0" u="none" strike="noStrike" cap="none" normalizeH="0" baseline="0" dirty="0" smtClean="0">
                        <a:ln>
                          <a:noFill/>
                        </a:ln>
                        <a:solidFill>
                          <a:schemeClr val="tx1"/>
                        </a:solidFill>
                        <a:effectLst/>
                        <a:latin typeface="Arial" charset="0"/>
                        <a:ea typeface="黑体"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HS" sz="1400" b="0" i="0" u="none" strike="noStrike" cap="none" normalizeH="0" baseline="0" dirty="0" smtClean="0">
                          <a:ln>
                            <a:noFill/>
                          </a:ln>
                          <a:solidFill>
                            <a:schemeClr val="tx1"/>
                          </a:solidFill>
                          <a:effectLst/>
                          <a:latin typeface="Arial" charset="0"/>
                          <a:ea typeface="黑体" charset="0"/>
                        </a:rPr>
                        <a:t>4,912,173,058</a:t>
                      </a:r>
                      <a:endParaRPr kumimoji="0" lang="en-US" altLang="zh-CHS" sz="1800" b="0" i="0" u="none" strike="noStrike" cap="none" normalizeH="0" baseline="0" dirty="0" smtClean="0">
                        <a:ln>
                          <a:noFill/>
                        </a:ln>
                        <a:solidFill>
                          <a:schemeClr val="tx1"/>
                        </a:solidFill>
                        <a:effectLst/>
                        <a:latin typeface="Arial" charset="0"/>
                        <a:ea typeface="黑体"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HS" sz="1400" b="0" i="0" u="none" strike="noStrike" cap="none" normalizeH="0" baseline="0" dirty="0" smtClean="0">
                          <a:ln>
                            <a:noFill/>
                          </a:ln>
                          <a:solidFill>
                            <a:schemeClr val="tx1"/>
                          </a:solidFill>
                          <a:effectLst/>
                          <a:latin typeface="Arial" charset="0"/>
                          <a:ea typeface="黑体" charset="0"/>
                        </a:rPr>
                        <a:t>4,912,184,933</a:t>
                      </a:r>
                      <a:endParaRPr kumimoji="0" lang="en-US" altLang="zh-CHS" sz="1800" b="0" i="0" u="none" strike="noStrike" cap="none" normalizeH="0" baseline="0" dirty="0" smtClean="0">
                        <a:ln>
                          <a:noFill/>
                        </a:ln>
                        <a:solidFill>
                          <a:schemeClr val="tx1"/>
                        </a:solidFill>
                        <a:effectLst/>
                        <a:latin typeface="Arial" charset="0"/>
                        <a:ea typeface="黑体" charset="0"/>
                      </a:endParaRPr>
                    </a:p>
                  </a:txBody>
                  <a:tcPr/>
                </a:tc>
                <a:tc>
                  <a:txBody>
                    <a:bodyPr/>
                    <a:lstStyle/>
                    <a:p>
                      <a:r>
                        <a:rPr lang="en-US" altLang="zh-CHS" sz="1400" dirty="0" smtClean="0"/>
                        <a:t>469</a:t>
                      </a:r>
                      <a:endParaRPr lang="zh-CHS" altLang="en-US" sz="1400" dirty="0"/>
                    </a:p>
                  </a:txBody>
                  <a:tcPr/>
                </a:tc>
                <a:tc>
                  <a:txBody>
                    <a:bodyPr/>
                    <a:lstStyle/>
                    <a:p>
                      <a:r>
                        <a:rPr lang="en-US" altLang="zh-CHS" sz="1400" dirty="0" smtClean="0"/>
                        <a:t>371</a:t>
                      </a:r>
                      <a:endParaRPr lang="zh-CHS" altLang="en-US" sz="1400" dirty="0"/>
                    </a:p>
                  </a:txBody>
                  <a:tcPr/>
                </a:tc>
              </a:tr>
              <a:tr h="370840">
                <a:tc>
                  <a:txBody>
                    <a:bodyPr/>
                    <a:lstStyle/>
                    <a:p>
                      <a:r>
                        <a:rPr lang="en-US" altLang="zh-CHS" sz="1400" dirty="0" smtClean="0"/>
                        <a:t>100</a:t>
                      </a:r>
                      <a:endParaRPr lang="zh-CHS" alt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HS" sz="1400" b="0" i="0" u="none" strike="noStrike" cap="none" normalizeH="0" baseline="0" dirty="0" smtClean="0">
                          <a:ln>
                            <a:noFill/>
                          </a:ln>
                          <a:solidFill>
                            <a:schemeClr val="tx1"/>
                          </a:solidFill>
                          <a:effectLst/>
                          <a:latin typeface="Arial" charset="0"/>
                          <a:ea typeface="黑体" charset="0"/>
                        </a:rPr>
                        <a:t>41,753,471,955</a:t>
                      </a:r>
                      <a:endParaRPr kumimoji="0" lang="en-US" altLang="zh-CHS" sz="1800" b="0" i="0" u="none" strike="noStrike" cap="none" normalizeH="0" baseline="0" dirty="0" smtClean="0">
                        <a:ln>
                          <a:noFill/>
                        </a:ln>
                        <a:solidFill>
                          <a:schemeClr val="tx1"/>
                        </a:solidFill>
                        <a:effectLst/>
                        <a:latin typeface="Arial" charset="0"/>
                        <a:ea typeface="黑体"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HS" sz="1400" b="0" i="0" u="none" strike="noStrike" cap="none" normalizeH="0" baseline="0" dirty="0" smtClean="0">
                          <a:ln>
                            <a:noFill/>
                          </a:ln>
                          <a:solidFill>
                            <a:schemeClr val="tx1"/>
                          </a:solidFill>
                          <a:effectLst/>
                          <a:latin typeface="Arial" charset="0"/>
                          <a:ea typeface="黑体" charset="0"/>
                        </a:rPr>
                        <a:t>41,753,471,955</a:t>
                      </a:r>
                      <a:endParaRPr kumimoji="0" lang="en-US" altLang="zh-CHS" sz="1800" b="0" i="0" u="none" strike="noStrike" cap="none" normalizeH="0" baseline="0" dirty="0" smtClean="0">
                        <a:ln>
                          <a:noFill/>
                        </a:ln>
                        <a:solidFill>
                          <a:schemeClr val="tx1"/>
                        </a:solidFill>
                        <a:effectLst/>
                        <a:latin typeface="Arial" charset="0"/>
                        <a:ea typeface="黑体" charset="0"/>
                      </a:endParaRPr>
                    </a:p>
                  </a:txBody>
                  <a:tcPr/>
                </a:tc>
                <a:tc>
                  <a:txBody>
                    <a:bodyPr/>
                    <a:lstStyle/>
                    <a:p>
                      <a:r>
                        <a:rPr lang="zh-CHS" altLang="en-US" sz="1400" dirty="0" smtClean="0"/>
                        <a:t>*</a:t>
                      </a:r>
                      <a:endParaRPr lang="zh-CHS" altLang="en-US" sz="1400" dirty="0"/>
                    </a:p>
                  </a:txBody>
                  <a:tcPr/>
                </a:tc>
                <a:tc>
                  <a:txBody>
                    <a:bodyPr/>
                    <a:lstStyle/>
                    <a:p>
                      <a:r>
                        <a:rPr lang="en-US" altLang="zh-CHS" sz="1400" dirty="0" smtClean="0"/>
                        <a:t>413</a:t>
                      </a:r>
                      <a:endParaRPr lang="zh-CHS" altLang="en-US" sz="1400" dirty="0"/>
                    </a:p>
                  </a:txBody>
                  <a:tcPr/>
                </a:tc>
                <a:tc>
                  <a:txBody>
                    <a:bodyPr/>
                    <a:lstStyle/>
                    <a:p>
                      <a:r>
                        <a:rPr lang="zh-CHS" altLang="en-US" sz="1400" dirty="0" smtClean="0"/>
                        <a:t>*</a:t>
                      </a:r>
                      <a:endParaRPr lang="zh-CHS" altLang="en-US" sz="1400" dirty="0"/>
                    </a:p>
                  </a:txBody>
                  <a:tcPr/>
                </a:tc>
              </a:tr>
              <a:tr h="370840">
                <a:tc>
                  <a:txBody>
                    <a:bodyPr/>
                    <a:lstStyle/>
                    <a:p>
                      <a:r>
                        <a:rPr lang="en-US" altLang="zh-CHS" sz="1400" dirty="0" smtClean="0"/>
                        <a:t>10</a:t>
                      </a:r>
                      <a:endParaRPr lang="zh-CHS" alt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HS" sz="1400" b="0" i="0" u="none" strike="noStrike" cap="none" normalizeH="0" baseline="0" dirty="0" smtClean="0">
                          <a:ln>
                            <a:noFill/>
                          </a:ln>
                          <a:solidFill>
                            <a:schemeClr val="tx1"/>
                          </a:solidFill>
                          <a:effectLst/>
                          <a:latin typeface="Arial" charset="0"/>
                          <a:ea typeface="黑体" charset="0"/>
                        </a:rPr>
                        <a:t>167,013,888,782</a:t>
                      </a:r>
                      <a:endParaRPr kumimoji="0" lang="en-US" altLang="zh-CHS" sz="1800" b="0" i="0" u="none" strike="noStrike" cap="none" normalizeH="0" baseline="0" dirty="0" smtClean="0">
                        <a:ln>
                          <a:noFill/>
                        </a:ln>
                        <a:solidFill>
                          <a:schemeClr val="tx1"/>
                        </a:solidFill>
                        <a:effectLst/>
                        <a:latin typeface="Arial" charset="0"/>
                        <a:ea typeface="黑体"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HS" sz="1400" b="0" i="0" u="none" strike="noStrike" cap="none" normalizeH="0" baseline="0" dirty="0" smtClean="0">
                          <a:ln>
                            <a:noFill/>
                          </a:ln>
                          <a:solidFill>
                            <a:schemeClr val="tx1"/>
                          </a:solidFill>
                          <a:effectLst/>
                          <a:latin typeface="Arial" charset="0"/>
                          <a:ea typeface="黑体" charset="0"/>
                        </a:rPr>
                        <a:t>167,013,888,782</a:t>
                      </a:r>
                      <a:endParaRPr kumimoji="0" lang="en-US" altLang="zh-CHS" sz="1800" b="0" i="0" u="none" strike="noStrike" cap="none" normalizeH="0" baseline="0" dirty="0" smtClean="0">
                        <a:ln>
                          <a:noFill/>
                        </a:ln>
                        <a:solidFill>
                          <a:schemeClr val="tx1"/>
                        </a:solidFill>
                        <a:effectLst/>
                        <a:latin typeface="Arial" charset="0"/>
                        <a:ea typeface="黑体" charset="0"/>
                      </a:endParaRPr>
                    </a:p>
                  </a:txBody>
                  <a:tcPr/>
                </a:tc>
                <a:tc>
                  <a:txBody>
                    <a:bodyPr/>
                    <a:lstStyle/>
                    <a:p>
                      <a:r>
                        <a:rPr lang="zh-CHS" altLang="en-US" sz="1400" dirty="0" smtClean="0"/>
                        <a:t>*</a:t>
                      </a:r>
                      <a:endParaRPr lang="zh-CHS" altLang="en-US" sz="1400" dirty="0"/>
                    </a:p>
                  </a:txBody>
                  <a:tcPr/>
                </a:tc>
                <a:tc>
                  <a:txBody>
                    <a:bodyPr/>
                    <a:lstStyle/>
                    <a:p>
                      <a:r>
                        <a:rPr lang="en-US" altLang="zh-CHS" sz="1400" dirty="0" smtClean="0"/>
                        <a:t>292</a:t>
                      </a:r>
                      <a:endParaRPr lang="zh-CHS" altLang="en-US" sz="1400" dirty="0"/>
                    </a:p>
                  </a:txBody>
                  <a:tcPr/>
                </a:tc>
                <a:tc>
                  <a:txBody>
                    <a:bodyPr/>
                    <a:lstStyle/>
                    <a:p>
                      <a:r>
                        <a:rPr lang="zh-CHS" altLang="en-US" sz="1400" dirty="0" smtClean="0"/>
                        <a:t>*</a:t>
                      </a:r>
                      <a:endParaRPr lang="zh-CHS" altLang="en-US" sz="1400" dirty="0"/>
                    </a:p>
                  </a:txBody>
                  <a:tcPr/>
                </a:tc>
              </a:tr>
            </a:tbl>
          </a:graphicData>
        </a:graphic>
      </p:graphicFrame>
      <p:sp>
        <p:nvSpPr>
          <p:cNvPr id="10" name="矩形 5"/>
          <p:cNvSpPr>
            <a:spLocks noChangeArrowheads="1"/>
          </p:cNvSpPr>
          <p:nvPr/>
        </p:nvSpPr>
        <p:spPr bwMode="auto">
          <a:xfrm>
            <a:off x="755576" y="5303167"/>
            <a:ext cx="77771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charset="0"/>
                <a:ea typeface="黑体" charset="0"/>
              </a:defRPr>
            </a:lvl1pPr>
            <a:lvl2pPr marL="742950" indent="-285750">
              <a:spcBef>
                <a:spcPct val="20000"/>
              </a:spcBef>
              <a:buChar char="–"/>
              <a:defRPr sz="2400">
                <a:solidFill>
                  <a:schemeClr val="tx1"/>
                </a:solidFill>
                <a:latin typeface="Arial" charset="0"/>
                <a:ea typeface="黑体" charset="0"/>
              </a:defRPr>
            </a:lvl2pPr>
            <a:lvl3pPr marL="1143000" indent="-228600">
              <a:spcBef>
                <a:spcPct val="20000"/>
              </a:spcBef>
              <a:buChar char="•"/>
              <a:defRPr sz="2000">
                <a:solidFill>
                  <a:schemeClr val="tx1"/>
                </a:solidFill>
                <a:latin typeface="Arial" charset="0"/>
                <a:ea typeface="黑体" charset="0"/>
              </a:defRPr>
            </a:lvl3pPr>
            <a:lvl4pPr marL="1600200" indent="-228600">
              <a:spcBef>
                <a:spcPct val="20000"/>
              </a:spcBef>
              <a:buChar char="–"/>
              <a:defRPr>
                <a:solidFill>
                  <a:schemeClr val="tx1"/>
                </a:solidFill>
                <a:latin typeface="Arial" charset="0"/>
                <a:ea typeface="黑体" charset="0"/>
              </a:defRPr>
            </a:lvl4pPr>
            <a:lvl5pPr marL="2057400" indent="-228600">
              <a:spcBef>
                <a:spcPct val="20000"/>
              </a:spcBef>
              <a:buChar char="»"/>
              <a:defRPr sz="1600">
                <a:solidFill>
                  <a:schemeClr val="tx1"/>
                </a:solidFill>
                <a:latin typeface="Arial" charset="0"/>
                <a:ea typeface="黑体" charset="0"/>
              </a:defRPr>
            </a:lvl5pPr>
            <a:lvl6pPr marL="2514600" indent="-228600" eaLnBrk="0" fontAlgn="base" hangingPunct="0">
              <a:spcBef>
                <a:spcPct val="20000"/>
              </a:spcBef>
              <a:spcAft>
                <a:spcPct val="0"/>
              </a:spcAft>
              <a:buChar char="»"/>
              <a:defRPr sz="1600">
                <a:solidFill>
                  <a:schemeClr val="tx1"/>
                </a:solidFill>
                <a:latin typeface="Arial" charset="0"/>
                <a:ea typeface="黑体" charset="0"/>
              </a:defRPr>
            </a:lvl6pPr>
            <a:lvl7pPr marL="2971800" indent="-228600" eaLnBrk="0" fontAlgn="base" hangingPunct="0">
              <a:spcBef>
                <a:spcPct val="20000"/>
              </a:spcBef>
              <a:spcAft>
                <a:spcPct val="0"/>
              </a:spcAft>
              <a:buChar char="»"/>
              <a:defRPr sz="1600">
                <a:solidFill>
                  <a:schemeClr val="tx1"/>
                </a:solidFill>
                <a:latin typeface="Arial" charset="0"/>
                <a:ea typeface="黑体" charset="0"/>
              </a:defRPr>
            </a:lvl7pPr>
            <a:lvl8pPr marL="3429000" indent="-228600" eaLnBrk="0" fontAlgn="base" hangingPunct="0">
              <a:spcBef>
                <a:spcPct val="20000"/>
              </a:spcBef>
              <a:spcAft>
                <a:spcPct val="0"/>
              </a:spcAft>
              <a:buChar char="»"/>
              <a:defRPr sz="1600">
                <a:solidFill>
                  <a:schemeClr val="tx1"/>
                </a:solidFill>
                <a:latin typeface="Arial" charset="0"/>
                <a:ea typeface="黑体" charset="0"/>
              </a:defRPr>
            </a:lvl8pPr>
            <a:lvl9pPr marL="3886200" indent="-228600" eaLnBrk="0" fontAlgn="base" hangingPunct="0">
              <a:spcBef>
                <a:spcPct val="20000"/>
              </a:spcBef>
              <a:spcAft>
                <a:spcPct val="0"/>
              </a:spcAft>
              <a:buChar char="»"/>
              <a:defRPr sz="1600">
                <a:solidFill>
                  <a:schemeClr val="tx1"/>
                </a:solidFill>
                <a:latin typeface="Arial" charset="0"/>
                <a:ea typeface="黑体" charset="0"/>
              </a:defRPr>
            </a:lvl9pPr>
          </a:lstStyle>
          <a:p>
            <a:pPr>
              <a:spcBef>
                <a:spcPct val="0"/>
              </a:spcBef>
              <a:buFontTx/>
              <a:buNone/>
            </a:pPr>
            <a:r>
              <a:rPr lang="en-US" altLang="zh-CHS" sz="1800">
                <a:ea typeface="宋体" charset="0"/>
              </a:rPr>
              <a:t>* No results were obtained for </a:t>
            </a:r>
            <a:r>
              <a:rPr lang="en-US" altLang="zh-CHS" sz="1800" dirty="0" err="1">
                <a:ea typeface="宋体" charset="0"/>
              </a:rPr>
              <a:t>HBase</a:t>
            </a:r>
            <a:r>
              <a:rPr lang="en-US" altLang="zh-CHS" sz="1800" dirty="0">
                <a:ea typeface="宋体" charset="0"/>
              </a:rPr>
              <a:t> 41 billion and 167 billion key tests due to the Concurrent mode failure exception.</a:t>
            </a:r>
            <a:endParaRPr lang="zh-CHS" altLang="en-US" sz="1800" dirty="0">
              <a:ea typeface="宋体" charset="0"/>
            </a:endParaRPr>
          </a:p>
        </p:txBody>
      </p:sp>
    </p:spTree>
    <p:extLst>
      <p:ext uri="{BB962C8B-B14F-4D97-AF65-F5344CB8AC3E}">
        <p14:creationId xmlns:p14="http://schemas.microsoft.com/office/powerpoint/2010/main" val="22672338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2168F440-9E05-644C-A708-46F09C515D52}" type="datetime1">
              <a:rPr lang="zh-CHS" altLang="en-US" smtClean="0"/>
              <a:t>15/5/6</a:t>
            </a:fld>
            <a:endParaRPr lang="en-US" altLang="zh-CHS"/>
          </a:p>
        </p:txBody>
      </p:sp>
      <p:sp>
        <p:nvSpPr>
          <p:cNvPr id="5" name="幻灯片编号占位符 4"/>
          <p:cNvSpPr>
            <a:spLocks noGrp="1"/>
          </p:cNvSpPr>
          <p:nvPr>
            <p:ph type="sldNum" sz="quarter" idx="12"/>
          </p:nvPr>
        </p:nvSpPr>
        <p:spPr/>
        <p:txBody>
          <a:bodyPr/>
          <a:lstStyle/>
          <a:p>
            <a:fld id="{C73A8C92-5225-624A-981C-988E0DFED375}" type="slidenum">
              <a:rPr lang="en-US" altLang="zh-CHS" smtClean="0"/>
              <a:pPr/>
              <a:t>74</a:t>
            </a:fld>
            <a:endParaRPr lang="en-US" altLang="zh-CHS"/>
          </a:p>
        </p:txBody>
      </p:sp>
      <p:sp>
        <p:nvSpPr>
          <p:cNvPr id="6" name="标题 1"/>
          <p:cNvSpPr txBox="1">
            <a:spLocks/>
          </p:cNvSpPr>
          <p:nvPr/>
        </p:nvSpPr>
        <p:spPr>
          <a:xfrm>
            <a:off x="468313" y="333375"/>
            <a:ext cx="6858000" cy="550863"/>
          </a:xfrm>
          <a:prstGeom prst="rect">
            <a:avLst/>
          </a:prstGeom>
        </p:spPr>
        <p:txBody>
          <a:bodyPr vert="horz" wrap="square" lIns="91440" tIns="45720" rIns="91440" bIns="45720" numCol="1" rtlCol="0" anchor="b" anchorCtr="0" compatLnSpc="1">
            <a:prstTxWarp prst="textNoShape">
              <a:avLst/>
            </a:prstTxWarp>
            <a:normAutofit/>
          </a:bodyPr>
          <a:lstStyle>
            <a:lvl1pPr algn="l" rtl="0" eaLnBrk="0" fontAlgn="base" hangingPunct="0">
              <a:lnSpc>
                <a:spcPct val="85000"/>
              </a:lnSpc>
              <a:spcBef>
                <a:spcPct val="0"/>
              </a:spcBef>
              <a:spcAft>
                <a:spcPct val="0"/>
              </a:spcAft>
              <a:defRPr sz="8000" kern="1200" spc="-50" baseline="0">
                <a:solidFill>
                  <a:schemeClr val="tx1">
                    <a:lumMod val="85000"/>
                    <a:lumOff val="15000"/>
                  </a:schemeClr>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itchFamily="34" charset="0"/>
              </a:defRPr>
            </a:lvl2pPr>
            <a:lvl3pPr algn="l" rtl="0" eaLnBrk="0" fontAlgn="base" hangingPunct="0">
              <a:lnSpc>
                <a:spcPct val="85000"/>
              </a:lnSpc>
              <a:spcBef>
                <a:spcPct val="0"/>
              </a:spcBef>
              <a:spcAft>
                <a:spcPct val="0"/>
              </a:spcAft>
              <a:defRPr sz="4800">
                <a:solidFill>
                  <a:srgbClr val="404040"/>
                </a:solidFill>
                <a:latin typeface="Calibri Light" pitchFamily="34" charset="0"/>
              </a:defRPr>
            </a:lvl3pPr>
            <a:lvl4pPr algn="l" rtl="0" eaLnBrk="0" fontAlgn="base" hangingPunct="0">
              <a:lnSpc>
                <a:spcPct val="85000"/>
              </a:lnSpc>
              <a:spcBef>
                <a:spcPct val="0"/>
              </a:spcBef>
              <a:spcAft>
                <a:spcPct val="0"/>
              </a:spcAft>
              <a:defRPr sz="4800">
                <a:solidFill>
                  <a:srgbClr val="404040"/>
                </a:solidFill>
                <a:latin typeface="Calibri Light" pitchFamily="34" charset="0"/>
              </a:defRPr>
            </a:lvl4pPr>
            <a:lvl5pPr algn="l" rtl="0" eaLnBrk="0" fontAlgn="base" hangingPunct="0">
              <a:lnSpc>
                <a:spcPct val="85000"/>
              </a:lnSpc>
              <a:spcBef>
                <a:spcPct val="0"/>
              </a:spcBef>
              <a:spcAft>
                <a:spcPct val="0"/>
              </a:spcAft>
              <a:defRPr sz="4800">
                <a:solidFill>
                  <a:srgbClr val="404040"/>
                </a:solidFill>
                <a:latin typeface="Calibri Light" pitchFamily="34" charset="0"/>
              </a:defRPr>
            </a:lvl5pPr>
            <a:lvl6pPr marL="457200" algn="l" rtl="0" fontAlgn="base">
              <a:lnSpc>
                <a:spcPct val="85000"/>
              </a:lnSpc>
              <a:spcBef>
                <a:spcPct val="0"/>
              </a:spcBef>
              <a:spcAft>
                <a:spcPct val="0"/>
              </a:spcAft>
              <a:defRPr sz="4800">
                <a:solidFill>
                  <a:srgbClr val="404040"/>
                </a:solidFill>
                <a:latin typeface="Calibri Light" pitchFamily="34" charset="0"/>
              </a:defRPr>
            </a:lvl6pPr>
            <a:lvl7pPr marL="914400" algn="l" rtl="0" fontAlgn="base">
              <a:lnSpc>
                <a:spcPct val="85000"/>
              </a:lnSpc>
              <a:spcBef>
                <a:spcPct val="0"/>
              </a:spcBef>
              <a:spcAft>
                <a:spcPct val="0"/>
              </a:spcAft>
              <a:defRPr sz="4800">
                <a:solidFill>
                  <a:srgbClr val="404040"/>
                </a:solidFill>
                <a:latin typeface="Calibri Light" pitchFamily="34" charset="0"/>
              </a:defRPr>
            </a:lvl7pPr>
            <a:lvl8pPr marL="1371600" algn="l" rtl="0" fontAlgn="base">
              <a:lnSpc>
                <a:spcPct val="85000"/>
              </a:lnSpc>
              <a:spcBef>
                <a:spcPct val="0"/>
              </a:spcBef>
              <a:spcAft>
                <a:spcPct val="0"/>
              </a:spcAft>
              <a:defRPr sz="4800">
                <a:solidFill>
                  <a:srgbClr val="404040"/>
                </a:solidFill>
                <a:latin typeface="Calibri Light" pitchFamily="34" charset="0"/>
              </a:defRPr>
            </a:lvl8pPr>
            <a:lvl9pPr marL="1828800" algn="l" rtl="0" fontAlgn="base">
              <a:lnSpc>
                <a:spcPct val="85000"/>
              </a:lnSpc>
              <a:spcBef>
                <a:spcPct val="0"/>
              </a:spcBef>
              <a:spcAft>
                <a:spcPct val="0"/>
              </a:spcAft>
              <a:defRPr sz="4800">
                <a:solidFill>
                  <a:srgbClr val="404040"/>
                </a:solidFill>
                <a:latin typeface="Calibri Light" pitchFamily="34" charset="0"/>
              </a:defRPr>
            </a:lvl9pPr>
          </a:lstStyle>
          <a:p>
            <a:pPr eaLnBrk="1" fontAlgn="auto" hangingPunct="1">
              <a:spcAft>
                <a:spcPts val="0"/>
              </a:spcAft>
              <a:defRPr/>
            </a:pPr>
            <a:r>
              <a:rPr lang="en-US" altLang="zh-CHS" sz="2400" dirty="0" smtClean="0">
                <a:solidFill>
                  <a:schemeClr val="tx1"/>
                </a:solidFill>
                <a:latin typeface="Calibri" pitchFamily="34" charset="0"/>
                <a:ea typeface="+mn-ea"/>
                <a:cs typeface="Arial" pitchFamily="34" charset="0"/>
                <a:sym typeface="Calibri" pitchFamily="34" charset="0"/>
              </a:rPr>
              <a:t>Evaluation</a:t>
            </a:r>
            <a:endParaRPr lang="zh-CHS" altLang="en-US" sz="2400" dirty="0">
              <a:solidFill>
                <a:schemeClr val="tx1"/>
              </a:solidFill>
              <a:latin typeface="Calibri" pitchFamily="34" charset="0"/>
              <a:ea typeface="+mn-ea"/>
              <a:cs typeface="Arial" pitchFamily="34" charset="0"/>
              <a:sym typeface="Calibri" pitchFamily="34" charset="0"/>
            </a:endParaRPr>
          </a:p>
        </p:txBody>
      </p:sp>
      <p:cxnSp>
        <p:nvCxnSpPr>
          <p:cNvPr id="7" name="直接连接符 5"/>
          <p:cNvCxnSpPr/>
          <p:nvPr/>
        </p:nvCxnSpPr>
        <p:spPr>
          <a:xfrm>
            <a:off x="539750" y="908050"/>
            <a:ext cx="7993063" cy="0"/>
          </a:xfrm>
          <a:prstGeom prst="line">
            <a:avLst/>
          </a:prstGeom>
          <a:ln w="19050" cmpd="sng">
            <a:solidFill>
              <a:srgbClr val="0070C0"/>
            </a:solidFill>
          </a:ln>
        </p:spPr>
        <p:style>
          <a:lnRef idx="1">
            <a:schemeClr val="accent1"/>
          </a:lnRef>
          <a:fillRef idx="0">
            <a:schemeClr val="accent1"/>
          </a:fillRef>
          <a:effectRef idx="0">
            <a:schemeClr val="accent1"/>
          </a:effectRef>
          <a:fontRef idx="minor">
            <a:schemeClr val="tx1"/>
          </a:fontRef>
        </p:style>
      </p:cxnSp>
      <p:sp>
        <p:nvSpPr>
          <p:cNvPr id="8" name="矩形 7"/>
          <p:cNvSpPr>
            <a:spLocks noChangeArrowheads="1"/>
          </p:cNvSpPr>
          <p:nvPr/>
        </p:nvSpPr>
        <p:spPr bwMode="auto">
          <a:xfrm>
            <a:off x="561877" y="1268760"/>
            <a:ext cx="1544910" cy="369332"/>
          </a:xfrm>
          <a:prstGeom prst="rect">
            <a:avLst/>
          </a:prstGeom>
          <a:solidFill>
            <a:srgbClr val="996633"/>
          </a:solidFill>
          <a:ln w="9525">
            <a:solidFill>
              <a:srgbClr val="996633"/>
            </a:solidFill>
            <a:miter lim="800000"/>
            <a:headEnd/>
            <a:tailEnd/>
          </a:ln>
        </p:spPr>
        <p:txBody>
          <a:bodyPr wrap="non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buFont typeface="Arial" charset="0"/>
              <a:buNone/>
            </a:pPr>
            <a:r>
              <a:rPr lang="en-US" altLang="zh-CHS" dirty="0" smtClean="0">
                <a:solidFill>
                  <a:schemeClr val="bg1"/>
                </a:solidFill>
                <a:sym typeface="Calibri" charset="0"/>
              </a:rPr>
              <a:t>Random  Read</a:t>
            </a:r>
            <a:endParaRPr lang="en-US" altLang="zh-CHS" dirty="0"/>
          </a:p>
        </p:txBody>
      </p:sp>
      <p:sp>
        <p:nvSpPr>
          <p:cNvPr id="12" name="矩形 11"/>
          <p:cNvSpPr/>
          <p:nvPr/>
        </p:nvSpPr>
        <p:spPr>
          <a:xfrm>
            <a:off x="2152979" y="2700667"/>
            <a:ext cx="6372000" cy="368293"/>
          </a:xfrm>
          <a:prstGeom prst="rect">
            <a:avLst/>
          </a:prstGeom>
          <a:solidFill>
            <a:schemeClr val="bg2">
              <a:lumMod val="50000"/>
            </a:schemeClr>
          </a:solidFill>
          <a:ln w="12700">
            <a:gradFill>
              <a:gsLst>
                <a:gs pos="89000">
                  <a:schemeClr val="bg1">
                    <a:lumMod val="85000"/>
                  </a:schemeClr>
                </a:gs>
                <a:gs pos="0">
                  <a:schemeClr val="bg1"/>
                </a:gs>
              </a:gsLst>
              <a:lin ang="7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charset="0"/>
              <a:buNone/>
            </a:pPr>
            <a:r>
              <a:rPr lang="en-US" altLang="zh-CHS" dirty="0" err="1">
                <a:solidFill>
                  <a:schemeClr val="bg1"/>
                </a:solidFill>
                <a:sym typeface="Calibri" charset="0"/>
              </a:rPr>
              <a:t>Hbase-site.xml</a:t>
            </a:r>
            <a:endParaRPr lang="en-US" altLang="zh-CHS" dirty="0"/>
          </a:p>
        </p:txBody>
      </p:sp>
      <p:sp>
        <p:nvSpPr>
          <p:cNvPr id="14" name="矩形 13"/>
          <p:cNvSpPr/>
          <p:nvPr/>
        </p:nvSpPr>
        <p:spPr>
          <a:xfrm>
            <a:off x="2152264" y="1268760"/>
            <a:ext cx="6380549" cy="368293"/>
          </a:xfrm>
          <a:prstGeom prst="rect">
            <a:avLst/>
          </a:prstGeom>
          <a:solidFill>
            <a:schemeClr val="bg2">
              <a:lumMod val="50000"/>
            </a:schemeClr>
          </a:solidFill>
          <a:ln w="12700">
            <a:gradFill>
              <a:gsLst>
                <a:gs pos="89000">
                  <a:schemeClr val="bg1">
                    <a:lumMod val="85000"/>
                  </a:schemeClr>
                </a:gs>
                <a:gs pos="0">
                  <a:schemeClr val="bg1"/>
                </a:gs>
              </a:gsLst>
              <a:lin ang="7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HS" i="1" dirty="0" err="1" smtClean="0"/>
              <a:t>Hypertable.cfg</a:t>
            </a:r>
            <a:endParaRPr lang="zh-CHS" altLang="en-US" i="1" dirty="0"/>
          </a:p>
        </p:txBody>
      </p:sp>
      <p:sp>
        <p:nvSpPr>
          <p:cNvPr id="15" name="Rectangle 1"/>
          <p:cNvSpPr>
            <a:spLocks noChangeArrowheads="1"/>
          </p:cNvSpPr>
          <p:nvPr/>
        </p:nvSpPr>
        <p:spPr bwMode="auto">
          <a:xfrm>
            <a:off x="987373" y="1794882"/>
            <a:ext cx="7666436" cy="707886"/>
          </a:xfrm>
          <a:prstGeom prst="rect">
            <a:avLst/>
          </a:prstGeom>
          <a:solidFill>
            <a:srgbClr val="F5F5F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268203" anchor="ctr">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0"/>
              </a:defRPr>
            </a:lvl9pPr>
          </a:lstStyle>
          <a:p>
            <a:r>
              <a:rPr lang="zh-CHS" altLang="en-US" sz="2000" dirty="0">
                <a:solidFill>
                  <a:srgbClr val="545454"/>
                </a:solidFill>
                <a:latin typeface="Courier New" charset="0"/>
              </a:rPr>
              <a:t>Hypertable.RangeServer.Range.SplitSize=</a:t>
            </a:r>
            <a:r>
              <a:rPr lang="zh-CHS" altLang="en-US" sz="2000" dirty="0" smtClean="0">
                <a:solidFill>
                  <a:srgbClr val="545454"/>
                </a:solidFill>
                <a:latin typeface="Courier New" charset="0"/>
              </a:rPr>
              <a:t>1GB</a:t>
            </a:r>
          </a:p>
          <a:p>
            <a:r>
              <a:rPr lang="en-US" altLang="zh-CHS" sz="2000" dirty="0" err="1" smtClean="0">
                <a:solidFill>
                  <a:srgbClr val="545454"/>
                </a:solidFill>
                <a:latin typeface="Courier New" charset="0"/>
              </a:rPr>
              <a:t>Hypertable.RangeServer.QueryCache.MaxMemory</a:t>
            </a:r>
            <a:r>
              <a:rPr lang="en-US" altLang="zh-CHS" sz="2000" dirty="0" smtClean="0">
                <a:solidFill>
                  <a:srgbClr val="545454"/>
                </a:solidFill>
                <a:latin typeface="Courier New" charset="0"/>
              </a:rPr>
              <a:t>=2GB</a:t>
            </a:r>
            <a:r>
              <a:rPr lang="zh-CHS" altLang="en-US" sz="2000" dirty="0" smtClean="0"/>
              <a:t> </a:t>
            </a:r>
            <a:endParaRPr lang="zh-CHS" altLang="en-US" sz="4800" dirty="0"/>
          </a:p>
        </p:txBody>
      </p:sp>
      <p:sp>
        <p:nvSpPr>
          <p:cNvPr id="16" name="矩形 15"/>
          <p:cNvSpPr>
            <a:spLocks noChangeArrowheads="1"/>
          </p:cNvSpPr>
          <p:nvPr/>
        </p:nvSpPr>
        <p:spPr bwMode="auto">
          <a:xfrm>
            <a:off x="569532" y="2699628"/>
            <a:ext cx="1544910" cy="369332"/>
          </a:xfrm>
          <a:prstGeom prst="rect">
            <a:avLst/>
          </a:prstGeom>
          <a:solidFill>
            <a:srgbClr val="996633"/>
          </a:solidFill>
          <a:ln w="9525">
            <a:solidFill>
              <a:srgbClr val="996633"/>
            </a:solidFill>
            <a:miter lim="800000"/>
            <a:headEnd/>
            <a:tailEnd/>
          </a:ln>
        </p:spPr>
        <p:txBody>
          <a:bodyPr wrap="non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buFont typeface="Arial" charset="0"/>
              <a:buNone/>
            </a:pPr>
            <a:r>
              <a:rPr lang="en-US" altLang="zh-CHS" dirty="0" smtClean="0">
                <a:solidFill>
                  <a:schemeClr val="bg1"/>
                </a:solidFill>
                <a:sym typeface="Calibri" charset="0"/>
              </a:rPr>
              <a:t>Random  Read</a:t>
            </a:r>
            <a:endParaRPr lang="en-US" altLang="zh-CHS" dirty="0"/>
          </a:p>
        </p:txBody>
      </p:sp>
      <p:graphicFrame>
        <p:nvGraphicFramePr>
          <p:cNvPr id="2" name="表格 1"/>
          <p:cNvGraphicFramePr>
            <a:graphicFrameLocks noGrp="1"/>
          </p:cNvGraphicFramePr>
          <p:nvPr/>
        </p:nvGraphicFramePr>
        <p:xfrm>
          <a:off x="1524000" y="3281392"/>
          <a:ext cx="6096000" cy="2595880"/>
        </p:xfrm>
        <a:graphic>
          <a:graphicData uri="http://schemas.openxmlformats.org/drawingml/2006/table">
            <a:tbl>
              <a:tblPr firstRow="1" bandRow="1">
                <a:tableStyleId>{5C22544A-7EE6-4342-B048-85BDC9FD1C3A}</a:tableStyleId>
              </a:tblPr>
              <a:tblGrid>
                <a:gridCol w="3048000"/>
                <a:gridCol w="3048000"/>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HS" sz="1400" b="0" i="0" u="none" strike="noStrike" cap="none" normalizeH="0" baseline="0" dirty="0" err="1" smtClean="0">
                          <a:ln>
                            <a:noFill/>
                          </a:ln>
                          <a:solidFill>
                            <a:schemeClr val="tx1"/>
                          </a:solidFill>
                          <a:effectLst/>
                          <a:latin typeface="Arial" charset="0"/>
                          <a:ea typeface="黑体" charset="0"/>
                        </a:rPr>
                        <a:t>HBase.regionserver.handler.count</a:t>
                      </a:r>
                      <a:endParaRPr kumimoji="0" lang="en-US" altLang="zh-CHS" sz="1800" b="0" i="0" u="none" strike="noStrike" cap="none" normalizeH="0" baseline="0" dirty="0" smtClean="0">
                        <a:ln>
                          <a:noFill/>
                        </a:ln>
                        <a:solidFill>
                          <a:schemeClr val="tx1"/>
                        </a:solidFill>
                        <a:effectLst/>
                        <a:latin typeface="Arial" charset="0"/>
                        <a:ea typeface="黑体" charset="0"/>
                      </a:endParaRPr>
                    </a:p>
                  </a:txBody>
                  <a:tcPr/>
                </a:tc>
                <a:tc>
                  <a:txBody>
                    <a:bodyPr/>
                    <a:lstStyle/>
                    <a:p>
                      <a:r>
                        <a:rPr lang="en-US" altLang="zh-CHS" dirty="0" smtClean="0"/>
                        <a:t>50</a:t>
                      </a:r>
                      <a:endParaRPr lang="zh-CHS" altLang="en-US" dirty="0"/>
                    </a:p>
                  </a:txBody>
                  <a:tcPr/>
                </a:tc>
              </a:tr>
              <a:tr h="370840">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zh-CHS" sz="1400" b="0" i="0" u="none" strike="noStrike" cap="none" normalizeH="0" baseline="0" dirty="0" err="1" smtClean="0">
                          <a:ln>
                            <a:noFill/>
                          </a:ln>
                          <a:solidFill>
                            <a:schemeClr val="tx1"/>
                          </a:solidFill>
                          <a:effectLst/>
                          <a:latin typeface="Arial" charset="0"/>
                          <a:ea typeface="黑体" charset="0"/>
                        </a:rPr>
                        <a:t>HBase.cluster.distributed</a:t>
                      </a:r>
                      <a:endParaRPr kumimoji="0" lang="en-US" altLang="zh-CHS" sz="1800" b="0" i="0" u="none" strike="noStrike" cap="none" normalizeH="0" baseline="0" dirty="0" smtClean="0">
                        <a:ln>
                          <a:noFill/>
                        </a:ln>
                        <a:solidFill>
                          <a:schemeClr val="tx1"/>
                        </a:solidFill>
                        <a:effectLst/>
                        <a:latin typeface="Arial" charset="0"/>
                        <a:ea typeface="黑体" charset="0"/>
                      </a:endParaRPr>
                    </a:p>
                  </a:txBody>
                  <a:tcPr/>
                </a:tc>
                <a:tc>
                  <a:txBody>
                    <a:bodyPr/>
                    <a:lstStyle/>
                    <a:p>
                      <a:r>
                        <a:rPr lang="en-US" altLang="zh-CHS" dirty="0" smtClean="0"/>
                        <a:t>true</a:t>
                      </a:r>
                      <a:endParaRPr lang="zh-CHS" altLang="en-US" dirty="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HS" sz="1400" b="0" i="0" u="none" strike="noStrike" cap="none" normalizeH="0" baseline="0" dirty="0" err="1" smtClean="0">
                          <a:ln>
                            <a:noFill/>
                          </a:ln>
                          <a:solidFill>
                            <a:schemeClr val="tx1"/>
                          </a:solidFill>
                          <a:effectLst/>
                          <a:latin typeface="Arial" charset="0"/>
                          <a:ea typeface="黑体" charset="0"/>
                        </a:rPr>
                        <a:t>HBase.hregion.max.filesize</a:t>
                      </a:r>
                      <a:endParaRPr kumimoji="0" lang="en-US" altLang="zh-CHS" sz="1800" b="0" i="0" u="none" strike="noStrike" cap="none" normalizeH="0" baseline="0" dirty="0" smtClean="0">
                        <a:ln>
                          <a:noFill/>
                        </a:ln>
                        <a:solidFill>
                          <a:schemeClr val="tx1"/>
                        </a:solidFill>
                        <a:effectLst/>
                        <a:latin typeface="Arial" charset="0"/>
                        <a:ea typeface="黑体"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HS" sz="1800" b="0" i="0" u="none" strike="noStrike" cap="none" normalizeH="0" baseline="0" dirty="0" smtClean="0">
                          <a:ln>
                            <a:noFill/>
                          </a:ln>
                          <a:solidFill>
                            <a:schemeClr val="tx1"/>
                          </a:solidFill>
                          <a:effectLst/>
                          <a:latin typeface="Arial" charset="0"/>
                          <a:ea typeface="黑体" charset="0"/>
                        </a:rPr>
                        <a:t>2,147,483,648</a:t>
                      </a:r>
                      <a:endParaRPr kumimoji="0" lang="en-US" altLang="zh-CHS" sz="2400" b="0" i="0" u="none" strike="noStrike" cap="none" normalizeH="0" baseline="0" dirty="0" smtClean="0">
                        <a:ln>
                          <a:noFill/>
                        </a:ln>
                        <a:solidFill>
                          <a:schemeClr val="tx1"/>
                        </a:solidFill>
                        <a:effectLst/>
                        <a:latin typeface="Arial" charset="0"/>
                        <a:ea typeface="黑体" charset="0"/>
                      </a:endParaRPr>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HS" sz="1400" b="0" i="0" u="none" strike="noStrike" cap="none" normalizeH="0" baseline="0" dirty="0" err="1" smtClean="0">
                          <a:ln>
                            <a:noFill/>
                          </a:ln>
                          <a:solidFill>
                            <a:schemeClr val="tx1"/>
                          </a:solidFill>
                          <a:effectLst/>
                          <a:latin typeface="Arial" charset="0"/>
                          <a:ea typeface="黑体" charset="0"/>
                        </a:rPr>
                        <a:t>HBase.hregion.majorcompaction</a:t>
                      </a:r>
                      <a:endParaRPr kumimoji="0" lang="en-US" altLang="zh-CHS" sz="1800" b="0" i="0" u="none" strike="noStrike" cap="none" normalizeH="0" baseline="0" dirty="0" smtClean="0">
                        <a:ln>
                          <a:noFill/>
                        </a:ln>
                        <a:solidFill>
                          <a:schemeClr val="tx1"/>
                        </a:solidFill>
                        <a:effectLst/>
                        <a:latin typeface="Arial" charset="0"/>
                        <a:ea typeface="黑体" charset="0"/>
                      </a:endParaRPr>
                    </a:p>
                  </a:txBody>
                  <a:tcPr/>
                </a:tc>
                <a:tc>
                  <a:txBody>
                    <a:bodyPr/>
                    <a:lstStyle/>
                    <a:p>
                      <a:r>
                        <a:rPr lang="en-US" altLang="zh-CHS" dirty="0" smtClean="0"/>
                        <a:t>0</a:t>
                      </a:r>
                      <a:endParaRPr lang="zh-CHS" altLang="en-US" dirty="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HS" sz="1400" b="0" i="0" u="none" strike="noStrike" cap="none" normalizeH="0" baseline="0" dirty="0" err="1" smtClean="0">
                          <a:ln>
                            <a:noFill/>
                          </a:ln>
                          <a:solidFill>
                            <a:schemeClr val="tx1"/>
                          </a:solidFill>
                          <a:effectLst/>
                          <a:latin typeface="Arial" charset="0"/>
                          <a:ea typeface="黑体" charset="0"/>
                        </a:rPr>
                        <a:t>HBase.hstore.compactionThreshold</a:t>
                      </a:r>
                      <a:endParaRPr kumimoji="0" lang="en-US" altLang="zh-CHS" sz="1800" b="0" i="0" u="none" strike="noStrike" cap="none" normalizeH="0" baseline="0" dirty="0" smtClean="0">
                        <a:ln>
                          <a:noFill/>
                        </a:ln>
                        <a:solidFill>
                          <a:schemeClr val="tx1"/>
                        </a:solidFill>
                        <a:effectLst/>
                        <a:latin typeface="Arial" charset="0"/>
                        <a:ea typeface="黑体" charset="0"/>
                      </a:endParaRPr>
                    </a:p>
                  </a:txBody>
                  <a:tcPr/>
                </a:tc>
                <a:tc>
                  <a:txBody>
                    <a:bodyPr/>
                    <a:lstStyle/>
                    <a:p>
                      <a:r>
                        <a:rPr lang="en-US" altLang="zh-CHS" dirty="0" smtClean="0"/>
                        <a:t>6</a:t>
                      </a:r>
                      <a:endParaRPr lang="zh-CHS" altLang="en-US" dirty="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HS" sz="1400" b="0" i="0" u="none" strike="noStrike" cap="none" normalizeH="0" baseline="0" dirty="0" err="1" smtClean="0">
                          <a:ln>
                            <a:noFill/>
                          </a:ln>
                          <a:solidFill>
                            <a:schemeClr val="tx1"/>
                          </a:solidFill>
                          <a:effectLst/>
                          <a:latin typeface="Arial" charset="0"/>
                          <a:ea typeface="黑体" charset="0"/>
                        </a:rPr>
                        <a:t>HBase.rpc.timeout</a:t>
                      </a:r>
                      <a:endParaRPr kumimoji="0" lang="en-US" altLang="zh-CHS" sz="1800" b="0" i="0" u="none" strike="noStrike" cap="none" normalizeH="0" baseline="0" dirty="0" smtClean="0">
                        <a:ln>
                          <a:noFill/>
                        </a:ln>
                        <a:solidFill>
                          <a:schemeClr val="tx1"/>
                        </a:solidFill>
                        <a:effectLst/>
                        <a:latin typeface="Arial" charset="0"/>
                        <a:ea typeface="黑体" charset="0"/>
                      </a:endParaRPr>
                    </a:p>
                  </a:txBody>
                  <a:tcPr/>
                </a:tc>
                <a:tc>
                  <a:txBody>
                    <a:bodyPr/>
                    <a:lstStyle/>
                    <a:p>
                      <a:r>
                        <a:rPr lang="en-US" altLang="zh-CHS" dirty="0" smtClean="0"/>
                        <a:t>0</a:t>
                      </a:r>
                      <a:endParaRPr lang="zh-CHS" altLang="en-US" dirty="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HS" sz="1400" b="0" i="0" u="none" strike="noStrike" cap="none" normalizeH="0" baseline="0" dirty="0" err="1" smtClean="0">
                          <a:ln>
                            <a:noFill/>
                          </a:ln>
                          <a:solidFill>
                            <a:schemeClr val="tx1"/>
                          </a:solidFill>
                          <a:effectLst/>
                          <a:latin typeface="Arial" charset="0"/>
                          <a:ea typeface="黑体" charset="0"/>
                        </a:rPr>
                        <a:t>zookeeper.session.timeout</a:t>
                      </a:r>
                      <a:endParaRPr kumimoji="0" lang="en-US" altLang="zh-CHS" sz="1800" b="0" i="0" u="none" strike="noStrike" cap="none" normalizeH="0" baseline="0" dirty="0" smtClean="0">
                        <a:ln>
                          <a:noFill/>
                        </a:ln>
                        <a:solidFill>
                          <a:schemeClr val="tx1"/>
                        </a:solidFill>
                        <a:effectLst/>
                        <a:latin typeface="Arial" charset="0"/>
                        <a:ea typeface="黑体"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HS" sz="1800" b="0" i="0" u="none" strike="noStrike" cap="none" normalizeH="0" baseline="0" dirty="0" smtClean="0">
                          <a:ln>
                            <a:noFill/>
                          </a:ln>
                          <a:solidFill>
                            <a:schemeClr val="tx1"/>
                          </a:solidFill>
                          <a:effectLst/>
                          <a:latin typeface="Arial" charset="0"/>
                          <a:ea typeface="黑体" charset="0"/>
                        </a:rPr>
                        <a:t>1209600000</a:t>
                      </a:r>
                      <a:endParaRPr kumimoji="0" lang="en-US" altLang="zh-CHS" sz="2400" b="0" i="0" u="none" strike="noStrike" cap="none" normalizeH="0" baseline="0" dirty="0" smtClean="0">
                        <a:ln>
                          <a:noFill/>
                        </a:ln>
                        <a:solidFill>
                          <a:schemeClr val="tx1"/>
                        </a:solidFill>
                        <a:effectLst/>
                        <a:latin typeface="Arial" charset="0"/>
                        <a:ea typeface="黑体" charset="0"/>
                      </a:endParaRPr>
                    </a:p>
                  </a:txBody>
                  <a:tcPr/>
                </a:tc>
              </a:tr>
            </a:tbl>
          </a:graphicData>
        </a:graphic>
      </p:graphicFrame>
    </p:spTree>
    <p:extLst>
      <p:ext uri="{BB962C8B-B14F-4D97-AF65-F5344CB8AC3E}">
        <p14:creationId xmlns:p14="http://schemas.microsoft.com/office/powerpoint/2010/main" val="9425581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2168F440-9E05-644C-A708-46F09C515D52}" type="datetime1">
              <a:rPr lang="zh-CHS" altLang="en-US" smtClean="0"/>
              <a:t>15/5/6</a:t>
            </a:fld>
            <a:endParaRPr lang="en-US" altLang="zh-CHS"/>
          </a:p>
        </p:txBody>
      </p:sp>
      <p:sp>
        <p:nvSpPr>
          <p:cNvPr id="5" name="幻灯片编号占位符 4"/>
          <p:cNvSpPr>
            <a:spLocks noGrp="1"/>
          </p:cNvSpPr>
          <p:nvPr>
            <p:ph type="sldNum" sz="quarter" idx="12"/>
          </p:nvPr>
        </p:nvSpPr>
        <p:spPr/>
        <p:txBody>
          <a:bodyPr/>
          <a:lstStyle/>
          <a:p>
            <a:fld id="{C73A8C92-5225-624A-981C-988E0DFED375}" type="slidenum">
              <a:rPr lang="en-US" altLang="zh-CHS" smtClean="0"/>
              <a:pPr/>
              <a:t>75</a:t>
            </a:fld>
            <a:endParaRPr lang="en-US" altLang="zh-CHS"/>
          </a:p>
        </p:txBody>
      </p:sp>
      <p:sp>
        <p:nvSpPr>
          <p:cNvPr id="6" name="标题 1"/>
          <p:cNvSpPr txBox="1">
            <a:spLocks/>
          </p:cNvSpPr>
          <p:nvPr/>
        </p:nvSpPr>
        <p:spPr>
          <a:xfrm>
            <a:off x="468313" y="333375"/>
            <a:ext cx="6858000" cy="550863"/>
          </a:xfrm>
          <a:prstGeom prst="rect">
            <a:avLst/>
          </a:prstGeom>
        </p:spPr>
        <p:txBody>
          <a:bodyPr vert="horz" wrap="square" lIns="91440" tIns="45720" rIns="91440" bIns="45720" numCol="1" rtlCol="0" anchor="b" anchorCtr="0" compatLnSpc="1">
            <a:prstTxWarp prst="textNoShape">
              <a:avLst/>
            </a:prstTxWarp>
            <a:normAutofit/>
          </a:bodyPr>
          <a:lstStyle>
            <a:lvl1pPr algn="l" rtl="0" eaLnBrk="0" fontAlgn="base" hangingPunct="0">
              <a:lnSpc>
                <a:spcPct val="85000"/>
              </a:lnSpc>
              <a:spcBef>
                <a:spcPct val="0"/>
              </a:spcBef>
              <a:spcAft>
                <a:spcPct val="0"/>
              </a:spcAft>
              <a:defRPr sz="8000" kern="1200" spc="-50" baseline="0">
                <a:solidFill>
                  <a:schemeClr val="tx1">
                    <a:lumMod val="85000"/>
                    <a:lumOff val="15000"/>
                  </a:schemeClr>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itchFamily="34" charset="0"/>
              </a:defRPr>
            </a:lvl2pPr>
            <a:lvl3pPr algn="l" rtl="0" eaLnBrk="0" fontAlgn="base" hangingPunct="0">
              <a:lnSpc>
                <a:spcPct val="85000"/>
              </a:lnSpc>
              <a:spcBef>
                <a:spcPct val="0"/>
              </a:spcBef>
              <a:spcAft>
                <a:spcPct val="0"/>
              </a:spcAft>
              <a:defRPr sz="4800">
                <a:solidFill>
                  <a:srgbClr val="404040"/>
                </a:solidFill>
                <a:latin typeface="Calibri Light" pitchFamily="34" charset="0"/>
              </a:defRPr>
            </a:lvl3pPr>
            <a:lvl4pPr algn="l" rtl="0" eaLnBrk="0" fontAlgn="base" hangingPunct="0">
              <a:lnSpc>
                <a:spcPct val="85000"/>
              </a:lnSpc>
              <a:spcBef>
                <a:spcPct val="0"/>
              </a:spcBef>
              <a:spcAft>
                <a:spcPct val="0"/>
              </a:spcAft>
              <a:defRPr sz="4800">
                <a:solidFill>
                  <a:srgbClr val="404040"/>
                </a:solidFill>
                <a:latin typeface="Calibri Light" pitchFamily="34" charset="0"/>
              </a:defRPr>
            </a:lvl4pPr>
            <a:lvl5pPr algn="l" rtl="0" eaLnBrk="0" fontAlgn="base" hangingPunct="0">
              <a:lnSpc>
                <a:spcPct val="85000"/>
              </a:lnSpc>
              <a:spcBef>
                <a:spcPct val="0"/>
              </a:spcBef>
              <a:spcAft>
                <a:spcPct val="0"/>
              </a:spcAft>
              <a:defRPr sz="4800">
                <a:solidFill>
                  <a:srgbClr val="404040"/>
                </a:solidFill>
                <a:latin typeface="Calibri Light" pitchFamily="34" charset="0"/>
              </a:defRPr>
            </a:lvl5pPr>
            <a:lvl6pPr marL="457200" algn="l" rtl="0" fontAlgn="base">
              <a:lnSpc>
                <a:spcPct val="85000"/>
              </a:lnSpc>
              <a:spcBef>
                <a:spcPct val="0"/>
              </a:spcBef>
              <a:spcAft>
                <a:spcPct val="0"/>
              </a:spcAft>
              <a:defRPr sz="4800">
                <a:solidFill>
                  <a:srgbClr val="404040"/>
                </a:solidFill>
                <a:latin typeface="Calibri Light" pitchFamily="34" charset="0"/>
              </a:defRPr>
            </a:lvl6pPr>
            <a:lvl7pPr marL="914400" algn="l" rtl="0" fontAlgn="base">
              <a:lnSpc>
                <a:spcPct val="85000"/>
              </a:lnSpc>
              <a:spcBef>
                <a:spcPct val="0"/>
              </a:spcBef>
              <a:spcAft>
                <a:spcPct val="0"/>
              </a:spcAft>
              <a:defRPr sz="4800">
                <a:solidFill>
                  <a:srgbClr val="404040"/>
                </a:solidFill>
                <a:latin typeface="Calibri Light" pitchFamily="34" charset="0"/>
              </a:defRPr>
            </a:lvl7pPr>
            <a:lvl8pPr marL="1371600" algn="l" rtl="0" fontAlgn="base">
              <a:lnSpc>
                <a:spcPct val="85000"/>
              </a:lnSpc>
              <a:spcBef>
                <a:spcPct val="0"/>
              </a:spcBef>
              <a:spcAft>
                <a:spcPct val="0"/>
              </a:spcAft>
              <a:defRPr sz="4800">
                <a:solidFill>
                  <a:srgbClr val="404040"/>
                </a:solidFill>
                <a:latin typeface="Calibri Light" pitchFamily="34" charset="0"/>
              </a:defRPr>
            </a:lvl8pPr>
            <a:lvl9pPr marL="1828800" algn="l" rtl="0" fontAlgn="base">
              <a:lnSpc>
                <a:spcPct val="85000"/>
              </a:lnSpc>
              <a:spcBef>
                <a:spcPct val="0"/>
              </a:spcBef>
              <a:spcAft>
                <a:spcPct val="0"/>
              </a:spcAft>
              <a:defRPr sz="4800">
                <a:solidFill>
                  <a:srgbClr val="404040"/>
                </a:solidFill>
                <a:latin typeface="Calibri Light" pitchFamily="34" charset="0"/>
              </a:defRPr>
            </a:lvl9pPr>
          </a:lstStyle>
          <a:p>
            <a:pPr eaLnBrk="1" fontAlgn="auto" hangingPunct="1">
              <a:spcAft>
                <a:spcPts val="0"/>
              </a:spcAft>
              <a:defRPr/>
            </a:pPr>
            <a:r>
              <a:rPr lang="en-US" altLang="zh-CHS" sz="2400" dirty="0" smtClean="0">
                <a:solidFill>
                  <a:schemeClr val="tx1"/>
                </a:solidFill>
                <a:latin typeface="Calibri" pitchFamily="34" charset="0"/>
                <a:ea typeface="+mn-ea"/>
                <a:cs typeface="Arial" pitchFamily="34" charset="0"/>
                <a:sym typeface="Calibri" pitchFamily="34" charset="0"/>
              </a:rPr>
              <a:t>Evaluation</a:t>
            </a:r>
            <a:endParaRPr lang="zh-CHS" altLang="en-US" sz="2400" dirty="0">
              <a:solidFill>
                <a:schemeClr val="tx1"/>
              </a:solidFill>
              <a:latin typeface="Calibri" pitchFamily="34" charset="0"/>
              <a:ea typeface="+mn-ea"/>
              <a:cs typeface="Arial" pitchFamily="34" charset="0"/>
              <a:sym typeface="Calibri" pitchFamily="34" charset="0"/>
            </a:endParaRPr>
          </a:p>
        </p:txBody>
      </p:sp>
      <p:cxnSp>
        <p:nvCxnSpPr>
          <p:cNvPr id="7" name="直接连接符 5"/>
          <p:cNvCxnSpPr/>
          <p:nvPr/>
        </p:nvCxnSpPr>
        <p:spPr>
          <a:xfrm>
            <a:off x="539750" y="908050"/>
            <a:ext cx="7993063" cy="0"/>
          </a:xfrm>
          <a:prstGeom prst="line">
            <a:avLst/>
          </a:prstGeom>
          <a:ln w="19050" cmpd="sng">
            <a:solidFill>
              <a:srgbClr val="0070C0"/>
            </a:solidFill>
          </a:ln>
        </p:spPr>
        <p:style>
          <a:lnRef idx="1">
            <a:schemeClr val="accent1"/>
          </a:lnRef>
          <a:fillRef idx="0">
            <a:schemeClr val="accent1"/>
          </a:fillRef>
          <a:effectRef idx="0">
            <a:schemeClr val="accent1"/>
          </a:effectRef>
          <a:fontRef idx="minor">
            <a:schemeClr val="tx1"/>
          </a:fontRef>
        </p:style>
      </p:cxnSp>
      <p:sp>
        <p:nvSpPr>
          <p:cNvPr id="8" name="矩形 7"/>
          <p:cNvSpPr>
            <a:spLocks noChangeArrowheads="1"/>
          </p:cNvSpPr>
          <p:nvPr/>
        </p:nvSpPr>
        <p:spPr bwMode="auto">
          <a:xfrm>
            <a:off x="561877" y="1268760"/>
            <a:ext cx="1544910" cy="369332"/>
          </a:xfrm>
          <a:prstGeom prst="rect">
            <a:avLst/>
          </a:prstGeom>
          <a:solidFill>
            <a:srgbClr val="996633"/>
          </a:solidFill>
          <a:ln w="9525">
            <a:solidFill>
              <a:srgbClr val="996633"/>
            </a:solidFill>
            <a:miter lim="800000"/>
            <a:headEnd/>
            <a:tailEnd/>
          </a:ln>
        </p:spPr>
        <p:txBody>
          <a:bodyPr wrap="non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buFont typeface="Arial" charset="0"/>
              <a:buNone/>
            </a:pPr>
            <a:r>
              <a:rPr lang="en-US" altLang="zh-CHS" dirty="0" smtClean="0">
                <a:solidFill>
                  <a:schemeClr val="bg1"/>
                </a:solidFill>
                <a:sym typeface="Calibri" charset="0"/>
              </a:rPr>
              <a:t>Random  Read</a:t>
            </a:r>
            <a:endParaRPr lang="en-US" altLang="zh-CHS" dirty="0"/>
          </a:p>
        </p:txBody>
      </p:sp>
      <p:pic>
        <p:nvPicPr>
          <p:cNvPr id="13" name="内容占位符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38523" y="1935532"/>
            <a:ext cx="5995516" cy="3543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pic>
    </p:spTree>
    <p:extLst>
      <p:ext uri="{BB962C8B-B14F-4D97-AF65-F5344CB8AC3E}">
        <p14:creationId xmlns:p14="http://schemas.microsoft.com/office/powerpoint/2010/main" val="170202293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2168F440-9E05-644C-A708-46F09C515D52}" type="datetime1">
              <a:rPr lang="zh-CHS" altLang="en-US" smtClean="0"/>
              <a:t>15/5/6</a:t>
            </a:fld>
            <a:endParaRPr lang="en-US" altLang="zh-CHS"/>
          </a:p>
        </p:txBody>
      </p:sp>
      <p:sp>
        <p:nvSpPr>
          <p:cNvPr id="5" name="幻灯片编号占位符 4"/>
          <p:cNvSpPr>
            <a:spLocks noGrp="1"/>
          </p:cNvSpPr>
          <p:nvPr>
            <p:ph type="sldNum" sz="quarter" idx="12"/>
          </p:nvPr>
        </p:nvSpPr>
        <p:spPr/>
        <p:txBody>
          <a:bodyPr/>
          <a:lstStyle/>
          <a:p>
            <a:fld id="{C73A8C92-5225-624A-981C-988E0DFED375}" type="slidenum">
              <a:rPr lang="en-US" altLang="zh-CHS" smtClean="0"/>
              <a:pPr/>
              <a:t>76</a:t>
            </a:fld>
            <a:endParaRPr lang="en-US" altLang="zh-CHS"/>
          </a:p>
        </p:txBody>
      </p:sp>
      <p:sp>
        <p:nvSpPr>
          <p:cNvPr id="6" name="标题 1"/>
          <p:cNvSpPr txBox="1">
            <a:spLocks/>
          </p:cNvSpPr>
          <p:nvPr/>
        </p:nvSpPr>
        <p:spPr>
          <a:xfrm>
            <a:off x="468313" y="333375"/>
            <a:ext cx="6858000" cy="550863"/>
          </a:xfrm>
          <a:prstGeom prst="rect">
            <a:avLst/>
          </a:prstGeom>
        </p:spPr>
        <p:txBody>
          <a:bodyPr vert="horz" wrap="square" lIns="91440" tIns="45720" rIns="91440" bIns="45720" numCol="1" rtlCol="0" anchor="b" anchorCtr="0" compatLnSpc="1">
            <a:prstTxWarp prst="textNoShape">
              <a:avLst/>
            </a:prstTxWarp>
            <a:normAutofit/>
          </a:bodyPr>
          <a:lstStyle>
            <a:lvl1pPr algn="l" rtl="0" eaLnBrk="0" fontAlgn="base" hangingPunct="0">
              <a:lnSpc>
                <a:spcPct val="85000"/>
              </a:lnSpc>
              <a:spcBef>
                <a:spcPct val="0"/>
              </a:spcBef>
              <a:spcAft>
                <a:spcPct val="0"/>
              </a:spcAft>
              <a:defRPr sz="8000" kern="1200" spc="-50" baseline="0">
                <a:solidFill>
                  <a:schemeClr val="tx1">
                    <a:lumMod val="85000"/>
                    <a:lumOff val="15000"/>
                  </a:schemeClr>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itchFamily="34" charset="0"/>
              </a:defRPr>
            </a:lvl2pPr>
            <a:lvl3pPr algn="l" rtl="0" eaLnBrk="0" fontAlgn="base" hangingPunct="0">
              <a:lnSpc>
                <a:spcPct val="85000"/>
              </a:lnSpc>
              <a:spcBef>
                <a:spcPct val="0"/>
              </a:spcBef>
              <a:spcAft>
                <a:spcPct val="0"/>
              </a:spcAft>
              <a:defRPr sz="4800">
                <a:solidFill>
                  <a:srgbClr val="404040"/>
                </a:solidFill>
                <a:latin typeface="Calibri Light" pitchFamily="34" charset="0"/>
              </a:defRPr>
            </a:lvl3pPr>
            <a:lvl4pPr algn="l" rtl="0" eaLnBrk="0" fontAlgn="base" hangingPunct="0">
              <a:lnSpc>
                <a:spcPct val="85000"/>
              </a:lnSpc>
              <a:spcBef>
                <a:spcPct val="0"/>
              </a:spcBef>
              <a:spcAft>
                <a:spcPct val="0"/>
              </a:spcAft>
              <a:defRPr sz="4800">
                <a:solidFill>
                  <a:srgbClr val="404040"/>
                </a:solidFill>
                <a:latin typeface="Calibri Light" pitchFamily="34" charset="0"/>
              </a:defRPr>
            </a:lvl4pPr>
            <a:lvl5pPr algn="l" rtl="0" eaLnBrk="0" fontAlgn="base" hangingPunct="0">
              <a:lnSpc>
                <a:spcPct val="85000"/>
              </a:lnSpc>
              <a:spcBef>
                <a:spcPct val="0"/>
              </a:spcBef>
              <a:spcAft>
                <a:spcPct val="0"/>
              </a:spcAft>
              <a:defRPr sz="4800">
                <a:solidFill>
                  <a:srgbClr val="404040"/>
                </a:solidFill>
                <a:latin typeface="Calibri Light" pitchFamily="34" charset="0"/>
              </a:defRPr>
            </a:lvl5pPr>
            <a:lvl6pPr marL="457200" algn="l" rtl="0" fontAlgn="base">
              <a:lnSpc>
                <a:spcPct val="85000"/>
              </a:lnSpc>
              <a:spcBef>
                <a:spcPct val="0"/>
              </a:spcBef>
              <a:spcAft>
                <a:spcPct val="0"/>
              </a:spcAft>
              <a:defRPr sz="4800">
                <a:solidFill>
                  <a:srgbClr val="404040"/>
                </a:solidFill>
                <a:latin typeface="Calibri Light" pitchFamily="34" charset="0"/>
              </a:defRPr>
            </a:lvl6pPr>
            <a:lvl7pPr marL="914400" algn="l" rtl="0" fontAlgn="base">
              <a:lnSpc>
                <a:spcPct val="85000"/>
              </a:lnSpc>
              <a:spcBef>
                <a:spcPct val="0"/>
              </a:spcBef>
              <a:spcAft>
                <a:spcPct val="0"/>
              </a:spcAft>
              <a:defRPr sz="4800">
                <a:solidFill>
                  <a:srgbClr val="404040"/>
                </a:solidFill>
                <a:latin typeface="Calibri Light" pitchFamily="34" charset="0"/>
              </a:defRPr>
            </a:lvl7pPr>
            <a:lvl8pPr marL="1371600" algn="l" rtl="0" fontAlgn="base">
              <a:lnSpc>
                <a:spcPct val="85000"/>
              </a:lnSpc>
              <a:spcBef>
                <a:spcPct val="0"/>
              </a:spcBef>
              <a:spcAft>
                <a:spcPct val="0"/>
              </a:spcAft>
              <a:defRPr sz="4800">
                <a:solidFill>
                  <a:srgbClr val="404040"/>
                </a:solidFill>
                <a:latin typeface="Calibri Light" pitchFamily="34" charset="0"/>
              </a:defRPr>
            </a:lvl8pPr>
            <a:lvl9pPr marL="1828800" algn="l" rtl="0" fontAlgn="base">
              <a:lnSpc>
                <a:spcPct val="85000"/>
              </a:lnSpc>
              <a:spcBef>
                <a:spcPct val="0"/>
              </a:spcBef>
              <a:spcAft>
                <a:spcPct val="0"/>
              </a:spcAft>
              <a:defRPr sz="4800">
                <a:solidFill>
                  <a:srgbClr val="404040"/>
                </a:solidFill>
                <a:latin typeface="Calibri Light" pitchFamily="34" charset="0"/>
              </a:defRPr>
            </a:lvl9pPr>
          </a:lstStyle>
          <a:p>
            <a:pPr eaLnBrk="1" fontAlgn="auto" hangingPunct="1">
              <a:spcAft>
                <a:spcPts val="0"/>
              </a:spcAft>
              <a:defRPr/>
            </a:pPr>
            <a:r>
              <a:rPr lang="en-US" altLang="zh-CHS" sz="2400" dirty="0" smtClean="0">
                <a:solidFill>
                  <a:schemeClr val="tx1"/>
                </a:solidFill>
                <a:latin typeface="Calibri" pitchFamily="34" charset="0"/>
                <a:ea typeface="+mn-ea"/>
                <a:cs typeface="Arial" pitchFamily="34" charset="0"/>
                <a:sym typeface="Calibri" pitchFamily="34" charset="0"/>
              </a:rPr>
              <a:t>Evaluation</a:t>
            </a:r>
            <a:endParaRPr lang="zh-CHS" altLang="en-US" sz="2400" dirty="0">
              <a:solidFill>
                <a:schemeClr val="tx1"/>
              </a:solidFill>
              <a:latin typeface="Calibri" pitchFamily="34" charset="0"/>
              <a:ea typeface="+mn-ea"/>
              <a:cs typeface="Arial" pitchFamily="34" charset="0"/>
              <a:sym typeface="Calibri" pitchFamily="34" charset="0"/>
            </a:endParaRPr>
          </a:p>
        </p:txBody>
      </p:sp>
      <p:cxnSp>
        <p:nvCxnSpPr>
          <p:cNvPr id="7" name="直接连接符 5"/>
          <p:cNvCxnSpPr/>
          <p:nvPr/>
        </p:nvCxnSpPr>
        <p:spPr>
          <a:xfrm>
            <a:off x="539750" y="908050"/>
            <a:ext cx="7993063" cy="0"/>
          </a:xfrm>
          <a:prstGeom prst="line">
            <a:avLst/>
          </a:prstGeom>
          <a:ln w="19050" cmpd="sng">
            <a:solidFill>
              <a:srgbClr val="0070C0"/>
            </a:solidFill>
          </a:ln>
        </p:spPr>
        <p:style>
          <a:lnRef idx="1">
            <a:schemeClr val="accent1"/>
          </a:lnRef>
          <a:fillRef idx="0">
            <a:schemeClr val="accent1"/>
          </a:fillRef>
          <a:effectRef idx="0">
            <a:schemeClr val="accent1"/>
          </a:effectRef>
          <a:fontRef idx="minor">
            <a:schemeClr val="tx1"/>
          </a:fontRef>
        </p:style>
      </p:cxnSp>
      <p:sp>
        <p:nvSpPr>
          <p:cNvPr id="8" name="矩形 7"/>
          <p:cNvSpPr>
            <a:spLocks noChangeArrowheads="1"/>
          </p:cNvSpPr>
          <p:nvPr/>
        </p:nvSpPr>
        <p:spPr bwMode="auto">
          <a:xfrm>
            <a:off x="561877" y="1268760"/>
            <a:ext cx="1492012" cy="369332"/>
          </a:xfrm>
          <a:prstGeom prst="rect">
            <a:avLst/>
          </a:prstGeom>
          <a:solidFill>
            <a:srgbClr val="996633"/>
          </a:solidFill>
          <a:ln w="9525">
            <a:solidFill>
              <a:srgbClr val="996633"/>
            </a:solidFill>
            <a:miter lim="800000"/>
            <a:headEnd/>
            <a:tailEnd/>
          </a:ln>
        </p:spPr>
        <p:txBody>
          <a:bodyPr wrap="non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buFont typeface="Arial" charset="0"/>
              <a:buNone/>
            </a:pPr>
            <a:r>
              <a:rPr lang="en-US" altLang="zh-CHS" dirty="0" smtClean="0">
                <a:solidFill>
                  <a:schemeClr val="bg1"/>
                </a:solidFill>
                <a:sym typeface="Calibri" charset="0"/>
              </a:rPr>
              <a:t>Random Read</a:t>
            </a:r>
            <a:endParaRPr lang="en-US" altLang="zh-CHS" dirty="0"/>
          </a:p>
        </p:txBody>
      </p:sp>
      <p:sp>
        <p:nvSpPr>
          <p:cNvPr id="9" name="文本框 8"/>
          <p:cNvSpPr txBox="1"/>
          <p:nvPr/>
        </p:nvSpPr>
        <p:spPr>
          <a:xfrm>
            <a:off x="539750" y="2123564"/>
            <a:ext cx="7776666" cy="369332"/>
          </a:xfrm>
          <a:prstGeom prst="rect">
            <a:avLst/>
          </a:prstGeom>
          <a:noFill/>
        </p:spPr>
        <p:txBody>
          <a:bodyPr wrap="square" rtlCol="0">
            <a:spAutoFit/>
          </a:bodyPr>
          <a:lstStyle/>
          <a:p>
            <a:r>
              <a:rPr lang="en-US" altLang="zh-CHS" dirty="0"/>
              <a:t>The exact performance measurements are provided in the following table:</a:t>
            </a:r>
            <a:endParaRPr lang="zh-CHS" altLang="en-US" dirty="0"/>
          </a:p>
        </p:txBody>
      </p:sp>
      <p:graphicFrame>
        <p:nvGraphicFramePr>
          <p:cNvPr id="2" name="表格 1"/>
          <p:cNvGraphicFramePr>
            <a:graphicFrameLocks noGrp="1"/>
          </p:cNvGraphicFramePr>
          <p:nvPr>
            <p:extLst>
              <p:ext uri="{D42A27DB-BD31-4B8C-83A1-F6EECF244321}">
                <p14:modId xmlns:p14="http://schemas.microsoft.com/office/powerpoint/2010/main" val="1989806367"/>
              </p:ext>
            </p:extLst>
          </p:nvPr>
        </p:nvGraphicFramePr>
        <p:xfrm>
          <a:off x="971599" y="2996952"/>
          <a:ext cx="7344817" cy="1112520"/>
        </p:xfrm>
        <a:graphic>
          <a:graphicData uri="http://schemas.openxmlformats.org/drawingml/2006/table">
            <a:tbl>
              <a:tblPr firstRow="1" bandRow="1">
                <a:tableStyleId>{5C22544A-7EE6-4342-B048-85BDC9FD1C3A}</a:tableStyleId>
              </a:tblPr>
              <a:tblGrid>
                <a:gridCol w="1080121"/>
                <a:gridCol w="1584176"/>
                <a:gridCol w="1440160"/>
                <a:gridCol w="1800200"/>
                <a:gridCol w="1440160"/>
              </a:tblGrid>
              <a:tr h="370840">
                <a:tc>
                  <a:txBody>
                    <a:bodyPr/>
                    <a:lstStyle/>
                    <a:p>
                      <a:r>
                        <a:rPr lang="en-US" altLang="zh-CHS" sz="1400" dirty="0" smtClean="0"/>
                        <a:t>Dataset Size</a:t>
                      </a:r>
                      <a:endParaRPr lang="zh-CHS" altLang="en-US" sz="1400" dirty="0"/>
                    </a:p>
                  </a:txBody>
                  <a:tcPr/>
                </a:tc>
                <a:tc>
                  <a:txBody>
                    <a:bodyPr/>
                    <a:lstStyle/>
                    <a:p>
                      <a:r>
                        <a:rPr lang="en-US" altLang="zh-CHS" sz="1200" dirty="0" err="1" smtClean="0"/>
                        <a:t>Hypertable</a:t>
                      </a:r>
                      <a:r>
                        <a:rPr lang="en-US" altLang="zh-CHS" sz="1200" dirty="0" smtClean="0"/>
                        <a:t> Queries/s</a:t>
                      </a:r>
                      <a:endParaRPr lang="zh-CHS" alt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HS" sz="1200" b="1" i="0" u="none" strike="noStrike" cap="none" normalizeH="0" baseline="0" dirty="0" err="1" smtClean="0">
                          <a:ln>
                            <a:noFill/>
                          </a:ln>
                          <a:solidFill>
                            <a:schemeClr val="bg1"/>
                          </a:solidFill>
                          <a:effectLst/>
                          <a:latin typeface="+mn-lt"/>
                          <a:ea typeface="黑体" charset="0"/>
                        </a:rPr>
                        <a:t>Hbase</a:t>
                      </a:r>
                      <a:r>
                        <a:rPr kumimoji="0" lang="en-US" altLang="zh-CHS" sz="1200" b="1" i="0" u="none" strike="noStrike" cap="none" normalizeH="0" baseline="0" smtClean="0">
                          <a:ln>
                            <a:noFill/>
                          </a:ln>
                          <a:solidFill>
                            <a:schemeClr val="bg1"/>
                          </a:solidFill>
                          <a:effectLst/>
                          <a:latin typeface="+mn-lt"/>
                          <a:ea typeface="黑体" charset="0"/>
                        </a:rPr>
                        <a:t> Queries/s</a:t>
                      </a:r>
                      <a:endParaRPr kumimoji="0" lang="en-US" altLang="zh-CHS" sz="1600" b="1" i="0" u="none" strike="noStrike" cap="none" normalizeH="0" baseline="0" dirty="0" smtClean="0">
                        <a:ln>
                          <a:noFill/>
                        </a:ln>
                        <a:solidFill>
                          <a:schemeClr val="bg1"/>
                        </a:solidFill>
                        <a:effectLst/>
                        <a:latin typeface="+mn-lt"/>
                        <a:ea typeface="黑体" charset="0"/>
                      </a:endParaRPr>
                    </a:p>
                  </a:txBody>
                  <a:tcPr/>
                </a:tc>
                <a:tc>
                  <a:txBody>
                    <a:bodyPr/>
                    <a:lstStyle/>
                    <a:p>
                      <a:r>
                        <a:rPr lang="en-US" altLang="zh-CHS" sz="1200" dirty="0" err="1" smtClean="0"/>
                        <a:t>Hypertable</a:t>
                      </a:r>
                      <a:r>
                        <a:rPr lang="en-US" altLang="zh-CHS" sz="1200" dirty="0" smtClean="0"/>
                        <a:t> Latency</a:t>
                      </a:r>
                      <a:r>
                        <a:rPr lang="en-US" altLang="zh-CHS" sz="1200" baseline="0" dirty="0" smtClean="0"/>
                        <a:t>(</a:t>
                      </a:r>
                      <a:r>
                        <a:rPr lang="en-US" altLang="zh-CHS" sz="1200" baseline="0" dirty="0" err="1" smtClean="0"/>
                        <a:t>ms</a:t>
                      </a:r>
                      <a:r>
                        <a:rPr lang="en-US" altLang="zh-CHS" sz="1200" baseline="0" dirty="0" smtClean="0"/>
                        <a:t>)</a:t>
                      </a:r>
                      <a:endParaRPr lang="zh-CHS" altLang="en-US" sz="1200" dirty="0"/>
                    </a:p>
                  </a:txBody>
                  <a:tcPr/>
                </a:tc>
                <a:tc>
                  <a:txBody>
                    <a:bodyPr/>
                    <a:lstStyle/>
                    <a:p>
                      <a:r>
                        <a:rPr lang="en-US" altLang="zh-CHS" sz="1200" dirty="0" err="1" smtClean="0"/>
                        <a:t>Hbase</a:t>
                      </a:r>
                      <a:r>
                        <a:rPr lang="en-US" altLang="zh-CHS" sz="1200" dirty="0" smtClean="0"/>
                        <a:t> Latency(</a:t>
                      </a:r>
                      <a:r>
                        <a:rPr lang="en-US" altLang="zh-CHS" sz="1200" dirty="0" err="1" smtClean="0"/>
                        <a:t>ms</a:t>
                      </a:r>
                      <a:r>
                        <a:rPr lang="en-US" altLang="zh-CHS" sz="1200" dirty="0" smtClean="0"/>
                        <a:t>)</a:t>
                      </a:r>
                      <a:endParaRPr lang="zh-CHS" altLang="en-US" sz="1200" dirty="0"/>
                    </a:p>
                  </a:txBody>
                  <a:tcPr/>
                </a:tc>
              </a:tr>
              <a:tr h="370840">
                <a:tc>
                  <a:txBody>
                    <a:bodyPr/>
                    <a:lstStyle/>
                    <a:p>
                      <a:r>
                        <a:rPr lang="en-US" altLang="zh-CHS" dirty="0" smtClean="0"/>
                        <a:t>0.5TB</a:t>
                      </a:r>
                      <a:endParaRPr lang="zh-CHS"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HS" sz="1400" b="0" i="0" u="none" strike="noStrike" cap="none" normalizeH="0" baseline="0" dirty="0" smtClean="0">
                          <a:ln>
                            <a:noFill/>
                          </a:ln>
                          <a:solidFill>
                            <a:schemeClr val="tx1"/>
                          </a:solidFill>
                          <a:effectLst/>
                          <a:latin typeface="Arial" charset="0"/>
                          <a:ea typeface="黑体" charset="0"/>
                        </a:rPr>
                        <a:t>7901.02</a:t>
                      </a:r>
                      <a:endParaRPr kumimoji="0" lang="en-US" altLang="zh-CHS" sz="1800" b="0" i="0" u="none" strike="noStrike" cap="none" normalizeH="0" baseline="0" dirty="0" smtClean="0">
                        <a:ln>
                          <a:noFill/>
                        </a:ln>
                        <a:solidFill>
                          <a:schemeClr val="tx1"/>
                        </a:solidFill>
                        <a:effectLst/>
                        <a:latin typeface="Arial" charset="0"/>
                        <a:ea typeface="黑体" charset="0"/>
                      </a:endParaRPr>
                    </a:p>
                  </a:txBody>
                  <a:tcPr/>
                </a:tc>
                <a:tc>
                  <a:txBody>
                    <a:bodyPr/>
                    <a:lstStyle/>
                    <a:p>
                      <a:r>
                        <a:rPr lang="en-US" altLang="zh-CHS" dirty="0" smtClean="0"/>
                        <a:t>4254.81</a:t>
                      </a:r>
                      <a:endParaRPr lang="zh-CHS" altLang="en-US" dirty="0"/>
                    </a:p>
                  </a:txBody>
                  <a:tcPr/>
                </a:tc>
                <a:tc>
                  <a:txBody>
                    <a:bodyPr/>
                    <a:lstStyle/>
                    <a:p>
                      <a:r>
                        <a:rPr lang="en-US" altLang="zh-CHS" dirty="0" smtClean="0"/>
                        <a:t>64.764</a:t>
                      </a:r>
                      <a:endParaRPr lang="zh-CHS" altLang="en-US" dirty="0"/>
                    </a:p>
                  </a:txBody>
                  <a:tcPr/>
                </a:tc>
                <a:tc>
                  <a:txBody>
                    <a:bodyPr/>
                    <a:lstStyle/>
                    <a:p>
                      <a:r>
                        <a:rPr lang="en-US" altLang="zh-CHS" dirty="0" smtClean="0"/>
                        <a:t>120.299</a:t>
                      </a:r>
                      <a:endParaRPr lang="zh-CHS" altLang="en-US" dirty="0"/>
                    </a:p>
                  </a:txBody>
                  <a:tcPr/>
                </a:tc>
              </a:tr>
              <a:tr h="370840">
                <a:tc>
                  <a:txBody>
                    <a:bodyPr/>
                    <a:lstStyle/>
                    <a:p>
                      <a:r>
                        <a:rPr lang="en-US" altLang="zh-CHS" dirty="0" smtClean="0"/>
                        <a:t>5TB</a:t>
                      </a:r>
                      <a:endParaRPr lang="zh-CHS"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HS" sz="1400" b="0" i="0" u="none" strike="noStrike" cap="none" normalizeH="0" baseline="0" dirty="0" smtClean="0">
                          <a:ln>
                            <a:noFill/>
                          </a:ln>
                          <a:solidFill>
                            <a:schemeClr val="tx1"/>
                          </a:solidFill>
                          <a:effectLst/>
                          <a:latin typeface="Arial" charset="0"/>
                          <a:ea typeface="黑体" charset="0"/>
                        </a:rPr>
                        <a:t>5842.37</a:t>
                      </a:r>
                      <a:endParaRPr kumimoji="0" lang="en-US" altLang="zh-CHS" sz="1800" b="0" i="0" u="none" strike="noStrike" cap="none" normalizeH="0" baseline="0" dirty="0" smtClean="0">
                        <a:ln>
                          <a:noFill/>
                        </a:ln>
                        <a:solidFill>
                          <a:schemeClr val="tx1"/>
                        </a:solidFill>
                        <a:effectLst/>
                        <a:latin typeface="Arial" charset="0"/>
                        <a:ea typeface="黑体" charset="0"/>
                      </a:endParaRPr>
                    </a:p>
                  </a:txBody>
                  <a:tcPr/>
                </a:tc>
                <a:tc>
                  <a:txBody>
                    <a:bodyPr/>
                    <a:lstStyle/>
                    <a:p>
                      <a:r>
                        <a:rPr lang="en-US" altLang="zh-CHS" dirty="0" smtClean="0"/>
                        <a:t>3113.95</a:t>
                      </a:r>
                      <a:endParaRPr lang="zh-CHS" altLang="en-US" dirty="0"/>
                    </a:p>
                  </a:txBody>
                  <a:tcPr/>
                </a:tc>
                <a:tc>
                  <a:txBody>
                    <a:bodyPr/>
                    <a:lstStyle/>
                    <a:p>
                      <a:r>
                        <a:rPr lang="en-US" altLang="zh-CHS" dirty="0" smtClean="0"/>
                        <a:t>87.532</a:t>
                      </a:r>
                      <a:endParaRPr lang="zh-CHS" altLang="en-US" dirty="0"/>
                    </a:p>
                  </a:txBody>
                  <a:tcPr/>
                </a:tc>
                <a:tc>
                  <a:txBody>
                    <a:bodyPr/>
                    <a:lstStyle/>
                    <a:p>
                      <a:r>
                        <a:rPr lang="en-US" altLang="zh-CHS" dirty="0" smtClean="0"/>
                        <a:t>164.366</a:t>
                      </a:r>
                      <a:endParaRPr lang="zh-CHS" altLang="en-US" dirty="0"/>
                    </a:p>
                  </a:txBody>
                  <a:tcPr/>
                </a:tc>
              </a:tr>
            </a:tbl>
          </a:graphicData>
        </a:graphic>
      </p:graphicFrame>
    </p:spTree>
    <p:extLst>
      <p:ext uri="{BB962C8B-B14F-4D97-AF65-F5344CB8AC3E}">
        <p14:creationId xmlns:p14="http://schemas.microsoft.com/office/powerpoint/2010/main" val="107691959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2168F440-9E05-644C-A708-46F09C515D52}" type="datetime1">
              <a:rPr lang="zh-CHS" altLang="en-US" smtClean="0"/>
              <a:t>15/5/6</a:t>
            </a:fld>
            <a:endParaRPr lang="en-US" altLang="zh-CHS"/>
          </a:p>
        </p:txBody>
      </p:sp>
      <p:sp>
        <p:nvSpPr>
          <p:cNvPr id="5" name="幻灯片编号占位符 4"/>
          <p:cNvSpPr>
            <a:spLocks noGrp="1"/>
          </p:cNvSpPr>
          <p:nvPr>
            <p:ph type="sldNum" sz="quarter" idx="12"/>
          </p:nvPr>
        </p:nvSpPr>
        <p:spPr/>
        <p:txBody>
          <a:bodyPr/>
          <a:lstStyle/>
          <a:p>
            <a:fld id="{C73A8C92-5225-624A-981C-988E0DFED375}" type="slidenum">
              <a:rPr lang="en-US" altLang="zh-CHS" smtClean="0"/>
              <a:pPr/>
              <a:t>77</a:t>
            </a:fld>
            <a:endParaRPr lang="en-US" altLang="zh-CHS"/>
          </a:p>
        </p:txBody>
      </p:sp>
      <p:sp>
        <p:nvSpPr>
          <p:cNvPr id="6" name="标题 1"/>
          <p:cNvSpPr txBox="1">
            <a:spLocks/>
          </p:cNvSpPr>
          <p:nvPr/>
        </p:nvSpPr>
        <p:spPr>
          <a:xfrm>
            <a:off x="468313" y="333375"/>
            <a:ext cx="6858000" cy="550863"/>
          </a:xfrm>
          <a:prstGeom prst="rect">
            <a:avLst/>
          </a:prstGeom>
        </p:spPr>
        <p:txBody>
          <a:bodyPr vert="horz" wrap="square" lIns="91440" tIns="45720" rIns="91440" bIns="45720" numCol="1" rtlCol="0" anchor="b" anchorCtr="0" compatLnSpc="1">
            <a:prstTxWarp prst="textNoShape">
              <a:avLst/>
            </a:prstTxWarp>
            <a:normAutofit/>
          </a:bodyPr>
          <a:lstStyle>
            <a:lvl1pPr algn="l" rtl="0" eaLnBrk="0" fontAlgn="base" hangingPunct="0">
              <a:lnSpc>
                <a:spcPct val="85000"/>
              </a:lnSpc>
              <a:spcBef>
                <a:spcPct val="0"/>
              </a:spcBef>
              <a:spcAft>
                <a:spcPct val="0"/>
              </a:spcAft>
              <a:defRPr sz="8000" kern="1200" spc="-50" baseline="0">
                <a:solidFill>
                  <a:schemeClr val="tx1">
                    <a:lumMod val="85000"/>
                    <a:lumOff val="15000"/>
                  </a:schemeClr>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itchFamily="34" charset="0"/>
              </a:defRPr>
            </a:lvl2pPr>
            <a:lvl3pPr algn="l" rtl="0" eaLnBrk="0" fontAlgn="base" hangingPunct="0">
              <a:lnSpc>
                <a:spcPct val="85000"/>
              </a:lnSpc>
              <a:spcBef>
                <a:spcPct val="0"/>
              </a:spcBef>
              <a:spcAft>
                <a:spcPct val="0"/>
              </a:spcAft>
              <a:defRPr sz="4800">
                <a:solidFill>
                  <a:srgbClr val="404040"/>
                </a:solidFill>
                <a:latin typeface="Calibri Light" pitchFamily="34" charset="0"/>
              </a:defRPr>
            </a:lvl3pPr>
            <a:lvl4pPr algn="l" rtl="0" eaLnBrk="0" fontAlgn="base" hangingPunct="0">
              <a:lnSpc>
                <a:spcPct val="85000"/>
              </a:lnSpc>
              <a:spcBef>
                <a:spcPct val="0"/>
              </a:spcBef>
              <a:spcAft>
                <a:spcPct val="0"/>
              </a:spcAft>
              <a:defRPr sz="4800">
                <a:solidFill>
                  <a:srgbClr val="404040"/>
                </a:solidFill>
                <a:latin typeface="Calibri Light" pitchFamily="34" charset="0"/>
              </a:defRPr>
            </a:lvl4pPr>
            <a:lvl5pPr algn="l" rtl="0" eaLnBrk="0" fontAlgn="base" hangingPunct="0">
              <a:lnSpc>
                <a:spcPct val="85000"/>
              </a:lnSpc>
              <a:spcBef>
                <a:spcPct val="0"/>
              </a:spcBef>
              <a:spcAft>
                <a:spcPct val="0"/>
              </a:spcAft>
              <a:defRPr sz="4800">
                <a:solidFill>
                  <a:srgbClr val="404040"/>
                </a:solidFill>
                <a:latin typeface="Calibri Light" pitchFamily="34" charset="0"/>
              </a:defRPr>
            </a:lvl5pPr>
            <a:lvl6pPr marL="457200" algn="l" rtl="0" fontAlgn="base">
              <a:lnSpc>
                <a:spcPct val="85000"/>
              </a:lnSpc>
              <a:spcBef>
                <a:spcPct val="0"/>
              </a:spcBef>
              <a:spcAft>
                <a:spcPct val="0"/>
              </a:spcAft>
              <a:defRPr sz="4800">
                <a:solidFill>
                  <a:srgbClr val="404040"/>
                </a:solidFill>
                <a:latin typeface="Calibri Light" pitchFamily="34" charset="0"/>
              </a:defRPr>
            </a:lvl6pPr>
            <a:lvl7pPr marL="914400" algn="l" rtl="0" fontAlgn="base">
              <a:lnSpc>
                <a:spcPct val="85000"/>
              </a:lnSpc>
              <a:spcBef>
                <a:spcPct val="0"/>
              </a:spcBef>
              <a:spcAft>
                <a:spcPct val="0"/>
              </a:spcAft>
              <a:defRPr sz="4800">
                <a:solidFill>
                  <a:srgbClr val="404040"/>
                </a:solidFill>
                <a:latin typeface="Calibri Light" pitchFamily="34" charset="0"/>
              </a:defRPr>
            </a:lvl7pPr>
            <a:lvl8pPr marL="1371600" algn="l" rtl="0" fontAlgn="base">
              <a:lnSpc>
                <a:spcPct val="85000"/>
              </a:lnSpc>
              <a:spcBef>
                <a:spcPct val="0"/>
              </a:spcBef>
              <a:spcAft>
                <a:spcPct val="0"/>
              </a:spcAft>
              <a:defRPr sz="4800">
                <a:solidFill>
                  <a:srgbClr val="404040"/>
                </a:solidFill>
                <a:latin typeface="Calibri Light" pitchFamily="34" charset="0"/>
              </a:defRPr>
            </a:lvl8pPr>
            <a:lvl9pPr marL="1828800" algn="l" rtl="0" fontAlgn="base">
              <a:lnSpc>
                <a:spcPct val="85000"/>
              </a:lnSpc>
              <a:spcBef>
                <a:spcPct val="0"/>
              </a:spcBef>
              <a:spcAft>
                <a:spcPct val="0"/>
              </a:spcAft>
              <a:defRPr sz="4800">
                <a:solidFill>
                  <a:srgbClr val="404040"/>
                </a:solidFill>
                <a:latin typeface="Calibri Light" pitchFamily="34" charset="0"/>
              </a:defRPr>
            </a:lvl9pPr>
          </a:lstStyle>
          <a:p>
            <a:pPr eaLnBrk="1" fontAlgn="auto" hangingPunct="1">
              <a:spcAft>
                <a:spcPts val="0"/>
              </a:spcAft>
              <a:defRPr/>
            </a:pPr>
            <a:r>
              <a:rPr lang="en-US" altLang="zh-CHS" sz="2400" dirty="0" smtClean="0">
                <a:solidFill>
                  <a:schemeClr val="tx1"/>
                </a:solidFill>
                <a:latin typeface="Calibri" pitchFamily="34" charset="0"/>
                <a:ea typeface="+mn-ea"/>
                <a:cs typeface="Arial" pitchFamily="34" charset="0"/>
                <a:sym typeface="Calibri" pitchFamily="34" charset="0"/>
              </a:rPr>
              <a:t>Evaluation</a:t>
            </a:r>
            <a:endParaRPr lang="zh-CHS" altLang="en-US" sz="2400" dirty="0">
              <a:solidFill>
                <a:schemeClr val="tx1"/>
              </a:solidFill>
              <a:latin typeface="Calibri" pitchFamily="34" charset="0"/>
              <a:ea typeface="+mn-ea"/>
              <a:cs typeface="Arial" pitchFamily="34" charset="0"/>
              <a:sym typeface="Calibri" pitchFamily="34" charset="0"/>
            </a:endParaRPr>
          </a:p>
        </p:txBody>
      </p:sp>
      <p:cxnSp>
        <p:nvCxnSpPr>
          <p:cNvPr id="7" name="直接连接符 5"/>
          <p:cNvCxnSpPr/>
          <p:nvPr/>
        </p:nvCxnSpPr>
        <p:spPr>
          <a:xfrm>
            <a:off x="539750" y="908050"/>
            <a:ext cx="7993063" cy="0"/>
          </a:xfrm>
          <a:prstGeom prst="line">
            <a:avLst/>
          </a:prstGeom>
          <a:ln w="19050" cmpd="sng">
            <a:solidFill>
              <a:srgbClr val="0070C0"/>
            </a:solidFill>
          </a:ln>
        </p:spPr>
        <p:style>
          <a:lnRef idx="1">
            <a:schemeClr val="accent1"/>
          </a:lnRef>
          <a:fillRef idx="0">
            <a:schemeClr val="accent1"/>
          </a:fillRef>
          <a:effectRef idx="0">
            <a:schemeClr val="accent1"/>
          </a:effectRef>
          <a:fontRef idx="minor">
            <a:schemeClr val="tx1"/>
          </a:fontRef>
        </p:style>
      </p:cxnSp>
      <p:pic>
        <p:nvPicPr>
          <p:cNvPr id="9" name="内容占位符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5378" y="1998801"/>
            <a:ext cx="6021806" cy="3528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pic>
      <p:sp>
        <p:nvSpPr>
          <p:cNvPr id="10" name="矩形 9"/>
          <p:cNvSpPr>
            <a:spLocks noChangeArrowheads="1"/>
          </p:cNvSpPr>
          <p:nvPr/>
        </p:nvSpPr>
        <p:spPr bwMode="auto">
          <a:xfrm>
            <a:off x="561877" y="1268760"/>
            <a:ext cx="1492012" cy="369332"/>
          </a:xfrm>
          <a:prstGeom prst="rect">
            <a:avLst/>
          </a:prstGeom>
          <a:solidFill>
            <a:srgbClr val="996633"/>
          </a:solidFill>
          <a:ln w="9525">
            <a:solidFill>
              <a:srgbClr val="996633"/>
            </a:solidFill>
            <a:miter lim="800000"/>
            <a:headEnd/>
            <a:tailEnd/>
          </a:ln>
        </p:spPr>
        <p:txBody>
          <a:bodyPr wrap="non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buFont typeface="Arial" charset="0"/>
              <a:buNone/>
            </a:pPr>
            <a:r>
              <a:rPr lang="en-US" altLang="zh-CHS" dirty="0" smtClean="0">
                <a:solidFill>
                  <a:schemeClr val="bg1"/>
                </a:solidFill>
                <a:sym typeface="Calibri" charset="0"/>
              </a:rPr>
              <a:t>Random Read</a:t>
            </a:r>
            <a:endParaRPr lang="en-US" altLang="zh-CHS" dirty="0"/>
          </a:p>
        </p:txBody>
      </p:sp>
    </p:spTree>
    <p:extLst>
      <p:ext uri="{BB962C8B-B14F-4D97-AF65-F5344CB8AC3E}">
        <p14:creationId xmlns:p14="http://schemas.microsoft.com/office/powerpoint/2010/main" val="201676452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2168F440-9E05-644C-A708-46F09C515D52}" type="datetime1">
              <a:rPr lang="zh-CHS" altLang="en-US" smtClean="0"/>
              <a:t>15/5/6</a:t>
            </a:fld>
            <a:endParaRPr lang="en-US" altLang="zh-CHS"/>
          </a:p>
        </p:txBody>
      </p:sp>
      <p:sp>
        <p:nvSpPr>
          <p:cNvPr id="5" name="幻灯片编号占位符 4"/>
          <p:cNvSpPr>
            <a:spLocks noGrp="1"/>
          </p:cNvSpPr>
          <p:nvPr>
            <p:ph type="sldNum" sz="quarter" idx="12"/>
          </p:nvPr>
        </p:nvSpPr>
        <p:spPr/>
        <p:txBody>
          <a:bodyPr/>
          <a:lstStyle/>
          <a:p>
            <a:fld id="{C73A8C92-5225-624A-981C-988E0DFED375}" type="slidenum">
              <a:rPr lang="en-US" altLang="zh-CHS" smtClean="0"/>
              <a:pPr/>
              <a:t>78</a:t>
            </a:fld>
            <a:endParaRPr lang="en-US" altLang="zh-CHS"/>
          </a:p>
        </p:txBody>
      </p:sp>
      <p:sp>
        <p:nvSpPr>
          <p:cNvPr id="6" name="标题 1"/>
          <p:cNvSpPr txBox="1">
            <a:spLocks/>
          </p:cNvSpPr>
          <p:nvPr/>
        </p:nvSpPr>
        <p:spPr>
          <a:xfrm>
            <a:off x="468313" y="333375"/>
            <a:ext cx="6858000" cy="550863"/>
          </a:xfrm>
          <a:prstGeom prst="rect">
            <a:avLst/>
          </a:prstGeom>
        </p:spPr>
        <p:txBody>
          <a:bodyPr vert="horz" wrap="square" lIns="91440" tIns="45720" rIns="91440" bIns="45720" numCol="1" rtlCol="0" anchor="b" anchorCtr="0" compatLnSpc="1">
            <a:prstTxWarp prst="textNoShape">
              <a:avLst/>
            </a:prstTxWarp>
            <a:normAutofit/>
          </a:bodyPr>
          <a:lstStyle>
            <a:lvl1pPr algn="l" rtl="0" eaLnBrk="0" fontAlgn="base" hangingPunct="0">
              <a:lnSpc>
                <a:spcPct val="85000"/>
              </a:lnSpc>
              <a:spcBef>
                <a:spcPct val="0"/>
              </a:spcBef>
              <a:spcAft>
                <a:spcPct val="0"/>
              </a:spcAft>
              <a:defRPr sz="8000" kern="1200" spc="-50" baseline="0">
                <a:solidFill>
                  <a:schemeClr val="tx1">
                    <a:lumMod val="85000"/>
                    <a:lumOff val="15000"/>
                  </a:schemeClr>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itchFamily="34" charset="0"/>
              </a:defRPr>
            </a:lvl2pPr>
            <a:lvl3pPr algn="l" rtl="0" eaLnBrk="0" fontAlgn="base" hangingPunct="0">
              <a:lnSpc>
                <a:spcPct val="85000"/>
              </a:lnSpc>
              <a:spcBef>
                <a:spcPct val="0"/>
              </a:spcBef>
              <a:spcAft>
                <a:spcPct val="0"/>
              </a:spcAft>
              <a:defRPr sz="4800">
                <a:solidFill>
                  <a:srgbClr val="404040"/>
                </a:solidFill>
                <a:latin typeface="Calibri Light" pitchFamily="34" charset="0"/>
              </a:defRPr>
            </a:lvl3pPr>
            <a:lvl4pPr algn="l" rtl="0" eaLnBrk="0" fontAlgn="base" hangingPunct="0">
              <a:lnSpc>
                <a:spcPct val="85000"/>
              </a:lnSpc>
              <a:spcBef>
                <a:spcPct val="0"/>
              </a:spcBef>
              <a:spcAft>
                <a:spcPct val="0"/>
              </a:spcAft>
              <a:defRPr sz="4800">
                <a:solidFill>
                  <a:srgbClr val="404040"/>
                </a:solidFill>
                <a:latin typeface="Calibri Light" pitchFamily="34" charset="0"/>
              </a:defRPr>
            </a:lvl4pPr>
            <a:lvl5pPr algn="l" rtl="0" eaLnBrk="0" fontAlgn="base" hangingPunct="0">
              <a:lnSpc>
                <a:spcPct val="85000"/>
              </a:lnSpc>
              <a:spcBef>
                <a:spcPct val="0"/>
              </a:spcBef>
              <a:spcAft>
                <a:spcPct val="0"/>
              </a:spcAft>
              <a:defRPr sz="4800">
                <a:solidFill>
                  <a:srgbClr val="404040"/>
                </a:solidFill>
                <a:latin typeface="Calibri Light" pitchFamily="34" charset="0"/>
              </a:defRPr>
            </a:lvl5pPr>
            <a:lvl6pPr marL="457200" algn="l" rtl="0" fontAlgn="base">
              <a:lnSpc>
                <a:spcPct val="85000"/>
              </a:lnSpc>
              <a:spcBef>
                <a:spcPct val="0"/>
              </a:spcBef>
              <a:spcAft>
                <a:spcPct val="0"/>
              </a:spcAft>
              <a:defRPr sz="4800">
                <a:solidFill>
                  <a:srgbClr val="404040"/>
                </a:solidFill>
                <a:latin typeface="Calibri Light" pitchFamily="34" charset="0"/>
              </a:defRPr>
            </a:lvl6pPr>
            <a:lvl7pPr marL="914400" algn="l" rtl="0" fontAlgn="base">
              <a:lnSpc>
                <a:spcPct val="85000"/>
              </a:lnSpc>
              <a:spcBef>
                <a:spcPct val="0"/>
              </a:spcBef>
              <a:spcAft>
                <a:spcPct val="0"/>
              </a:spcAft>
              <a:defRPr sz="4800">
                <a:solidFill>
                  <a:srgbClr val="404040"/>
                </a:solidFill>
                <a:latin typeface="Calibri Light" pitchFamily="34" charset="0"/>
              </a:defRPr>
            </a:lvl7pPr>
            <a:lvl8pPr marL="1371600" algn="l" rtl="0" fontAlgn="base">
              <a:lnSpc>
                <a:spcPct val="85000"/>
              </a:lnSpc>
              <a:spcBef>
                <a:spcPct val="0"/>
              </a:spcBef>
              <a:spcAft>
                <a:spcPct val="0"/>
              </a:spcAft>
              <a:defRPr sz="4800">
                <a:solidFill>
                  <a:srgbClr val="404040"/>
                </a:solidFill>
                <a:latin typeface="Calibri Light" pitchFamily="34" charset="0"/>
              </a:defRPr>
            </a:lvl8pPr>
            <a:lvl9pPr marL="1828800" algn="l" rtl="0" fontAlgn="base">
              <a:lnSpc>
                <a:spcPct val="85000"/>
              </a:lnSpc>
              <a:spcBef>
                <a:spcPct val="0"/>
              </a:spcBef>
              <a:spcAft>
                <a:spcPct val="0"/>
              </a:spcAft>
              <a:defRPr sz="4800">
                <a:solidFill>
                  <a:srgbClr val="404040"/>
                </a:solidFill>
                <a:latin typeface="Calibri Light" pitchFamily="34" charset="0"/>
              </a:defRPr>
            </a:lvl9pPr>
          </a:lstStyle>
          <a:p>
            <a:pPr eaLnBrk="1" fontAlgn="auto" hangingPunct="1">
              <a:spcAft>
                <a:spcPts val="0"/>
              </a:spcAft>
              <a:defRPr/>
            </a:pPr>
            <a:r>
              <a:rPr lang="en-US" altLang="zh-CHS" sz="2400" dirty="0" smtClean="0">
                <a:solidFill>
                  <a:schemeClr val="tx1"/>
                </a:solidFill>
                <a:latin typeface="Calibri" pitchFamily="34" charset="0"/>
                <a:ea typeface="+mn-ea"/>
                <a:cs typeface="Arial" pitchFamily="34" charset="0"/>
                <a:sym typeface="Calibri" pitchFamily="34" charset="0"/>
              </a:rPr>
              <a:t>Evaluation</a:t>
            </a:r>
            <a:endParaRPr lang="zh-CHS" altLang="en-US" sz="2400" dirty="0">
              <a:solidFill>
                <a:schemeClr val="tx1"/>
              </a:solidFill>
              <a:latin typeface="Calibri" pitchFamily="34" charset="0"/>
              <a:ea typeface="+mn-ea"/>
              <a:cs typeface="Arial" pitchFamily="34" charset="0"/>
              <a:sym typeface="Calibri" pitchFamily="34" charset="0"/>
            </a:endParaRPr>
          </a:p>
        </p:txBody>
      </p:sp>
      <p:cxnSp>
        <p:nvCxnSpPr>
          <p:cNvPr id="7" name="直接连接符 5"/>
          <p:cNvCxnSpPr/>
          <p:nvPr/>
        </p:nvCxnSpPr>
        <p:spPr>
          <a:xfrm>
            <a:off x="539750" y="908050"/>
            <a:ext cx="7993063" cy="0"/>
          </a:xfrm>
          <a:prstGeom prst="line">
            <a:avLst/>
          </a:prstGeom>
          <a:ln w="19050" cmpd="sng">
            <a:solidFill>
              <a:srgbClr val="0070C0"/>
            </a:solidFill>
          </a:ln>
        </p:spPr>
        <p:style>
          <a:lnRef idx="1">
            <a:schemeClr val="accent1"/>
          </a:lnRef>
          <a:fillRef idx="0">
            <a:schemeClr val="accent1"/>
          </a:fillRef>
          <a:effectRef idx="0">
            <a:schemeClr val="accent1"/>
          </a:effectRef>
          <a:fontRef idx="minor">
            <a:schemeClr val="tx1"/>
          </a:fontRef>
        </p:style>
      </p:cxnSp>
      <p:sp>
        <p:nvSpPr>
          <p:cNvPr id="8" name="矩形 7"/>
          <p:cNvSpPr>
            <a:spLocks noChangeArrowheads="1"/>
          </p:cNvSpPr>
          <p:nvPr/>
        </p:nvSpPr>
        <p:spPr bwMode="auto">
          <a:xfrm>
            <a:off x="561877" y="1268760"/>
            <a:ext cx="1492012" cy="369332"/>
          </a:xfrm>
          <a:prstGeom prst="rect">
            <a:avLst/>
          </a:prstGeom>
          <a:solidFill>
            <a:srgbClr val="996633"/>
          </a:solidFill>
          <a:ln w="9525">
            <a:solidFill>
              <a:srgbClr val="996633"/>
            </a:solidFill>
            <a:miter lim="800000"/>
            <a:headEnd/>
            <a:tailEnd/>
          </a:ln>
        </p:spPr>
        <p:txBody>
          <a:bodyPr wrap="none">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buFont typeface="Arial" charset="0"/>
              <a:buNone/>
            </a:pPr>
            <a:r>
              <a:rPr lang="en-US" altLang="zh-CHS" dirty="0" smtClean="0">
                <a:solidFill>
                  <a:schemeClr val="bg1"/>
                </a:solidFill>
                <a:sym typeface="Calibri" charset="0"/>
              </a:rPr>
              <a:t>Random Read</a:t>
            </a:r>
            <a:endParaRPr lang="en-US" altLang="zh-CHS" dirty="0"/>
          </a:p>
        </p:txBody>
      </p:sp>
      <p:sp>
        <p:nvSpPr>
          <p:cNvPr id="9" name="文本框 8"/>
          <p:cNvSpPr txBox="1"/>
          <p:nvPr/>
        </p:nvSpPr>
        <p:spPr>
          <a:xfrm>
            <a:off x="539750" y="2123564"/>
            <a:ext cx="7776666" cy="369332"/>
          </a:xfrm>
          <a:prstGeom prst="rect">
            <a:avLst/>
          </a:prstGeom>
          <a:noFill/>
        </p:spPr>
        <p:txBody>
          <a:bodyPr wrap="square" rtlCol="0">
            <a:spAutoFit/>
          </a:bodyPr>
          <a:lstStyle/>
          <a:p>
            <a:r>
              <a:rPr lang="en-US" altLang="zh-CHS" dirty="0"/>
              <a:t>The exact performance measurements are provided in the following table:</a:t>
            </a:r>
            <a:endParaRPr lang="zh-CHS" altLang="en-US" dirty="0"/>
          </a:p>
        </p:txBody>
      </p:sp>
      <p:graphicFrame>
        <p:nvGraphicFramePr>
          <p:cNvPr id="2" name="表格 1"/>
          <p:cNvGraphicFramePr>
            <a:graphicFrameLocks noGrp="1"/>
          </p:cNvGraphicFramePr>
          <p:nvPr>
            <p:extLst>
              <p:ext uri="{D42A27DB-BD31-4B8C-83A1-F6EECF244321}">
                <p14:modId xmlns:p14="http://schemas.microsoft.com/office/powerpoint/2010/main" val="1814887560"/>
              </p:ext>
            </p:extLst>
          </p:nvPr>
        </p:nvGraphicFramePr>
        <p:xfrm>
          <a:off x="971599" y="2996952"/>
          <a:ext cx="7344817" cy="1112520"/>
        </p:xfrm>
        <a:graphic>
          <a:graphicData uri="http://schemas.openxmlformats.org/drawingml/2006/table">
            <a:tbl>
              <a:tblPr firstRow="1" bandRow="1">
                <a:tableStyleId>{5C22544A-7EE6-4342-B048-85BDC9FD1C3A}</a:tableStyleId>
              </a:tblPr>
              <a:tblGrid>
                <a:gridCol w="1080121"/>
                <a:gridCol w="1584176"/>
                <a:gridCol w="1440160"/>
                <a:gridCol w="1800200"/>
                <a:gridCol w="1440160"/>
              </a:tblGrid>
              <a:tr h="370840">
                <a:tc>
                  <a:txBody>
                    <a:bodyPr/>
                    <a:lstStyle/>
                    <a:p>
                      <a:r>
                        <a:rPr lang="en-US" altLang="zh-CHS" sz="1400" dirty="0" smtClean="0"/>
                        <a:t>Dataset Size</a:t>
                      </a:r>
                      <a:endParaRPr lang="zh-CHS" altLang="en-US" sz="1400" dirty="0"/>
                    </a:p>
                  </a:txBody>
                  <a:tcPr/>
                </a:tc>
                <a:tc>
                  <a:txBody>
                    <a:bodyPr/>
                    <a:lstStyle/>
                    <a:p>
                      <a:r>
                        <a:rPr lang="en-US" altLang="zh-CHS" sz="1200" dirty="0" err="1" smtClean="0"/>
                        <a:t>Hypertable</a:t>
                      </a:r>
                      <a:r>
                        <a:rPr lang="en-US" altLang="zh-CHS" sz="1200" dirty="0" smtClean="0"/>
                        <a:t> Queries/s</a:t>
                      </a:r>
                      <a:endParaRPr lang="zh-CHS" alt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HS" sz="1200" b="1" i="0" u="none" strike="noStrike" cap="none" normalizeH="0" baseline="0" dirty="0" err="1" smtClean="0">
                          <a:ln>
                            <a:noFill/>
                          </a:ln>
                          <a:solidFill>
                            <a:schemeClr val="bg1"/>
                          </a:solidFill>
                          <a:effectLst/>
                          <a:latin typeface="+mn-lt"/>
                          <a:ea typeface="黑体" charset="0"/>
                        </a:rPr>
                        <a:t>Hbase</a:t>
                      </a:r>
                      <a:r>
                        <a:rPr kumimoji="0" lang="en-US" altLang="zh-CHS" sz="1200" b="1" i="0" u="none" strike="noStrike" cap="none" normalizeH="0" baseline="0" smtClean="0">
                          <a:ln>
                            <a:noFill/>
                          </a:ln>
                          <a:solidFill>
                            <a:schemeClr val="bg1"/>
                          </a:solidFill>
                          <a:effectLst/>
                          <a:latin typeface="+mn-lt"/>
                          <a:ea typeface="黑体" charset="0"/>
                        </a:rPr>
                        <a:t> Queries/s</a:t>
                      </a:r>
                      <a:endParaRPr kumimoji="0" lang="en-US" altLang="zh-CHS" sz="1600" b="1" i="0" u="none" strike="noStrike" cap="none" normalizeH="0" baseline="0" dirty="0" smtClean="0">
                        <a:ln>
                          <a:noFill/>
                        </a:ln>
                        <a:solidFill>
                          <a:schemeClr val="bg1"/>
                        </a:solidFill>
                        <a:effectLst/>
                        <a:latin typeface="+mn-lt"/>
                        <a:ea typeface="黑体" charset="0"/>
                      </a:endParaRPr>
                    </a:p>
                  </a:txBody>
                  <a:tcPr/>
                </a:tc>
                <a:tc>
                  <a:txBody>
                    <a:bodyPr/>
                    <a:lstStyle/>
                    <a:p>
                      <a:r>
                        <a:rPr lang="en-US" altLang="zh-CHS" sz="1200" dirty="0" err="1" smtClean="0"/>
                        <a:t>Hypertable</a:t>
                      </a:r>
                      <a:r>
                        <a:rPr lang="en-US" altLang="zh-CHS" sz="1200" dirty="0" smtClean="0"/>
                        <a:t> Latency</a:t>
                      </a:r>
                      <a:r>
                        <a:rPr lang="en-US" altLang="zh-CHS" sz="1200" baseline="0" dirty="0" smtClean="0"/>
                        <a:t>(</a:t>
                      </a:r>
                      <a:r>
                        <a:rPr lang="en-US" altLang="zh-CHS" sz="1200" baseline="0" dirty="0" err="1" smtClean="0"/>
                        <a:t>ms</a:t>
                      </a:r>
                      <a:r>
                        <a:rPr lang="en-US" altLang="zh-CHS" sz="1200" baseline="0" dirty="0" smtClean="0"/>
                        <a:t>)</a:t>
                      </a:r>
                      <a:endParaRPr lang="zh-CHS" altLang="en-US" sz="1200" dirty="0"/>
                    </a:p>
                  </a:txBody>
                  <a:tcPr/>
                </a:tc>
                <a:tc>
                  <a:txBody>
                    <a:bodyPr/>
                    <a:lstStyle/>
                    <a:p>
                      <a:r>
                        <a:rPr lang="en-US" altLang="zh-CHS" sz="1200" dirty="0" err="1" smtClean="0"/>
                        <a:t>Hbase</a:t>
                      </a:r>
                      <a:r>
                        <a:rPr lang="en-US" altLang="zh-CHS" sz="1200" dirty="0" smtClean="0"/>
                        <a:t> Latency(</a:t>
                      </a:r>
                      <a:r>
                        <a:rPr lang="en-US" altLang="zh-CHS" sz="1200" dirty="0" err="1" smtClean="0"/>
                        <a:t>ms</a:t>
                      </a:r>
                      <a:r>
                        <a:rPr lang="en-US" altLang="zh-CHS" sz="1200" dirty="0" smtClean="0"/>
                        <a:t>)</a:t>
                      </a:r>
                      <a:endParaRPr lang="zh-CHS" altLang="en-US" sz="1200" dirty="0"/>
                    </a:p>
                  </a:txBody>
                  <a:tcPr/>
                </a:tc>
              </a:tr>
              <a:tr h="370840">
                <a:tc>
                  <a:txBody>
                    <a:bodyPr/>
                    <a:lstStyle/>
                    <a:p>
                      <a:r>
                        <a:rPr lang="en-US" altLang="zh-CHS" dirty="0" smtClean="0"/>
                        <a:t>0.5TB</a:t>
                      </a:r>
                      <a:endParaRPr lang="zh-CHS"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HS" sz="1400" b="0" i="0" u="none" strike="noStrike" cap="none" normalizeH="0" baseline="0" dirty="0" smtClean="0">
                          <a:ln>
                            <a:noFill/>
                          </a:ln>
                          <a:solidFill>
                            <a:schemeClr val="tx1"/>
                          </a:solidFill>
                          <a:effectLst/>
                          <a:latin typeface="Arial" charset="0"/>
                          <a:ea typeface="黑体" charset="0"/>
                        </a:rPr>
                        <a:t>3256.42</a:t>
                      </a:r>
                      <a:endParaRPr kumimoji="0" lang="en-US" altLang="zh-CHS" sz="1800" b="0" i="0" u="none" strike="noStrike" cap="none" normalizeH="0" baseline="0" dirty="0" smtClean="0">
                        <a:ln>
                          <a:noFill/>
                        </a:ln>
                        <a:solidFill>
                          <a:schemeClr val="tx1"/>
                        </a:solidFill>
                        <a:effectLst/>
                        <a:latin typeface="Arial" charset="0"/>
                        <a:ea typeface="黑体" charset="0"/>
                      </a:endParaRPr>
                    </a:p>
                  </a:txBody>
                  <a:tcPr/>
                </a:tc>
                <a:tc>
                  <a:txBody>
                    <a:bodyPr/>
                    <a:lstStyle/>
                    <a:p>
                      <a:r>
                        <a:rPr lang="en-US" altLang="zh-CHS" dirty="0" smtClean="0"/>
                        <a:t>2969.52</a:t>
                      </a:r>
                      <a:endParaRPr lang="zh-CHS" altLang="en-US" dirty="0"/>
                    </a:p>
                  </a:txBody>
                  <a:tcPr/>
                </a:tc>
                <a:tc>
                  <a:txBody>
                    <a:bodyPr/>
                    <a:lstStyle/>
                    <a:p>
                      <a:r>
                        <a:rPr lang="en-US" altLang="zh-CHS" dirty="0" smtClean="0"/>
                        <a:t>157.221</a:t>
                      </a:r>
                      <a:endParaRPr lang="zh-CHS" altLang="en-US" dirty="0"/>
                    </a:p>
                  </a:txBody>
                  <a:tcPr/>
                </a:tc>
                <a:tc>
                  <a:txBody>
                    <a:bodyPr/>
                    <a:lstStyle/>
                    <a:p>
                      <a:r>
                        <a:rPr lang="en-US" altLang="zh-CHS" dirty="0" smtClean="0"/>
                        <a:t>172.351</a:t>
                      </a:r>
                      <a:endParaRPr lang="zh-CHS" altLang="en-US" dirty="0"/>
                    </a:p>
                  </a:txBody>
                  <a:tcPr/>
                </a:tc>
              </a:tr>
              <a:tr h="370840">
                <a:tc>
                  <a:txBody>
                    <a:bodyPr/>
                    <a:lstStyle/>
                    <a:p>
                      <a:r>
                        <a:rPr lang="en-US" altLang="zh-CHS" dirty="0" smtClean="0"/>
                        <a:t>5TB</a:t>
                      </a:r>
                      <a:endParaRPr lang="zh-CHS"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HS" sz="1400" b="0" i="0" u="none" strike="noStrike" cap="none" normalizeH="0" baseline="0" dirty="0" smtClean="0">
                          <a:ln>
                            <a:noFill/>
                          </a:ln>
                          <a:solidFill>
                            <a:schemeClr val="tx1"/>
                          </a:solidFill>
                          <a:effectLst/>
                          <a:latin typeface="Arial" charset="0"/>
                          <a:ea typeface="黑体" charset="0"/>
                        </a:rPr>
                        <a:t>2450.01</a:t>
                      </a:r>
                      <a:endParaRPr kumimoji="0" lang="en-US" altLang="zh-CHS" sz="1800" b="0" i="0" u="none" strike="noStrike" cap="none" normalizeH="0" baseline="0" dirty="0" smtClean="0">
                        <a:ln>
                          <a:noFill/>
                        </a:ln>
                        <a:solidFill>
                          <a:schemeClr val="tx1"/>
                        </a:solidFill>
                        <a:effectLst/>
                        <a:latin typeface="Arial" charset="0"/>
                        <a:ea typeface="黑体" charset="0"/>
                      </a:endParaRPr>
                    </a:p>
                  </a:txBody>
                  <a:tcPr/>
                </a:tc>
                <a:tc>
                  <a:txBody>
                    <a:bodyPr/>
                    <a:lstStyle/>
                    <a:p>
                      <a:r>
                        <a:rPr lang="en-US" altLang="zh-CHS" dirty="0" smtClean="0"/>
                        <a:t>2066.52</a:t>
                      </a:r>
                      <a:endParaRPr lang="zh-CHS" altLang="en-US" dirty="0"/>
                    </a:p>
                  </a:txBody>
                  <a:tcPr/>
                </a:tc>
                <a:tc>
                  <a:txBody>
                    <a:bodyPr/>
                    <a:lstStyle/>
                    <a:p>
                      <a:r>
                        <a:rPr lang="en-US" altLang="zh-CHS" dirty="0" smtClean="0"/>
                        <a:t>208.972</a:t>
                      </a:r>
                      <a:endParaRPr lang="zh-CHS" altLang="en-US" dirty="0"/>
                    </a:p>
                  </a:txBody>
                  <a:tcPr/>
                </a:tc>
                <a:tc>
                  <a:txBody>
                    <a:bodyPr/>
                    <a:lstStyle/>
                    <a:p>
                      <a:r>
                        <a:rPr lang="en-US" altLang="zh-CHS" dirty="0" smtClean="0"/>
                        <a:t>247.680</a:t>
                      </a:r>
                      <a:endParaRPr lang="zh-CHS" altLang="en-US" dirty="0"/>
                    </a:p>
                  </a:txBody>
                  <a:tcPr/>
                </a:tc>
              </a:tr>
            </a:tbl>
          </a:graphicData>
        </a:graphic>
      </p:graphicFrame>
    </p:spTree>
    <p:extLst>
      <p:ext uri="{BB962C8B-B14F-4D97-AF65-F5344CB8AC3E}">
        <p14:creationId xmlns:p14="http://schemas.microsoft.com/office/powerpoint/2010/main" val="170705655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日期占位符 3"/>
          <p:cNvSpPr>
            <a:spLocks noGrp="1"/>
          </p:cNvSpPr>
          <p:nvPr>
            <p:ph type="dt" sz="half" idx="10"/>
          </p:nvPr>
        </p:nvSpPr>
        <p:spPr>
          <a:noFill/>
        </p:spPr>
        <p:txBody>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buFont typeface="Arial" charset="0"/>
              <a:buNone/>
            </a:pPr>
            <a:fld id="{D57AE35F-AE9F-EE4F-9DE1-FB81EE0F947C}" type="datetime1">
              <a:rPr lang="zh-CHS" altLang="en-US" smtClean="0">
                <a:solidFill>
                  <a:srgbClr val="FFFFFF"/>
                </a:solidFill>
                <a:sym typeface="Arial" charset="0"/>
              </a:rPr>
              <a:t>15/5/6</a:t>
            </a:fld>
            <a:endParaRPr lang="en-US" altLang="zh-CHS" sz="1800">
              <a:sym typeface="Arial" charset="0"/>
            </a:endParaRPr>
          </a:p>
        </p:txBody>
      </p:sp>
      <p:sp>
        <p:nvSpPr>
          <p:cNvPr id="53252" name="直接连接符 5"/>
          <p:cNvSpPr>
            <a:spLocks noChangeShapeType="1"/>
          </p:cNvSpPr>
          <p:nvPr/>
        </p:nvSpPr>
        <p:spPr bwMode="auto">
          <a:xfrm>
            <a:off x="539750" y="908050"/>
            <a:ext cx="7993063" cy="0"/>
          </a:xfrm>
          <a:prstGeom prst="line">
            <a:avLst/>
          </a:prstGeom>
          <a:noFill/>
          <a:ln w="19050">
            <a:solidFill>
              <a:srgbClr val="0070C0"/>
            </a:solidFill>
            <a:miter lim="800000"/>
            <a:headEnd/>
            <a:tailEnd/>
          </a:ln>
          <a:extLst>
            <a:ext uri="{909E8E84-426E-40DD-AFC4-6F175D3DCCD1}">
              <a14:hiddenFill xmlns:a14="http://schemas.microsoft.com/office/drawing/2010/main">
                <a:noFill/>
              </a14:hiddenFill>
            </a:ext>
          </a:extLst>
        </p:spPr>
        <p:txBody>
          <a:bodyPr/>
          <a:lstStyle/>
          <a:p>
            <a:endParaRPr lang="zh-CHS" altLang="en-US"/>
          </a:p>
        </p:txBody>
      </p:sp>
      <p:sp>
        <p:nvSpPr>
          <p:cNvPr id="32773" name="圆角矩形 6"/>
          <p:cNvSpPr>
            <a:spLocks noChangeArrowheads="1"/>
          </p:cNvSpPr>
          <p:nvPr/>
        </p:nvSpPr>
        <p:spPr bwMode="auto">
          <a:xfrm>
            <a:off x="796925" y="1772817"/>
            <a:ext cx="7375525" cy="811634"/>
          </a:xfrm>
          <a:prstGeom prst="roundRect">
            <a:avLst>
              <a:gd name="adj" fmla="val 22792"/>
            </a:avLst>
          </a:prstGeom>
          <a:noFill/>
          <a:ln w="19050">
            <a:solidFill>
              <a:srgbClr val="A6A6A6"/>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lgn="ctr">
              <a:buFont typeface="Arial" charset="0"/>
              <a:buNone/>
            </a:pPr>
            <a:endParaRPr lang="zh-CHS" altLang="zh-CHS" sz="1600" b="1">
              <a:solidFill>
                <a:srgbClr val="224F76"/>
              </a:solidFill>
              <a:latin typeface="微软雅黑" charset="0"/>
              <a:ea typeface="微软雅黑" charset="0"/>
              <a:sym typeface="微软雅黑" charset="0"/>
            </a:endParaRPr>
          </a:p>
        </p:txBody>
      </p:sp>
      <p:sp>
        <p:nvSpPr>
          <p:cNvPr id="32774" name="文本框 7"/>
          <p:cNvSpPr>
            <a:spLocks noChangeArrowheads="1"/>
          </p:cNvSpPr>
          <p:nvPr/>
        </p:nvSpPr>
        <p:spPr bwMode="auto">
          <a:xfrm>
            <a:off x="1630363" y="1885620"/>
            <a:ext cx="6523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defRPr/>
            </a:pPr>
            <a:r>
              <a:rPr lang="en-US" altLang="zh-CHS" sz="1600" dirty="0" err="1">
                <a:latin typeface="Times New Roman" charset="0"/>
              </a:rPr>
              <a:t>Hypertable</a:t>
            </a:r>
            <a:r>
              <a:rPr lang="en-US" altLang="zh-CHS" sz="1600" dirty="0">
                <a:latin typeface="Times New Roman" charset="0"/>
              </a:rPr>
              <a:t> </a:t>
            </a:r>
            <a:r>
              <a:rPr lang="en-US" altLang="zh-CHS" sz="1600" b="1" dirty="0">
                <a:latin typeface="Times New Roman" charset="0"/>
              </a:rPr>
              <a:t>significantly outperformed </a:t>
            </a:r>
            <a:r>
              <a:rPr lang="en-US" altLang="zh-CHS" sz="1600" dirty="0" err="1">
                <a:latin typeface="Times New Roman" charset="0"/>
              </a:rPr>
              <a:t>HBase</a:t>
            </a:r>
            <a:r>
              <a:rPr lang="en-US" altLang="zh-CHS" sz="1600" dirty="0">
                <a:latin typeface="Times New Roman" charset="0"/>
              </a:rPr>
              <a:t> in all tests except for the random read uniform test.</a:t>
            </a:r>
          </a:p>
        </p:txBody>
      </p:sp>
      <p:sp>
        <p:nvSpPr>
          <p:cNvPr id="32775" name="圆角矩形 10"/>
          <p:cNvSpPr>
            <a:spLocks noChangeArrowheads="1"/>
          </p:cNvSpPr>
          <p:nvPr/>
        </p:nvSpPr>
        <p:spPr bwMode="auto">
          <a:xfrm>
            <a:off x="777875" y="2781300"/>
            <a:ext cx="7375525" cy="1012825"/>
          </a:xfrm>
          <a:prstGeom prst="roundRect">
            <a:avLst>
              <a:gd name="adj" fmla="val 22792"/>
            </a:avLst>
          </a:prstGeom>
          <a:noFill/>
          <a:ln w="19050">
            <a:solidFill>
              <a:srgbClr val="A6A6A6"/>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lgn="ctr">
              <a:buFont typeface="Arial" charset="0"/>
              <a:buNone/>
            </a:pPr>
            <a:endParaRPr lang="zh-CHS" altLang="zh-CHS" sz="1600" b="1">
              <a:solidFill>
                <a:srgbClr val="224F76"/>
              </a:solidFill>
              <a:latin typeface="微软雅黑" charset="0"/>
              <a:ea typeface="微软雅黑" charset="0"/>
              <a:sym typeface="微软雅黑" charset="0"/>
            </a:endParaRPr>
          </a:p>
        </p:txBody>
      </p:sp>
      <p:sp>
        <p:nvSpPr>
          <p:cNvPr id="32776" name="文本框 11"/>
          <p:cNvSpPr>
            <a:spLocks noChangeArrowheads="1"/>
          </p:cNvSpPr>
          <p:nvPr/>
        </p:nvSpPr>
        <p:spPr bwMode="auto">
          <a:xfrm>
            <a:off x="1630363" y="2852765"/>
            <a:ext cx="65230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r>
              <a:rPr lang="en-US" altLang="zh-CHS" sz="1600" dirty="0" err="1">
                <a:latin typeface="Times New Roman" charset="0"/>
              </a:rPr>
              <a:t>HBase</a:t>
            </a:r>
            <a:r>
              <a:rPr lang="en-US" altLang="zh-CHS" sz="1600" dirty="0">
                <a:latin typeface="Times New Roman" charset="0"/>
              </a:rPr>
              <a:t> performance was close to that of </a:t>
            </a:r>
            <a:r>
              <a:rPr lang="en-US" altLang="zh-CHS" sz="1600" dirty="0" err="1">
                <a:latin typeface="Times New Roman" charset="0"/>
              </a:rPr>
              <a:t>Hypertable</a:t>
            </a:r>
            <a:r>
              <a:rPr lang="en-US" altLang="zh-CHS" sz="1600" dirty="0">
                <a:latin typeface="Times New Roman" charset="0"/>
              </a:rPr>
              <a:t> in the random read uniform tests due to the </a:t>
            </a:r>
            <a:r>
              <a:rPr lang="en-US" altLang="zh-CHS" sz="1600" b="1" dirty="0">
                <a:latin typeface="Times New Roman" charset="0"/>
              </a:rPr>
              <a:t>bottleneck being disk I/O and the minimal amount of garbage </a:t>
            </a:r>
            <a:r>
              <a:rPr lang="en-US" altLang="zh-CHS" sz="1600" dirty="0">
                <a:latin typeface="Times New Roman" charset="0"/>
              </a:rPr>
              <a:t>generated during the test</a:t>
            </a:r>
            <a:r>
              <a:rPr lang="en-US" altLang="zh-CHS" sz="1600" dirty="0" smtClean="0">
                <a:latin typeface="Times New Roman" charset="0"/>
              </a:rPr>
              <a:t>.</a:t>
            </a:r>
            <a:endParaRPr lang="en-US" altLang="zh-CHS" sz="1600" dirty="0">
              <a:latin typeface="Times New Roman" charset="0"/>
            </a:endParaRPr>
          </a:p>
        </p:txBody>
      </p:sp>
      <p:sp>
        <p:nvSpPr>
          <p:cNvPr id="32777" name="圆角矩形 12"/>
          <p:cNvSpPr>
            <a:spLocks noChangeArrowheads="1"/>
          </p:cNvSpPr>
          <p:nvPr/>
        </p:nvSpPr>
        <p:spPr bwMode="auto">
          <a:xfrm>
            <a:off x="766763" y="4005263"/>
            <a:ext cx="7375525" cy="1012825"/>
          </a:xfrm>
          <a:prstGeom prst="roundRect">
            <a:avLst>
              <a:gd name="adj" fmla="val 22792"/>
            </a:avLst>
          </a:prstGeom>
          <a:noFill/>
          <a:ln w="19050">
            <a:solidFill>
              <a:srgbClr val="A6A6A6"/>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lgn="ctr">
              <a:buFont typeface="Arial" charset="0"/>
              <a:buNone/>
            </a:pPr>
            <a:endParaRPr lang="zh-CHS" altLang="zh-CHS" sz="1600" b="1">
              <a:solidFill>
                <a:srgbClr val="224F76"/>
              </a:solidFill>
              <a:latin typeface="微软雅黑" charset="0"/>
              <a:ea typeface="微软雅黑" charset="0"/>
              <a:sym typeface="微软雅黑" charset="0"/>
            </a:endParaRPr>
          </a:p>
        </p:txBody>
      </p:sp>
      <p:sp>
        <p:nvSpPr>
          <p:cNvPr id="32778" name="文本框 13"/>
          <p:cNvSpPr>
            <a:spLocks noChangeArrowheads="1"/>
          </p:cNvSpPr>
          <p:nvPr/>
        </p:nvSpPr>
        <p:spPr bwMode="auto">
          <a:xfrm>
            <a:off x="1619250" y="4081463"/>
            <a:ext cx="652303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defRPr/>
            </a:pPr>
            <a:r>
              <a:rPr lang="en-US" altLang="zh-CHS" sz="1600" dirty="0">
                <a:latin typeface="Times New Roman" charset="0"/>
              </a:rPr>
              <a:t>The lack of data points for the </a:t>
            </a:r>
            <a:r>
              <a:rPr lang="en-US" altLang="zh-CHS" sz="1600" dirty="0" err="1">
                <a:latin typeface="Times New Roman" charset="0"/>
              </a:rPr>
              <a:t>HBase</a:t>
            </a:r>
            <a:r>
              <a:rPr lang="en-US" altLang="zh-CHS" sz="1600" dirty="0">
                <a:latin typeface="Times New Roman" charset="0"/>
              </a:rPr>
              <a:t> 41 billion and 167 billion key write tests were due to the </a:t>
            </a:r>
            <a:r>
              <a:rPr lang="en-US" altLang="zh-CHS" sz="1600" b="1" dirty="0" err="1">
                <a:latin typeface="Times New Roman" charset="0"/>
              </a:rPr>
              <a:t>HBase</a:t>
            </a:r>
            <a:r>
              <a:rPr lang="en-US" altLang="zh-CHS" sz="1600" b="1" dirty="0">
                <a:latin typeface="Times New Roman" charset="0"/>
              </a:rPr>
              <a:t> </a:t>
            </a:r>
            <a:r>
              <a:rPr lang="en-US" altLang="zh-CHS" sz="1600" b="1" dirty="0" err="1">
                <a:latin typeface="Times New Roman" charset="0"/>
              </a:rPr>
              <a:t>RegionServers</a:t>
            </a:r>
            <a:r>
              <a:rPr lang="en-US" altLang="zh-CHS" sz="1600" b="1" dirty="0">
                <a:latin typeface="Times New Roman" charset="0"/>
              </a:rPr>
              <a:t> throwing Concurrent mode failure exceptions. </a:t>
            </a:r>
          </a:p>
        </p:txBody>
      </p:sp>
      <p:grpSp>
        <p:nvGrpSpPr>
          <p:cNvPr id="32779" name="组合 17"/>
          <p:cNvGrpSpPr>
            <a:grpSpLocks/>
          </p:cNvGrpSpPr>
          <p:nvPr/>
        </p:nvGrpSpPr>
        <p:grpSpPr bwMode="auto">
          <a:xfrm>
            <a:off x="1042988" y="1844824"/>
            <a:ext cx="431800" cy="647700"/>
            <a:chOff x="0" y="0"/>
            <a:chExt cx="432048" cy="648072"/>
          </a:xfrm>
        </p:grpSpPr>
        <p:sp>
          <p:nvSpPr>
            <p:cNvPr id="53270" name="椭圆 15"/>
            <p:cNvSpPr>
              <a:spLocks noChangeArrowheads="1"/>
            </p:cNvSpPr>
            <p:nvPr/>
          </p:nvSpPr>
          <p:spPr bwMode="auto">
            <a:xfrm>
              <a:off x="0" y="0"/>
              <a:ext cx="432048" cy="432576"/>
            </a:xfrm>
            <a:prstGeom prst="ellipse">
              <a:avLst/>
            </a:prstGeom>
            <a:solidFill>
              <a:srgbClr val="0070C0"/>
            </a:solidFill>
            <a:ln w="15875">
              <a:solidFill>
                <a:srgbClr val="0070C0"/>
              </a:solidFill>
              <a:miter lim="800000"/>
              <a:headEnd/>
              <a:tailEnd/>
            </a:ln>
          </p:spPr>
          <p:txBody>
            <a:bodyPr anchor="ct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lgn="ctr" eaLnBrk="1" hangingPunct="1">
                <a:buFont typeface="Arial" charset="0"/>
                <a:buNone/>
              </a:pPr>
              <a:endParaRPr lang="zh-CHS" altLang="zh-CHS">
                <a:solidFill>
                  <a:srgbClr val="FFFFFF"/>
                </a:solidFill>
              </a:endParaRPr>
            </a:p>
          </p:txBody>
        </p:sp>
        <p:sp>
          <p:nvSpPr>
            <p:cNvPr id="53271" name="矩形 16"/>
            <p:cNvSpPr>
              <a:spLocks noChangeArrowheads="1"/>
            </p:cNvSpPr>
            <p:nvPr/>
          </p:nvSpPr>
          <p:spPr bwMode="auto">
            <a:xfrm>
              <a:off x="112778" y="359688"/>
              <a:ext cx="204905" cy="144193"/>
            </a:xfrm>
            <a:prstGeom prst="rect">
              <a:avLst/>
            </a:prstGeom>
            <a:solidFill>
              <a:srgbClr val="0070C0"/>
            </a:solidFill>
            <a:ln w="15875">
              <a:solidFill>
                <a:srgbClr val="0070C0"/>
              </a:solidFill>
              <a:miter lim="800000"/>
              <a:headEnd/>
              <a:tailEnd/>
            </a:ln>
          </p:spPr>
          <p:txBody>
            <a:bodyPr anchor="ct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lgn="ctr" eaLnBrk="1" hangingPunct="1">
                <a:buFont typeface="Arial" charset="0"/>
                <a:buNone/>
              </a:pPr>
              <a:endParaRPr lang="zh-CHS" altLang="zh-CHS">
                <a:solidFill>
                  <a:srgbClr val="FFFFFF"/>
                </a:solidFill>
              </a:endParaRPr>
            </a:p>
          </p:txBody>
        </p:sp>
        <p:sp>
          <p:nvSpPr>
            <p:cNvPr id="53272" name="直接连接符 19"/>
            <p:cNvSpPr>
              <a:spLocks noChangeShapeType="1"/>
            </p:cNvSpPr>
            <p:nvPr/>
          </p:nvSpPr>
          <p:spPr bwMode="auto">
            <a:xfrm>
              <a:off x="112778" y="576769"/>
              <a:ext cx="204905" cy="1"/>
            </a:xfrm>
            <a:prstGeom prst="line">
              <a:avLst/>
            </a:prstGeom>
            <a:noFill/>
            <a:ln w="25400">
              <a:solidFill>
                <a:srgbClr val="0070C0"/>
              </a:solidFill>
              <a:miter lim="800000"/>
              <a:headEnd/>
              <a:tailEnd/>
            </a:ln>
            <a:extLst>
              <a:ext uri="{909E8E84-426E-40DD-AFC4-6F175D3DCCD1}">
                <a14:hiddenFill xmlns:a14="http://schemas.microsoft.com/office/drawing/2010/main">
                  <a:noFill/>
                </a14:hiddenFill>
              </a:ext>
            </a:extLst>
          </p:spPr>
          <p:txBody>
            <a:bodyPr/>
            <a:lstStyle/>
            <a:p>
              <a:endParaRPr lang="zh-CHS" altLang="en-US"/>
            </a:p>
          </p:txBody>
        </p:sp>
        <p:sp>
          <p:nvSpPr>
            <p:cNvPr id="53273" name="直接连接符 20"/>
            <p:cNvSpPr>
              <a:spLocks noChangeShapeType="1"/>
            </p:cNvSpPr>
            <p:nvPr/>
          </p:nvSpPr>
          <p:spPr bwMode="auto">
            <a:xfrm>
              <a:off x="112778" y="648072"/>
              <a:ext cx="204905" cy="1"/>
            </a:xfrm>
            <a:prstGeom prst="line">
              <a:avLst/>
            </a:prstGeom>
            <a:noFill/>
            <a:ln w="25400">
              <a:solidFill>
                <a:srgbClr val="0070C0"/>
              </a:solidFill>
              <a:miter lim="800000"/>
              <a:headEnd/>
              <a:tailEnd/>
            </a:ln>
            <a:extLst>
              <a:ext uri="{909E8E84-426E-40DD-AFC4-6F175D3DCCD1}">
                <a14:hiddenFill xmlns:a14="http://schemas.microsoft.com/office/drawing/2010/main">
                  <a:noFill/>
                </a14:hiddenFill>
              </a:ext>
            </a:extLst>
          </p:spPr>
          <p:txBody>
            <a:bodyPr/>
            <a:lstStyle/>
            <a:p>
              <a:endParaRPr lang="zh-CHS" altLang="en-US"/>
            </a:p>
          </p:txBody>
        </p:sp>
      </p:grpSp>
      <p:grpSp>
        <p:nvGrpSpPr>
          <p:cNvPr id="32784" name="组合 17"/>
          <p:cNvGrpSpPr>
            <a:grpSpLocks/>
          </p:cNvGrpSpPr>
          <p:nvPr/>
        </p:nvGrpSpPr>
        <p:grpSpPr bwMode="auto">
          <a:xfrm>
            <a:off x="1042988" y="3000375"/>
            <a:ext cx="431800" cy="647700"/>
            <a:chOff x="0" y="0"/>
            <a:chExt cx="432048" cy="648072"/>
          </a:xfrm>
        </p:grpSpPr>
        <p:sp>
          <p:nvSpPr>
            <p:cNvPr id="53266" name="椭圆 20"/>
            <p:cNvSpPr>
              <a:spLocks noChangeArrowheads="1"/>
            </p:cNvSpPr>
            <p:nvPr/>
          </p:nvSpPr>
          <p:spPr bwMode="auto">
            <a:xfrm>
              <a:off x="0" y="0"/>
              <a:ext cx="432048" cy="432576"/>
            </a:xfrm>
            <a:prstGeom prst="ellipse">
              <a:avLst/>
            </a:prstGeom>
            <a:solidFill>
              <a:srgbClr val="0070C0"/>
            </a:solidFill>
            <a:ln w="15875">
              <a:solidFill>
                <a:srgbClr val="0070C0"/>
              </a:solidFill>
              <a:miter lim="800000"/>
              <a:headEnd/>
              <a:tailEnd/>
            </a:ln>
          </p:spPr>
          <p:txBody>
            <a:bodyPr anchor="ct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lgn="ctr" eaLnBrk="1" hangingPunct="1">
                <a:buFont typeface="Arial" charset="0"/>
                <a:buNone/>
              </a:pPr>
              <a:endParaRPr lang="zh-CHS" altLang="zh-CHS">
                <a:solidFill>
                  <a:srgbClr val="FFFFFF"/>
                </a:solidFill>
              </a:endParaRPr>
            </a:p>
          </p:txBody>
        </p:sp>
        <p:sp>
          <p:nvSpPr>
            <p:cNvPr id="53267" name="矩形 21"/>
            <p:cNvSpPr>
              <a:spLocks noChangeArrowheads="1"/>
            </p:cNvSpPr>
            <p:nvPr/>
          </p:nvSpPr>
          <p:spPr bwMode="auto">
            <a:xfrm>
              <a:off x="112778" y="359688"/>
              <a:ext cx="204905" cy="144193"/>
            </a:xfrm>
            <a:prstGeom prst="rect">
              <a:avLst/>
            </a:prstGeom>
            <a:solidFill>
              <a:srgbClr val="0070C0"/>
            </a:solidFill>
            <a:ln w="15875">
              <a:solidFill>
                <a:srgbClr val="0070C0"/>
              </a:solidFill>
              <a:miter lim="800000"/>
              <a:headEnd/>
              <a:tailEnd/>
            </a:ln>
          </p:spPr>
          <p:txBody>
            <a:bodyPr anchor="ct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lgn="ctr" eaLnBrk="1" hangingPunct="1">
                <a:buFont typeface="Arial" charset="0"/>
                <a:buNone/>
              </a:pPr>
              <a:endParaRPr lang="zh-CHS" altLang="zh-CHS">
                <a:solidFill>
                  <a:srgbClr val="FFFFFF"/>
                </a:solidFill>
              </a:endParaRPr>
            </a:p>
          </p:txBody>
        </p:sp>
        <p:sp>
          <p:nvSpPr>
            <p:cNvPr id="53268" name="直接连接符 19"/>
            <p:cNvSpPr>
              <a:spLocks noChangeShapeType="1"/>
            </p:cNvSpPr>
            <p:nvPr/>
          </p:nvSpPr>
          <p:spPr bwMode="auto">
            <a:xfrm>
              <a:off x="112778" y="576769"/>
              <a:ext cx="204905" cy="1"/>
            </a:xfrm>
            <a:prstGeom prst="line">
              <a:avLst/>
            </a:prstGeom>
            <a:noFill/>
            <a:ln w="25400">
              <a:solidFill>
                <a:srgbClr val="0070C0"/>
              </a:solidFill>
              <a:miter lim="800000"/>
              <a:headEnd/>
              <a:tailEnd/>
            </a:ln>
            <a:extLst>
              <a:ext uri="{909E8E84-426E-40DD-AFC4-6F175D3DCCD1}">
                <a14:hiddenFill xmlns:a14="http://schemas.microsoft.com/office/drawing/2010/main">
                  <a:noFill/>
                </a14:hiddenFill>
              </a:ext>
            </a:extLst>
          </p:spPr>
          <p:txBody>
            <a:bodyPr/>
            <a:lstStyle/>
            <a:p>
              <a:endParaRPr lang="zh-CHS" altLang="en-US"/>
            </a:p>
          </p:txBody>
        </p:sp>
        <p:sp>
          <p:nvSpPr>
            <p:cNvPr id="53269" name="直接连接符 20"/>
            <p:cNvSpPr>
              <a:spLocks noChangeShapeType="1"/>
            </p:cNvSpPr>
            <p:nvPr/>
          </p:nvSpPr>
          <p:spPr bwMode="auto">
            <a:xfrm>
              <a:off x="112778" y="648072"/>
              <a:ext cx="204905" cy="1"/>
            </a:xfrm>
            <a:prstGeom prst="line">
              <a:avLst/>
            </a:prstGeom>
            <a:noFill/>
            <a:ln w="25400">
              <a:solidFill>
                <a:srgbClr val="0070C0"/>
              </a:solidFill>
              <a:miter lim="800000"/>
              <a:headEnd/>
              <a:tailEnd/>
            </a:ln>
            <a:extLst>
              <a:ext uri="{909E8E84-426E-40DD-AFC4-6F175D3DCCD1}">
                <a14:hiddenFill xmlns:a14="http://schemas.microsoft.com/office/drawing/2010/main">
                  <a:noFill/>
                </a14:hiddenFill>
              </a:ext>
            </a:extLst>
          </p:spPr>
          <p:txBody>
            <a:bodyPr/>
            <a:lstStyle/>
            <a:p>
              <a:endParaRPr lang="zh-CHS" altLang="en-US"/>
            </a:p>
          </p:txBody>
        </p:sp>
      </p:grpSp>
      <p:grpSp>
        <p:nvGrpSpPr>
          <p:cNvPr id="32789" name="组合 17"/>
          <p:cNvGrpSpPr>
            <a:grpSpLocks/>
          </p:cNvGrpSpPr>
          <p:nvPr/>
        </p:nvGrpSpPr>
        <p:grpSpPr bwMode="auto">
          <a:xfrm>
            <a:off x="1042988" y="4152900"/>
            <a:ext cx="431800" cy="649288"/>
            <a:chOff x="0" y="0"/>
            <a:chExt cx="432048" cy="648072"/>
          </a:xfrm>
        </p:grpSpPr>
        <p:sp>
          <p:nvSpPr>
            <p:cNvPr id="53262" name="椭圆 25"/>
            <p:cNvSpPr>
              <a:spLocks noChangeArrowheads="1"/>
            </p:cNvSpPr>
            <p:nvPr/>
          </p:nvSpPr>
          <p:spPr bwMode="auto">
            <a:xfrm>
              <a:off x="0" y="0"/>
              <a:ext cx="432048" cy="432576"/>
            </a:xfrm>
            <a:prstGeom prst="ellipse">
              <a:avLst/>
            </a:prstGeom>
            <a:solidFill>
              <a:srgbClr val="0070C0"/>
            </a:solidFill>
            <a:ln w="15875">
              <a:solidFill>
                <a:srgbClr val="0070C0"/>
              </a:solidFill>
              <a:miter lim="800000"/>
              <a:headEnd/>
              <a:tailEnd/>
            </a:ln>
          </p:spPr>
          <p:txBody>
            <a:bodyPr anchor="ct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lgn="ctr" eaLnBrk="1" hangingPunct="1">
                <a:buFont typeface="Arial" charset="0"/>
                <a:buNone/>
              </a:pPr>
              <a:endParaRPr lang="zh-CHS" altLang="zh-CHS">
                <a:solidFill>
                  <a:srgbClr val="FFFFFF"/>
                </a:solidFill>
              </a:endParaRPr>
            </a:p>
          </p:txBody>
        </p:sp>
        <p:sp>
          <p:nvSpPr>
            <p:cNvPr id="53263" name="矩形 26"/>
            <p:cNvSpPr>
              <a:spLocks noChangeArrowheads="1"/>
            </p:cNvSpPr>
            <p:nvPr/>
          </p:nvSpPr>
          <p:spPr bwMode="auto">
            <a:xfrm>
              <a:off x="112778" y="359688"/>
              <a:ext cx="204905" cy="144193"/>
            </a:xfrm>
            <a:prstGeom prst="rect">
              <a:avLst/>
            </a:prstGeom>
            <a:solidFill>
              <a:srgbClr val="0070C0"/>
            </a:solidFill>
            <a:ln w="15875">
              <a:solidFill>
                <a:srgbClr val="0070C0"/>
              </a:solidFill>
              <a:miter lim="800000"/>
              <a:headEnd/>
              <a:tailEnd/>
            </a:ln>
          </p:spPr>
          <p:txBody>
            <a:bodyPr anchor="ct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lgn="ctr" eaLnBrk="1" hangingPunct="1">
                <a:buFont typeface="Arial" charset="0"/>
                <a:buNone/>
              </a:pPr>
              <a:endParaRPr lang="zh-CHS" altLang="zh-CHS">
                <a:solidFill>
                  <a:srgbClr val="FFFFFF"/>
                </a:solidFill>
              </a:endParaRPr>
            </a:p>
          </p:txBody>
        </p:sp>
        <p:sp>
          <p:nvSpPr>
            <p:cNvPr id="53264" name="直接连接符 19"/>
            <p:cNvSpPr>
              <a:spLocks noChangeShapeType="1"/>
            </p:cNvSpPr>
            <p:nvPr/>
          </p:nvSpPr>
          <p:spPr bwMode="auto">
            <a:xfrm>
              <a:off x="112778" y="576769"/>
              <a:ext cx="204905" cy="1"/>
            </a:xfrm>
            <a:prstGeom prst="line">
              <a:avLst/>
            </a:prstGeom>
            <a:noFill/>
            <a:ln w="25400">
              <a:solidFill>
                <a:srgbClr val="0070C0"/>
              </a:solidFill>
              <a:miter lim="800000"/>
              <a:headEnd/>
              <a:tailEnd/>
            </a:ln>
            <a:extLst>
              <a:ext uri="{909E8E84-426E-40DD-AFC4-6F175D3DCCD1}">
                <a14:hiddenFill xmlns:a14="http://schemas.microsoft.com/office/drawing/2010/main">
                  <a:noFill/>
                </a14:hiddenFill>
              </a:ext>
            </a:extLst>
          </p:spPr>
          <p:txBody>
            <a:bodyPr/>
            <a:lstStyle/>
            <a:p>
              <a:endParaRPr lang="zh-CHS" altLang="en-US"/>
            </a:p>
          </p:txBody>
        </p:sp>
        <p:sp>
          <p:nvSpPr>
            <p:cNvPr id="53265" name="直接连接符 20"/>
            <p:cNvSpPr>
              <a:spLocks noChangeShapeType="1"/>
            </p:cNvSpPr>
            <p:nvPr/>
          </p:nvSpPr>
          <p:spPr bwMode="auto">
            <a:xfrm>
              <a:off x="112778" y="648072"/>
              <a:ext cx="204905" cy="1"/>
            </a:xfrm>
            <a:prstGeom prst="line">
              <a:avLst/>
            </a:prstGeom>
            <a:noFill/>
            <a:ln w="25400">
              <a:solidFill>
                <a:srgbClr val="0070C0"/>
              </a:solidFill>
              <a:miter lim="800000"/>
              <a:headEnd/>
              <a:tailEnd/>
            </a:ln>
            <a:extLst>
              <a:ext uri="{909E8E84-426E-40DD-AFC4-6F175D3DCCD1}">
                <a14:hiddenFill xmlns:a14="http://schemas.microsoft.com/office/drawing/2010/main">
                  <a:noFill/>
                </a14:hiddenFill>
              </a:ext>
            </a:extLst>
          </p:spPr>
          <p:txBody>
            <a:bodyPr/>
            <a:lstStyle/>
            <a:p>
              <a:endParaRPr lang="zh-CHS" altLang="en-US"/>
            </a:p>
          </p:txBody>
        </p:sp>
      </p:grpSp>
      <p:sp>
        <p:nvSpPr>
          <p:cNvPr id="2" name="幻灯片编号占位符 1"/>
          <p:cNvSpPr>
            <a:spLocks noGrp="1"/>
          </p:cNvSpPr>
          <p:nvPr>
            <p:ph type="sldNum" sz="quarter" idx="12"/>
          </p:nvPr>
        </p:nvSpPr>
        <p:spPr/>
        <p:txBody>
          <a:bodyPr/>
          <a:lstStyle/>
          <a:p>
            <a:fld id="{E49C1DA9-A967-7347-A557-5734E61B8CD1}" type="slidenum">
              <a:rPr lang="en-US" altLang="zh-CHS" smtClean="0"/>
              <a:pPr/>
              <a:t>79</a:t>
            </a:fld>
            <a:endParaRPr lang="en-US" altLang="zh-CHS"/>
          </a:p>
        </p:txBody>
      </p:sp>
      <p:sp>
        <p:nvSpPr>
          <p:cNvPr id="27" name="标题 1"/>
          <p:cNvSpPr txBox="1">
            <a:spLocks noChangeArrowheads="1"/>
          </p:cNvSpPr>
          <p:nvPr/>
        </p:nvSpPr>
        <p:spPr>
          <a:xfrm>
            <a:off x="468313" y="333375"/>
            <a:ext cx="6858000" cy="550863"/>
          </a:xfrm>
          <a:prstGeom prst="rect">
            <a:avLst/>
          </a:prstGeom>
        </p:spPr>
        <p:txBody>
          <a:bodyPr vert="horz" wrap="square" lIns="91440" tIns="45720" rIns="91440" bIns="45720" numCol="1" anchor="b" anchorCtr="0" compatLnSpc="1">
            <a:prstTxWarp prst="textNoShape">
              <a:avLst/>
            </a:prstTxWarp>
            <a:normAutofit/>
          </a:bodyPr>
          <a:lstStyle>
            <a:lvl1pPr algn="l" rtl="0" eaLnBrk="0" fontAlgn="base" hangingPunct="0">
              <a:lnSpc>
                <a:spcPct val="85000"/>
              </a:lnSpc>
              <a:spcBef>
                <a:spcPct val="0"/>
              </a:spcBef>
              <a:spcAft>
                <a:spcPct val="0"/>
              </a:spcAft>
              <a:defRPr sz="4800" kern="1200" spc="-50">
                <a:solidFill>
                  <a:srgbClr val="404040"/>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itchFamily="34" charset="0"/>
              </a:defRPr>
            </a:lvl2pPr>
            <a:lvl3pPr algn="l" rtl="0" eaLnBrk="0" fontAlgn="base" hangingPunct="0">
              <a:lnSpc>
                <a:spcPct val="85000"/>
              </a:lnSpc>
              <a:spcBef>
                <a:spcPct val="0"/>
              </a:spcBef>
              <a:spcAft>
                <a:spcPct val="0"/>
              </a:spcAft>
              <a:defRPr sz="4800">
                <a:solidFill>
                  <a:srgbClr val="404040"/>
                </a:solidFill>
                <a:latin typeface="Calibri Light" pitchFamily="34" charset="0"/>
              </a:defRPr>
            </a:lvl3pPr>
            <a:lvl4pPr algn="l" rtl="0" eaLnBrk="0" fontAlgn="base" hangingPunct="0">
              <a:lnSpc>
                <a:spcPct val="85000"/>
              </a:lnSpc>
              <a:spcBef>
                <a:spcPct val="0"/>
              </a:spcBef>
              <a:spcAft>
                <a:spcPct val="0"/>
              </a:spcAft>
              <a:defRPr sz="4800">
                <a:solidFill>
                  <a:srgbClr val="404040"/>
                </a:solidFill>
                <a:latin typeface="Calibri Light" pitchFamily="34" charset="0"/>
              </a:defRPr>
            </a:lvl4pPr>
            <a:lvl5pPr algn="l" rtl="0" eaLnBrk="0" fontAlgn="base" hangingPunct="0">
              <a:lnSpc>
                <a:spcPct val="85000"/>
              </a:lnSpc>
              <a:spcBef>
                <a:spcPct val="0"/>
              </a:spcBef>
              <a:spcAft>
                <a:spcPct val="0"/>
              </a:spcAft>
              <a:defRPr sz="4800">
                <a:solidFill>
                  <a:srgbClr val="404040"/>
                </a:solidFill>
                <a:latin typeface="Calibri Light" pitchFamily="34" charset="0"/>
              </a:defRPr>
            </a:lvl5pPr>
            <a:lvl6pPr marL="457200" algn="l" rtl="0" fontAlgn="base">
              <a:lnSpc>
                <a:spcPct val="85000"/>
              </a:lnSpc>
              <a:spcBef>
                <a:spcPct val="0"/>
              </a:spcBef>
              <a:spcAft>
                <a:spcPct val="0"/>
              </a:spcAft>
              <a:defRPr sz="4800">
                <a:solidFill>
                  <a:srgbClr val="404040"/>
                </a:solidFill>
                <a:latin typeface="Calibri Light" pitchFamily="34" charset="0"/>
              </a:defRPr>
            </a:lvl6pPr>
            <a:lvl7pPr marL="914400" algn="l" rtl="0" fontAlgn="base">
              <a:lnSpc>
                <a:spcPct val="85000"/>
              </a:lnSpc>
              <a:spcBef>
                <a:spcPct val="0"/>
              </a:spcBef>
              <a:spcAft>
                <a:spcPct val="0"/>
              </a:spcAft>
              <a:defRPr sz="4800">
                <a:solidFill>
                  <a:srgbClr val="404040"/>
                </a:solidFill>
                <a:latin typeface="Calibri Light" pitchFamily="34" charset="0"/>
              </a:defRPr>
            </a:lvl7pPr>
            <a:lvl8pPr marL="1371600" algn="l" rtl="0" fontAlgn="base">
              <a:lnSpc>
                <a:spcPct val="85000"/>
              </a:lnSpc>
              <a:spcBef>
                <a:spcPct val="0"/>
              </a:spcBef>
              <a:spcAft>
                <a:spcPct val="0"/>
              </a:spcAft>
              <a:defRPr sz="4800">
                <a:solidFill>
                  <a:srgbClr val="404040"/>
                </a:solidFill>
                <a:latin typeface="Calibri Light" pitchFamily="34" charset="0"/>
              </a:defRPr>
            </a:lvl8pPr>
            <a:lvl9pPr marL="1828800" algn="l" rtl="0" fontAlgn="base">
              <a:lnSpc>
                <a:spcPct val="85000"/>
              </a:lnSpc>
              <a:spcBef>
                <a:spcPct val="0"/>
              </a:spcBef>
              <a:spcAft>
                <a:spcPct val="0"/>
              </a:spcAft>
              <a:defRPr sz="4800">
                <a:solidFill>
                  <a:srgbClr val="404040"/>
                </a:solidFill>
                <a:latin typeface="Calibri Light" pitchFamily="34" charset="0"/>
              </a:defRPr>
            </a:lvl9pPr>
          </a:lstStyle>
          <a:p>
            <a:pPr eaLnBrk="1" hangingPunct="1">
              <a:lnSpc>
                <a:spcPct val="100000"/>
              </a:lnSpc>
            </a:pPr>
            <a:r>
              <a:rPr lang="en-US" altLang="zh-CHS" sz="2400" dirty="0" smtClean="0">
                <a:solidFill>
                  <a:schemeClr val="tx1"/>
                </a:solidFill>
                <a:latin typeface="Calibri" charset="0"/>
                <a:sym typeface="Calibri" charset="0"/>
              </a:rPr>
              <a:t>Conclusion</a:t>
            </a:r>
            <a:endParaRPr lang="zh-CHS" altLang="en-US" sz="2400" dirty="0">
              <a:solidFill>
                <a:schemeClr val="tx1"/>
              </a:solidFill>
              <a:latin typeface="Calibri" charset="0"/>
              <a:sym typeface="Calibri" charset="0"/>
            </a:endParaRPr>
          </a:p>
        </p:txBody>
      </p:sp>
    </p:spTree>
    <p:extLst>
      <p:ext uri="{BB962C8B-B14F-4D97-AF65-F5344CB8AC3E}">
        <p14:creationId xmlns:p14="http://schemas.microsoft.com/office/powerpoint/2010/main" val="11313592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32773"/>
                                        </p:tgtEl>
                                        <p:attrNameLst>
                                          <p:attrName>style.visibility</p:attrName>
                                        </p:attrNameLst>
                                      </p:cBhvr>
                                      <p:to>
                                        <p:strVal val="visible"/>
                                      </p:to>
                                    </p:set>
                                    <p:anim calcmode="lin" valueType="num">
                                      <p:cBhvr>
                                        <p:cTn id="7" dur="500" fill="hold"/>
                                        <p:tgtEl>
                                          <p:spTgt spid="32773"/>
                                        </p:tgtEl>
                                        <p:attrNameLst>
                                          <p:attrName>ppt_w</p:attrName>
                                        </p:attrNameLst>
                                      </p:cBhvr>
                                      <p:tavLst>
                                        <p:tav tm="0">
                                          <p:val>
                                            <p:fltVal val="0"/>
                                          </p:val>
                                        </p:tav>
                                        <p:tav tm="100000">
                                          <p:val>
                                            <p:strVal val="#ppt_w"/>
                                          </p:val>
                                        </p:tav>
                                      </p:tavLst>
                                    </p:anim>
                                    <p:anim calcmode="lin" valueType="num">
                                      <p:cBhvr>
                                        <p:cTn id="8" dur="500" fill="hold"/>
                                        <p:tgtEl>
                                          <p:spTgt spid="32773"/>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32774"/>
                                        </p:tgtEl>
                                        <p:attrNameLst>
                                          <p:attrName>style.visibility</p:attrName>
                                        </p:attrNameLst>
                                      </p:cBhvr>
                                      <p:to>
                                        <p:strVal val="visible"/>
                                      </p:to>
                                    </p:set>
                                    <p:anim calcmode="lin" valueType="num">
                                      <p:cBhvr>
                                        <p:cTn id="11" dur="500" fill="hold"/>
                                        <p:tgtEl>
                                          <p:spTgt spid="32774"/>
                                        </p:tgtEl>
                                        <p:attrNameLst>
                                          <p:attrName>ppt_w</p:attrName>
                                        </p:attrNameLst>
                                      </p:cBhvr>
                                      <p:tavLst>
                                        <p:tav tm="0">
                                          <p:val>
                                            <p:fltVal val="0"/>
                                          </p:val>
                                        </p:tav>
                                        <p:tav tm="100000">
                                          <p:val>
                                            <p:strVal val="#ppt_w"/>
                                          </p:val>
                                        </p:tav>
                                      </p:tavLst>
                                    </p:anim>
                                    <p:anim calcmode="lin" valueType="num">
                                      <p:cBhvr>
                                        <p:cTn id="12" dur="500" fill="hold"/>
                                        <p:tgtEl>
                                          <p:spTgt spid="32774"/>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32775"/>
                                        </p:tgtEl>
                                        <p:attrNameLst>
                                          <p:attrName>style.visibility</p:attrName>
                                        </p:attrNameLst>
                                      </p:cBhvr>
                                      <p:to>
                                        <p:strVal val="visible"/>
                                      </p:to>
                                    </p:set>
                                    <p:anim calcmode="lin" valueType="num">
                                      <p:cBhvr>
                                        <p:cTn id="15" dur="500" fill="hold"/>
                                        <p:tgtEl>
                                          <p:spTgt spid="32775"/>
                                        </p:tgtEl>
                                        <p:attrNameLst>
                                          <p:attrName>ppt_w</p:attrName>
                                        </p:attrNameLst>
                                      </p:cBhvr>
                                      <p:tavLst>
                                        <p:tav tm="0">
                                          <p:val>
                                            <p:fltVal val="0"/>
                                          </p:val>
                                        </p:tav>
                                        <p:tav tm="100000">
                                          <p:val>
                                            <p:strVal val="#ppt_w"/>
                                          </p:val>
                                        </p:tav>
                                      </p:tavLst>
                                    </p:anim>
                                    <p:anim calcmode="lin" valueType="num">
                                      <p:cBhvr>
                                        <p:cTn id="16" dur="500" fill="hold"/>
                                        <p:tgtEl>
                                          <p:spTgt spid="32775"/>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0"/>
                                  </p:stCondLst>
                                  <p:childTnLst>
                                    <p:set>
                                      <p:cBhvr>
                                        <p:cTn id="18" dur="1" fill="hold">
                                          <p:stCondLst>
                                            <p:cond delay="0"/>
                                          </p:stCondLst>
                                        </p:cTn>
                                        <p:tgtEl>
                                          <p:spTgt spid="32776"/>
                                        </p:tgtEl>
                                        <p:attrNameLst>
                                          <p:attrName>style.visibility</p:attrName>
                                        </p:attrNameLst>
                                      </p:cBhvr>
                                      <p:to>
                                        <p:strVal val="visible"/>
                                      </p:to>
                                    </p:set>
                                    <p:anim calcmode="lin" valueType="num">
                                      <p:cBhvr>
                                        <p:cTn id="19" dur="500" fill="hold"/>
                                        <p:tgtEl>
                                          <p:spTgt spid="32776"/>
                                        </p:tgtEl>
                                        <p:attrNameLst>
                                          <p:attrName>ppt_w</p:attrName>
                                        </p:attrNameLst>
                                      </p:cBhvr>
                                      <p:tavLst>
                                        <p:tav tm="0">
                                          <p:val>
                                            <p:fltVal val="0"/>
                                          </p:val>
                                        </p:tav>
                                        <p:tav tm="100000">
                                          <p:val>
                                            <p:strVal val="#ppt_w"/>
                                          </p:val>
                                        </p:tav>
                                      </p:tavLst>
                                    </p:anim>
                                    <p:anim calcmode="lin" valueType="num">
                                      <p:cBhvr>
                                        <p:cTn id="20" dur="500" fill="hold"/>
                                        <p:tgtEl>
                                          <p:spTgt spid="32776"/>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0"/>
                                  </p:stCondLst>
                                  <p:childTnLst>
                                    <p:set>
                                      <p:cBhvr>
                                        <p:cTn id="22" dur="1" fill="hold">
                                          <p:stCondLst>
                                            <p:cond delay="0"/>
                                          </p:stCondLst>
                                        </p:cTn>
                                        <p:tgtEl>
                                          <p:spTgt spid="32777"/>
                                        </p:tgtEl>
                                        <p:attrNameLst>
                                          <p:attrName>style.visibility</p:attrName>
                                        </p:attrNameLst>
                                      </p:cBhvr>
                                      <p:to>
                                        <p:strVal val="visible"/>
                                      </p:to>
                                    </p:set>
                                    <p:anim calcmode="lin" valueType="num">
                                      <p:cBhvr>
                                        <p:cTn id="23" dur="500" fill="hold"/>
                                        <p:tgtEl>
                                          <p:spTgt spid="32777"/>
                                        </p:tgtEl>
                                        <p:attrNameLst>
                                          <p:attrName>ppt_w</p:attrName>
                                        </p:attrNameLst>
                                      </p:cBhvr>
                                      <p:tavLst>
                                        <p:tav tm="0">
                                          <p:val>
                                            <p:fltVal val="0"/>
                                          </p:val>
                                        </p:tav>
                                        <p:tav tm="100000">
                                          <p:val>
                                            <p:strVal val="#ppt_w"/>
                                          </p:val>
                                        </p:tav>
                                      </p:tavLst>
                                    </p:anim>
                                    <p:anim calcmode="lin" valueType="num">
                                      <p:cBhvr>
                                        <p:cTn id="24" dur="500" fill="hold"/>
                                        <p:tgtEl>
                                          <p:spTgt spid="32777"/>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0"/>
                                  </p:stCondLst>
                                  <p:childTnLst>
                                    <p:set>
                                      <p:cBhvr>
                                        <p:cTn id="26" dur="1" fill="hold">
                                          <p:stCondLst>
                                            <p:cond delay="0"/>
                                          </p:stCondLst>
                                        </p:cTn>
                                        <p:tgtEl>
                                          <p:spTgt spid="32778"/>
                                        </p:tgtEl>
                                        <p:attrNameLst>
                                          <p:attrName>style.visibility</p:attrName>
                                        </p:attrNameLst>
                                      </p:cBhvr>
                                      <p:to>
                                        <p:strVal val="visible"/>
                                      </p:to>
                                    </p:set>
                                    <p:anim calcmode="lin" valueType="num">
                                      <p:cBhvr>
                                        <p:cTn id="27" dur="500" fill="hold"/>
                                        <p:tgtEl>
                                          <p:spTgt spid="32778"/>
                                        </p:tgtEl>
                                        <p:attrNameLst>
                                          <p:attrName>ppt_w</p:attrName>
                                        </p:attrNameLst>
                                      </p:cBhvr>
                                      <p:tavLst>
                                        <p:tav tm="0">
                                          <p:val>
                                            <p:fltVal val="0"/>
                                          </p:val>
                                        </p:tav>
                                        <p:tav tm="100000">
                                          <p:val>
                                            <p:strVal val="#ppt_w"/>
                                          </p:val>
                                        </p:tav>
                                      </p:tavLst>
                                    </p:anim>
                                    <p:anim calcmode="lin" valueType="num">
                                      <p:cBhvr>
                                        <p:cTn id="28" dur="500" fill="hold"/>
                                        <p:tgtEl>
                                          <p:spTgt spid="32778"/>
                                        </p:tgtEl>
                                        <p:attrNameLst>
                                          <p:attrName>ppt_h</p:attrName>
                                        </p:attrNameLst>
                                      </p:cBhvr>
                                      <p:tavLst>
                                        <p:tav tm="0">
                                          <p:val>
                                            <p:fltVal val="0"/>
                                          </p:val>
                                        </p:tav>
                                        <p:tav tm="100000">
                                          <p:val>
                                            <p:strVal val="#ppt_h"/>
                                          </p:val>
                                        </p:tav>
                                      </p:tavLst>
                                    </p:anim>
                                  </p:childTnLst>
                                </p:cTn>
                              </p:par>
                              <p:par>
                                <p:cTn id="29" presetID="23" presetClass="entr" presetSubtype="16" fill="hold" nodeType="withEffect">
                                  <p:stCondLst>
                                    <p:cond delay="0"/>
                                  </p:stCondLst>
                                  <p:childTnLst>
                                    <p:set>
                                      <p:cBhvr>
                                        <p:cTn id="30" dur="1" fill="hold">
                                          <p:stCondLst>
                                            <p:cond delay="0"/>
                                          </p:stCondLst>
                                        </p:cTn>
                                        <p:tgtEl>
                                          <p:spTgt spid="32779"/>
                                        </p:tgtEl>
                                        <p:attrNameLst>
                                          <p:attrName>style.visibility</p:attrName>
                                        </p:attrNameLst>
                                      </p:cBhvr>
                                      <p:to>
                                        <p:strVal val="visible"/>
                                      </p:to>
                                    </p:set>
                                    <p:anim calcmode="lin" valueType="num">
                                      <p:cBhvr>
                                        <p:cTn id="31" dur="500" fill="hold"/>
                                        <p:tgtEl>
                                          <p:spTgt spid="32779"/>
                                        </p:tgtEl>
                                        <p:attrNameLst>
                                          <p:attrName>ppt_w</p:attrName>
                                        </p:attrNameLst>
                                      </p:cBhvr>
                                      <p:tavLst>
                                        <p:tav tm="0">
                                          <p:val>
                                            <p:fltVal val="0"/>
                                          </p:val>
                                        </p:tav>
                                        <p:tav tm="100000">
                                          <p:val>
                                            <p:strVal val="#ppt_w"/>
                                          </p:val>
                                        </p:tav>
                                      </p:tavLst>
                                    </p:anim>
                                    <p:anim calcmode="lin" valueType="num">
                                      <p:cBhvr>
                                        <p:cTn id="32" dur="500" fill="hold"/>
                                        <p:tgtEl>
                                          <p:spTgt spid="32779"/>
                                        </p:tgtEl>
                                        <p:attrNameLst>
                                          <p:attrName>ppt_h</p:attrName>
                                        </p:attrNameLst>
                                      </p:cBhvr>
                                      <p:tavLst>
                                        <p:tav tm="0">
                                          <p:val>
                                            <p:fltVal val="0"/>
                                          </p:val>
                                        </p:tav>
                                        <p:tav tm="100000">
                                          <p:val>
                                            <p:strVal val="#ppt_h"/>
                                          </p:val>
                                        </p:tav>
                                      </p:tavLst>
                                    </p:anim>
                                  </p:childTnLst>
                                </p:cTn>
                              </p:par>
                              <p:par>
                                <p:cTn id="33" presetID="23" presetClass="entr" presetSubtype="16" fill="hold" nodeType="withEffect">
                                  <p:stCondLst>
                                    <p:cond delay="0"/>
                                  </p:stCondLst>
                                  <p:childTnLst>
                                    <p:set>
                                      <p:cBhvr>
                                        <p:cTn id="34" dur="1" fill="hold">
                                          <p:stCondLst>
                                            <p:cond delay="0"/>
                                          </p:stCondLst>
                                        </p:cTn>
                                        <p:tgtEl>
                                          <p:spTgt spid="32784"/>
                                        </p:tgtEl>
                                        <p:attrNameLst>
                                          <p:attrName>style.visibility</p:attrName>
                                        </p:attrNameLst>
                                      </p:cBhvr>
                                      <p:to>
                                        <p:strVal val="visible"/>
                                      </p:to>
                                    </p:set>
                                    <p:anim calcmode="lin" valueType="num">
                                      <p:cBhvr>
                                        <p:cTn id="35" dur="500" fill="hold"/>
                                        <p:tgtEl>
                                          <p:spTgt spid="32784"/>
                                        </p:tgtEl>
                                        <p:attrNameLst>
                                          <p:attrName>ppt_w</p:attrName>
                                        </p:attrNameLst>
                                      </p:cBhvr>
                                      <p:tavLst>
                                        <p:tav tm="0">
                                          <p:val>
                                            <p:fltVal val="0"/>
                                          </p:val>
                                        </p:tav>
                                        <p:tav tm="100000">
                                          <p:val>
                                            <p:strVal val="#ppt_w"/>
                                          </p:val>
                                        </p:tav>
                                      </p:tavLst>
                                    </p:anim>
                                    <p:anim calcmode="lin" valueType="num">
                                      <p:cBhvr>
                                        <p:cTn id="36" dur="500" fill="hold"/>
                                        <p:tgtEl>
                                          <p:spTgt spid="32784"/>
                                        </p:tgtEl>
                                        <p:attrNameLst>
                                          <p:attrName>ppt_h</p:attrName>
                                        </p:attrNameLst>
                                      </p:cBhvr>
                                      <p:tavLst>
                                        <p:tav tm="0">
                                          <p:val>
                                            <p:fltVal val="0"/>
                                          </p:val>
                                        </p:tav>
                                        <p:tav tm="100000">
                                          <p:val>
                                            <p:strVal val="#ppt_h"/>
                                          </p:val>
                                        </p:tav>
                                      </p:tavLst>
                                    </p:anim>
                                  </p:childTnLst>
                                </p:cTn>
                              </p:par>
                              <p:par>
                                <p:cTn id="37" presetID="23" presetClass="entr" presetSubtype="16" fill="hold" nodeType="withEffect">
                                  <p:stCondLst>
                                    <p:cond delay="0"/>
                                  </p:stCondLst>
                                  <p:childTnLst>
                                    <p:set>
                                      <p:cBhvr>
                                        <p:cTn id="38" dur="1" fill="hold">
                                          <p:stCondLst>
                                            <p:cond delay="0"/>
                                          </p:stCondLst>
                                        </p:cTn>
                                        <p:tgtEl>
                                          <p:spTgt spid="32789"/>
                                        </p:tgtEl>
                                        <p:attrNameLst>
                                          <p:attrName>style.visibility</p:attrName>
                                        </p:attrNameLst>
                                      </p:cBhvr>
                                      <p:to>
                                        <p:strVal val="visible"/>
                                      </p:to>
                                    </p:set>
                                    <p:anim calcmode="lin" valueType="num">
                                      <p:cBhvr>
                                        <p:cTn id="39" dur="500" fill="hold"/>
                                        <p:tgtEl>
                                          <p:spTgt spid="32789"/>
                                        </p:tgtEl>
                                        <p:attrNameLst>
                                          <p:attrName>ppt_w</p:attrName>
                                        </p:attrNameLst>
                                      </p:cBhvr>
                                      <p:tavLst>
                                        <p:tav tm="0">
                                          <p:val>
                                            <p:fltVal val="0"/>
                                          </p:val>
                                        </p:tav>
                                        <p:tav tm="100000">
                                          <p:val>
                                            <p:strVal val="#ppt_w"/>
                                          </p:val>
                                        </p:tav>
                                      </p:tavLst>
                                    </p:anim>
                                    <p:anim calcmode="lin" valueType="num">
                                      <p:cBhvr>
                                        <p:cTn id="40" dur="500" fill="hold"/>
                                        <p:tgtEl>
                                          <p:spTgt spid="3278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3" grpId="0" bldLvl="0" animBg="1" autoUpdateAnimBg="0"/>
      <p:bldP spid="32774" grpId="0" bldLvl="0" autoUpdateAnimBg="0"/>
      <p:bldP spid="32775" grpId="0" bldLvl="0" animBg="1" autoUpdateAnimBg="0"/>
      <p:bldP spid="32776" grpId="0" bldLvl="0" autoUpdateAnimBg="0"/>
      <p:bldP spid="32777" grpId="0" bldLvl="0" animBg="1" autoUpdateAnimBg="0"/>
      <p:bldP spid="32778" grpId="0" bldLvl="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8313" y="333375"/>
            <a:ext cx="6858000" cy="550863"/>
          </a:xfrm>
        </p:spPr>
        <p:txBody>
          <a:bodyPr rtlCol="0"/>
          <a:lstStyle/>
          <a:p>
            <a:pPr eaLnBrk="1" fontAlgn="auto" hangingPunct="1">
              <a:spcAft>
                <a:spcPts val="0"/>
              </a:spcAft>
              <a:defRPr/>
            </a:pPr>
            <a:r>
              <a:rPr lang="en-US" altLang="zh-CHS" sz="2400" dirty="0">
                <a:solidFill>
                  <a:schemeClr val="tx1"/>
                </a:solidFill>
                <a:latin typeface="Calibri" pitchFamily="34" charset="0"/>
                <a:cs typeface="Arial" pitchFamily="34" charset="0"/>
                <a:sym typeface="Calibri" pitchFamily="34" charset="0"/>
              </a:rPr>
              <a:t>Introduction</a:t>
            </a:r>
            <a:endParaRPr lang="zh-CHS" altLang="en-US" sz="2400" dirty="0">
              <a:solidFill>
                <a:schemeClr val="tx1"/>
              </a:solidFill>
              <a:latin typeface="Calibri" pitchFamily="34" charset="0"/>
              <a:ea typeface="+mn-ea"/>
              <a:cs typeface="Arial" pitchFamily="34" charset="0"/>
              <a:sym typeface="Calibri" pitchFamily="34" charset="0"/>
            </a:endParaRPr>
          </a:p>
        </p:txBody>
      </p:sp>
      <p:cxnSp>
        <p:nvCxnSpPr>
          <p:cNvPr id="4" name="直接连接符 3"/>
          <p:cNvCxnSpPr/>
          <p:nvPr/>
        </p:nvCxnSpPr>
        <p:spPr>
          <a:xfrm>
            <a:off x="539750" y="908050"/>
            <a:ext cx="7993063" cy="0"/>
          </a:xfrm>
          <a:prstGeom prst="line">
            <a:avLst/>
          </a:prstGeom>
          <a:ln w="19050" cmpd="sng">
            <a:solidFill>
              <a:srgbClr val="0070C0"/>
            </a:soli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539750" y="1228725"/>
            <a:ext cx="661988" cy="661988"/>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HS" sz="1600" dirty="0"/>
              <a:t>?</a:t>
            </a:r>
            <a:endParaRPr lang="zh-CHS" altLang="en-US" sz="1600" dirty="0"/>
          </a:p>
        </p:txBody>
      </p:sp>
      <p:grpSp>
        <p:nvGrpSpPr>
          <p:cNvPr id="29701" name="组合 6"/>
          <p:cNvGrpSpPr>
            <a:grpSpLocks/>
          </p:cNvGrpSpPr>
          <p:nvPr/>
        </p:nvGrpSpPr>
        <p:grpSpPr bwMode="auto">
          <a:xfrm>
            <a:off x="1260475" y="1268413"/>
            <a:ext cx="7272338" cy="582612"/>
            <a:chOff x="539750" y="2199055"/>
            <a:chExt cx="7272610" cy="581873"/>
          </a:xfrm>
        </p:grpSpPr>
        <p:grpSp>
          <p:nvGrpSpPr>
            <p:cNvPr id="29715" name="组合 17"/>
            <p:cNvGrpSpPr>
              <a:grpSpLocks/>
            </p:cNvGrpSpPr>
            <p:nvPr/>
          </p:nvGrpSpPr>
          <p:grpSpPr bwMode="auto">
            <a:xfrm>
              <a:off x="539750" y="2199055"/>
              <a:ext cx="7272610" cy="581873"/>
              <a:chOff x="1682" y="694032"/>
              <a:chExt cx="2049909" cy="819963"/>
            </a:xfrm>
          </p:grpSpPr>
          <p:sp>
            <p:nvSpPr>
              <p:cNvPr id="21" name="燕尾形 20"/>
              <p:cNvSpPr/>
              <p:nvPr/>
            </p:nvSpPr>
            <p:spPr>
              <a:xfrm>
                <a:off x="1682" y="694032"/>
                <a:ext cx="2049909" cy="819963"/>
              </a:xfrm>
              <a:prstGeom prst="chevron">
                <a:avLst/>
              </a:prstGeom>
              <a:solidFill>
                <a:schemeClr val="bg1">
                  <a:lumMod val="6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2" name="燕尾形 4"/>
              <p:cNvSpPr/>
              <p:nvPr/>
            </p:nvSpPr>
            <p:spPr>
              <a:xfrm>
                <a:off x="411574" y="694032"/>
                <a:ext cx="1230124" cy="819963"/>
              </a:xfrm>
              <a:prstGeom prst="rect">
                <a:avLst/>
              </a:prstGeom>
            </p:spPr>
            <p:style>
              <a:lnRef idx="0">
                <a:scrgbClr r="0" g="0" b="0"/>
              </a:lnRef>
              <a:fillRef idx="0">
                <a:scrgbClr r="0" g="0" b="0"/>
              </a:fillRef>
              <a:effectRef idx="0">
                <a:scrgbClr r="0" g="0" b="0"/>
              </a:effectRef>
              <a:fontRef idx="minor">
                <a:schemeClr val="lt1"/>
              </a:fontRef>
            </p:style>
            <p:txBody>
              <a:bodyPr lIns="68009" tIns="22670" rIns="22670" bIns="22670" spcCol="1270" anchor="ctr"/>
              <a:lstStyle/>
              <a:p>
                <a:pPr algn="ctr" defTabSz="755650" eaLnBrk="1" hangingPunct="1">
                  <a:lnSpc>
                    <a:spcPct val="90000"/>
                  </a:lnSpc>
                  <a:spcAft>
                    <a:spcPct val="35000"/>
                  </a:spcAft>
                  <a:defRPr/>
                </a:pPr>
                <a:endParaRPr lang="zh-CHS" altLang="en-US" sz="1700" dirty="0"/>
              </a:p>
            </p:txBody>
          </p:sp>
        </p:grpSp>
        <p:sp>
          <p:nvSpPr>
            <p:cNvPr id="29716" name="矩形 5"/>
            <p:cNvSpPr>
              <a:spLocks noChangeArrowheads="1"/>
            </p:cNvSpPr>
            <p:nvPr/>
          </p:nvSpPr>
          <p:spPr bwMode="auto">
            <a:xfrm>
              <a:off x="827584" y="2331628"/>
              <a:ext cx="676875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eaLnBrk="1" hangingPunct="1"/>
              <a:r>
                <a:rPr lang="en-US" altLang="zh-CHS" sz="1600">
                  <a:solidFill>
                    <a:schemeClr val="bg1"/>
                  </a:solidFill>
                </a:rPr>
                <a:t>How to store the EHR more effective than RDBMS is the research focus for EHR</a:t>
              </a:r>
              <a:endParaRPr lang="zh-CHS" altLang="en-US" sz="1600">
                <a:solidFill>
                  <a:schemeClr val="bg1"/>
                </a:solidFill>
              </a:endParaRPr>
            </a:p>
          </p:txBody>
        </p:sp>
      </p:grpSp>
      <p:sp>
        <p:nvSpPr>
          <p:cNvPr id="24" name="Freeform 111"/>
          <p:cNvSpPr>
            <a:spLocks noEditPoints="1"/>
          </p:cNvSpPr>
          <p:nvPr/>
        </p:nvSpPr>
        <p:spPr bwMode="auto">
          <a:xfrm>
            <a:off x="7848600" y="2133600"/>
            <a:ext cx="638175" cy="431800"/>
          </a:xfrm>
          <a:custGeom>
            <a:avLst/>
            <a:gdLst/>
            <a:ahLst/>
            <a:cxnLst>
              <a:cxn ang="0">
                <a:pos x="73" y="36"/>
              </a:cxn>
              <a:cxn ang="0">
                <a:pos x="58" y="50"/>
              </a:cxn>
              <a:cxn ang="0">
                <a:pos x="58" y="50"/>
              </a:cxn>
              <a:cxn ang="0">
                <a:pos x="15" y="50"/>
              </a:cxn>
              <a:cxn ang="0">
                <a:pos x="15" y="50"/>
              </a:cxn>
              <a:cxn ang="0">
                <a:pos x="14" y="50"/>
              </a:cxn>
              <a:cxn ang="0">
                <a:pos x="14" y="50"/>
              </a:cxn>
              <a:cxn ang="0">
                <a:pos x="0" y="35"/>
              </a:cxn>
              <a:cxn ang="0">
                <a:pos x="7" y="23"/>
              </a:cxn>
              <a:cxn ang="0">
                <a:pos x="7" y="20"/>
              </a:cxn>
              <a:cxn ang="0">
                <a:pos x="17" y="10"/>
              </a:cxn>
              <a:cxn ang="0">
                <a:pos x="23" y="12"/>
              </a:cxn>
              <a:cxn ang="0">
                <a:pos x="42" y="0"/>
              </a:cxn>
              <a:cxn ang="0">
                <a:pos x="64" y="21"/>
              </a:cxn>
              <a:cxn ang="0">
                <a:pos x="64" y="23"/>
              </a:cxn>
              <a:cxn ang="0">
                <a:pos x="73" y="36"/>
              </a:cxn>
              <a:cxn ang="0">
                <a:pos x="27" y="42"/>
              </a:cxn>
              <a:cxn ang="0">
                <a:pos x="35" y="38"/>
              </a:cxn>
              <a:cxn ang="0">
                <a:pos x="32" y="34"/>
              </a:cxn>
              <a:cxn ang="0">
                <a:pos x="27" y="37"/>
              </a:cxn>
              <a:cxn ang="0">
                <a:pos x="22" y="32"/>
              </a:cxn>
              <a:cxn ang="0">
                <a:pos x="27" y="28"/>
              </a:cxn>
              <a:cxn ang="0">
                <a:pos x="48" y="42"/>
              </a:cxn>
              <a:cxn ang="0">
                <a:pos x="58" y="32"/>
              </a:cxn>
              <a:cxn ang="0">
                <a:pos x="48" y="23"/>
              </a:cxn>
              <a:cxn ang="0">
                <a:pos x="39" y="26"/>
              </a:cxn>
              <a:cxn ang="0">
                <a:pos x="43" y="30"/>
              </a:cxn>
              <a:cxn ang="0">
                <a:pos x="48" y="28"/>
              </a:cxn>
              <a:cxn ang="0">
                <a:pos x="52" y="32"/>
              </a:cxn>
              <a:cxn ang="0">
                <a:pos x="48" y="37"/>
              </a:cxn>
              <a:cxn ang="0">
                <a:pos x="27" y="23"/>
              </a:cxn>
              <a:cxn ang="0">
                <a:pos x="16" y="32"/>
              </a:cxn>
              <a:cxn ang="0">
                <a:pos x="27" y="42"/>
              </a:cxn>
            </a:cxnLst>
            <a:rect l="0" t="0" r="r" b="b"/>
            <a:pathLst>
              <a:path w="73" h="50">
                <a:moveTo>
                  <a:pt x="73" y="36"/>
                </a:moveTo>
                <a:cubicBezTo>
                  <a:pt x="73" y="44"/>
                  <a:pt x="66" y="50"/>
                  <a:pt x="58" y="50"/>
                </a:cubicBezTo>
                <a:cubicBezTo>
                  <a:pt x="58" y="50"/>
                  <a:pt x="58" y="50"/>
                  <a:pt x="58" y="50"/>
                </a:cubicBezTo>
                <a:cubicBezTo>
                  <a:pt x="15" y="50"/>
                  <a:pt x="15" y="50"/>
                  <a:pt x="15" y="50"/>
                </a:cubicBezTo>
                <a:cubicBezTo>
                  <a:pt x="15" y="50"/>
                  <a:pt x="15" y="50"/>
                  <a:pt x="15" y="50"/>
                </a:cubicBezTo>
                <a:cubicBezTo>
                  <a:pt x="14" y="50"/>
                  <a:pt x="14" y="50"/>
                  <a:pt x="14" y="50"/>
                </a:cubicBezTo>
                <a:cubicBezTo>
                  <a:pt x="14" y="50"/>
                  <a:pt x="14" y="50"/>
                  <a:pt x="14" y="50"/>
                </a:cubicBezTo>
                <a:cubicBezTo>
                  <a:pt x="6" y="50"/>
                  <a:pt x="0" y="43"/>
                  <a:pt x="0" y="35"/>
                </a:cubicBezTo>
                <a:cubicBezTo>
                  <a:pt x="0" y="30"/>
                  <a:pt x="3" y="26"/>
                  <a:pt x="7" y="23"/>
                </a:cubicBezTo>
                <a:cubicBezTo>
                  <a:pt x="7" y="22"/>
                  <a:pt x="7" y="21"/>
                  <a:pt x="7" y="20"/>
                </a:cubicBezTo>
                <a:cubicBezTo>
                  <a:pt x="7" y="15"/>
                  <a:pt x="11" y="10"/>
                  <a:pt x="17" y="10"/>
                </a:cubicBezTo>
                <a:cubicBezTo>
                  <a:pt x="19" y="10"/>
                  <a:pt x="21" y="11"/>
                  <a:pt x="23" y="12"/>
                </a:cubicBezTo>
                <a:cubicBezTo>
                  <a:pt x="26" y="5"/>
                  <a:pt x="34" y="0"/>
                  <a:pt x="42" y="0"/>
                </a:cubicBezTo>
                <a:cubicBezTo>
                  <a:pt x="54" y="0"/>
                  <a:pt x="64" y="10"/>
                  <a:pt x="64" y="21"/>
                </a:cubicBezTo>
                <a:cubicBezTo>
                  <a:pt x="64" y="22"/>
                  <a:pt x="64" y="22"/>
                  <a:pt x="64" y="23"/>
                </a:cubicBezTo>
                <a:cubicBezTo>
                  <a:pt x="69" y="25"/>
                  <a:pt x="73" y="30"/>
                  <a:pt x="73" y="36"/>
                </a:cubicBezTo>
                <a:close/>
                <a:moveTo>
                  <a:pt x="27" y="42"/>
                </a:moveTo>
                <a:cubicBezTo>
                  <a:pt x="30" y="42"/>
                  <a:pt x="33" y="41"/>
                  <a:pt x="35" y="38"/>
                </a:cubicBezTo>
                <a:cubicBezTo>
                  <a:pt x="34" y="37"/>
                  <a:pt x="33" y="36"/>
                  <a:pt x="32" y="34"/>
                </a:cubicBezTo>
                <a:cubicBezTo>
                  <a:pt x="31" y="36"/>
                  <a:pt x="29" y="37"/>
                  <a:pt x="27" y="37"/>
                </a:cubicBezTo>
                <a:cubicBezTo>
                  <a:pt x="25" y="37"/>
                  <a:pt x="22" y="35"/>
                  <a:pt x="22" y="32"/>
                </a:cubicBezTo>
                <a:cubicBezTo>
                  <a:pt x="22" y="30"/>
                  <a:pt x="25" y="28"/>
                  <a:pt x="27" y="28"/>
                </a:cubicBezTo>
                <a:cubicBezTo>
                  <a:pt x="35" y="28"/>
                  <a:pt x="37" y="42"/>
                  <a:pt x="48" y="42"/>
                </a:cubicBezTo>
                <a:cubicBezTo>
                  <a:pt x="54" y="42"/>
                  <a:pt x="58" y="38"/>
                  <a:pt x="58" y="32"/>
                </a:cubicBezTo>
                <a:cubicBezTo>
                  <a:pt x="58" y="26"/>
                  <a:pt x="53" y="23"/>
                  <a:pt x="48" y="23"/>
                </a:cubicBezTo>
                <a:cubicBezTo>
                  <a:pt x="44" y="23"/>
                  <a:pt x="42" y="24"/>
                  <a:pt x="39" y="26"/>
                </a:cubicBezTo>
                <a:cubicBezTo>
                  <a:pt x="40" y="28"/>
                  <a:pt x="41" y="29"/>
                  <a:pt x="43" y="30"/>
                </a:cubicBezTo>
                <a:cubicBezTo>
                  <a:pt x="44" y="29"/>
                  <a:pt x="46" y="28"/>
                  <a:pt x="48" y="28"/>
                </a:cubicBezTo>
                <a:cubicBezTo>
                  <a:pt x="50" y="28"/>
                  <a:pt x="52" y="30"/>
                  <a:pt x="52" y="32"/>
                </a:cubicBezTo>
                <a:cubicBezTo>
                  <a:pt x="52" y="35"/>
                  <a:pt x="50" y="37"/>
                  <a:pt x="48" y="37"/>
                </a:cubicBezTo>
                <a:cubicBezTo>
                  <a:pt x="40" y="37"/>
                  <a:pt x="38" y="23"/>
                  <a:pt x="27" y="23"/>
                </a:cubicBezTo>
                <a:cubicBezTo>
                  <a:pt x="21" y="23"/>
                  <a:pt x="16" y="26"/>
                  <a:pt x="16" y="32"/>
                </a:cubicBezTo>
                <a:cubicBezTo>
                  <a:pt x="16" y="38"/>
                  <a:pt x="21" y="42"/>
                  <a:pt x="27" y="42"/>
                </a:cubicBezTo>
                <a:close/>
              </a:path>
            </a:pathLst>
          </a:custGeom>
          <a:solidFill>
            <a:schemeClr val="bg2">
              <a:lumMod val="50000"/>
            </a:schemeClr>
          </a:solidFill>
          <a:ln w="9525">
            <a:noFill/>
            <a:round/>
            <a:headEnd/>
            <a:tailEnd/>
          </a:ln>
        </p:spPr>
        <p:txBody>
          <a:bodyPr/>
          <a:lstStyle/>
          <a:p>
            <a:pPr eaLnBrk="1" hangingPunct="1">
              <a:defRPr/>
            </a:pPr>
            <a:endParaRPr lang="en-US">
              <a:latin typeface="Calibri" panose="020F0502020204030204" pitchFamily="34" charset="0"/>
              <a:ea typeface="宋体" panose="02010600030101010101" pitchFamily="2" charset="-122"/>
              <a:cs typeface="Arial" pitchFamily="34" charset="0"/>
            </a:endParaRPr>
          </a:p>
        </p:txBody>
      </p:sp>
      <p:sp>
        <p:nvSpPr>
          <p:cNvPr id="8" name="TextBox 7"/>
          <p:cNvSpPr txBox="1"/>
          <p:nvPr/>
        </p:nvSpPr>
        <p:spPr>
          <a:xfrm>
            <a:off x="1258888" y="2205038"/>
            <a:ext cx="6553200" cy="338137"/>
          </a:xfrm>
          <a:prstGeom prst="rect">
            <a:avLst/>
          </a:prstGeom>
          <a:noFill/>
        </p:spPr>
        <p:txBody>
          <a:bodyPr>
            <a:spAutoFit/>
          </a:bodyPr>
          <a:lstStyle/>
          <a:p>
            <a:pPr eaLnBrk="1" hangingPunct="1">
              <a:defRPr/>
            </a:pPr>
            <a:r>
              <a:rPr lang="en-US" altLang="zh-CHS" sz="1600" dirty="0">
                <a:solidFill>
                  <a:schemeClr val="tx1">
                    <a:lumMod val="65000"/>
                    <a:lumOff val="35000"/>
                  </a:schemeClr>
                </a:solidFill>
                <a:latin typeface="Georgia" pitchFamily="18" charset="0"/>
                <a:ea typeface="Tahoma" pitchFamily="34" charset="0"/>
                <a:cs typeface="Courier New" pitchFamily="49" charset="0"/>
              </a:rPr>
              <a:t>Cloud computing and cloud storage can be introduced to store EHR</a:t>
            </a:r>
            <a:endParaRPr lang="zh-CHS" altLang="en-US" sz="1600" dirty="0">
              <a:solidFill>
                <a:schemeClr val="tx1">
                  <a:lumMod val="65000"/>
                  <a:lumOff val="35000"/>
                </a:schemeClr>
              </a:solidFill>
              <a:latin typeface="Georgia" pitchFamily="18" charset="0"/>
              <a:ea typeface="Tahoma" pitchFamily="34" charset="0"/>
              <a:cs typeface="Courier New" pitchFamily="49" charset="0"/>
            </a:endParaRPr>
          </a:p>
        </p:txBody>
      </p:sp>
      <p:pic>
        <p:nvPicPr>
          <p:cNvPr id="29704"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21338" y="3644900"/>
            <a:ext cx="2406650" cy="162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5" name="图片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28725" y="3644900"/>
            <a:ext cx="1727200" cy="168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剪去同侧角的矩形 10"/>
          <p:cNvSpPr/>
          <p:nvPr/>
        </p:nvSpPr>
        <p:spPr>
          <a:xfrm>
            <a:off x="3532312" y="5517232"/>
            <a:ext cx="1944216" cy="216024"/>
          </a:xfrm>
          <a:prstGeom prst="snip2SameRect">
            <a:avLst>
              <a:gd name="adj1" fmla="val 50000"/>
              <a:gd name="adj2" fmla="val 0"/>
            </a:avLst>
          </a:prstGeom>
          <a:solidFill>
            <a:schemeClr val="bg2">
              <a:lumMod val="50000"/>
            </a:schemeClr>
          </a:soli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HS" altLang="en-US" sz="16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2" name="剪去同侧角的矩形 11"/>
          <p:cNvSpPr/>
          <p:nvPr/>
        </p:nvSpPr>
        <p:spPr>
          <a:xfrm>
            <a:off x="4338315" y="3140968"/>
            <a:ext cx="252028" cy="2376264"/>
          </a:xfrm>
          <a:prstGeom prst="snip2SameRect">
            <a:avLst/>
          </a:prstGeom>
          <a:solidFill>
            <a:schemeClr val="bg2">
              <a:lumMod val="50000"/>
            </a:schemeClr>
          </a:soli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HS" altLang="en-US" sz="16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3" name="剪去同侧角的矩形 12"/>
          <p:cNvSpPr/>
          <p:nvPr/>
        </p:nvSpPr>
        <p:spPr>
          <a:xfrm>
            <a:off x="1300064" y="3429000"/>
            <a:ext cx="6408712" cy="216024"/>
          </a:xfrm>
          <a:prstGeom prst="snip2SameRect">
            <a:avLst>
              <a:gd name="adj1" fmla="val 50000"/>
              <a:gd name="adj2" fmla="val 0"/>
            </a:avLst>
          </a:prstGeom>
          <a:solidFill>
            <a:schemeClr val="bg2">
              <a:lumMod val="50000"/>
            </a:schemeClr>
          </a:soli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HS" altLang="en-US" sz="16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half" idx="10"/>
          </p:nvPr>
        </p:nvSpPr>
        <p:spPr/>
        <p:txBody>
          <a:bodyPr/>
          <a:lstStyle/>
          <a:p>
            <a:pPr>
              <a:defRPr/>
            </a:pPr>
            <a:fld id="{9F9D0440-AB4C-BA46-8131-693D45EBB398}" type="datetime1">
              <a:rPr lang="zh-CHS" altLang="en-US" smtClean="0"/>
              <a:t>15/5/6</a:t>
            </a:fld>
            <a:endParaRPr lang="en-US" altLang="zh-CHS"/>
          </a:p>
        </p:txBody>
      </p:sp>
      <p:sp>
        <p:nvSpPr>
          <p:cNvPr id="5" name="幻灯片编号占位符 4"/>
          <p:cNvSpPr>
            <a:spLocks noGrp="1"/>
          </p:cNvSpPr>
          <p:nvPr>
            <p:ph type="sldNum" sz="quarter" idx="12"/>
          </p:nvPr>
        </p:nvSpPr>
        <p:spPr/>
        <p:txBody>
          <a:bodyPr/>
          <a:lstStyle/>
          <a:p>
            <a:fld id="{C73A8C92-5225-624A-981C-988E0DFED375}" type="slidenum">
              <a:rPr lang="en-US" altLang="zh-CHS" smtClean="0"/>
              <a:pPr/>
              <a:t>8</a:t>
            </a:fld>
            <a:endParaRPr lang="en-US" altLang="zh-CHS"/>
          </a:p>
        </p:txBody>
      </p:sp>
    </p:spTree>
    <p:extLst>
      <p:ext uri="{BB962C8B-B14F-4D97-AF65-F5344CB8AC3E}">
        <p14:creationId xmlns:p14="http://schemas.microsoft.com/office/powerpoint/2010/main" val="141464762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7504" y="4542219"/>
            <a:ext cx="3744416" cy="830997"/>
          </a:xfrm>
          <a:prstGeom prst="rect">
            <a:avLst/>
          </a:prstGeom>
          <a:noFill/>
        </p:spPr>
        <p:txBody>
          <a:bodyPr wrap="square">
            <a:spAutoFit/>
          </a:bodyPr>
          <a:lstStyle/>
          <a:p>
            <a:pPr algn="ctr" eaLnBrk="1" hangingPunct="1">
              <a:defRPr/>
            </a:pPr>
            <a:r>
              <a:rPr lang="en-US" altLang="zh-CHS" sz="4800" dirty="0">
                <a:solidFill>
                  <a:schemeClr val="tx1">
                    <a:lumMod val="65000"/>
                    <a:lumOff val="35000"/>
                  </a:schemeClr>
                </a:solidFill>
                <a:latin typeface="Georgia" pitchFamily="18" charset="0"/>
                <a:ea typeface="Tahoma" pitchFamily="34" charset="0"/>
                <a:cs typeface="Courier New" pitchFamily="49" charset="0"/>
              </a:rPr>
              <a:t>Thanks</a:t>
            </a:r>
            <a:r>
              <a:rPr lang="zh-CHS" altLang="en-US" sz="4800" dirty="0">
                <a:solidFill>
                  <a:schemeClr val="tx1">
                    <a:lumMod val="65000"/>
                    <a:lumOff val="35000"/>
                  </a:schemeClr>
                </a:solidFill>
                <a:latin typeface="Georgia" pitchFamily="18" charset="0"/>
                <a:ea typeface="Tahoma" pitchFamily="34" charset="0"/>
                <a:cs typeface="Courier New" pitchFamily="49" charset="0"/>
              </a:rPr>
              <a:t>！</a:t>
            </a:r>
          </a:p>
        </p:txBody>
      </p:sp>
      <p:cxnSp>
        <p:nvCxnSpPr>
          <p:cNvPr id="3" name="直接连接符 2"/>
          <p:cNvCxnSpPr/>
          <p:nvPr/>
        </p:nvCxnSpPr>
        <p:spPr>
          <a:xfrm>
            <a:off x="611560" y="5373216"/>
            <a:ext cx="7848872" cy="0"/>
          </a:xfrm>
          <a:prstGeom prst="line">
            <a:avLst/>
          </a:prstGeom>
          <a:ln w="19050" cmpd="sng">
            <a:solidFill>
              <a:srgbClr val="0070C0"/>
            </a:solidFill>
          </a:ln>
        </p:spPr>
        <p:style>
          <a:lnRef idx="1">
            <a:schemeClr val="accent1"/>
          </a:lnRef>
          <a:fillRef idx="0">
            <a:schemeClr val="accent1"/>
          </a:fillRef>
          <a:effectRef idx="0">
            <a:schemeClr val="accent1"/>
          </a:effectRef>
          <a:fontRef idx="minor">
            <a:schemeClr val="tx1"/>
          </a:fontRef>
        </p:style>
      </p:cxnSp>
      <p:sp>
        <p:nvSpPr>
          <p:cNvPr id="4" name="日期占位符 3"/>
          <p:cNvSpPr>
            <a:spLocks noGrp="1"/>
          </p:cNvSpPr>
          <p:nvPr>
            <p:ph type="dt" sz="half" idx="10"/>
          </p:nvPr>
        </p:nvSpPr>
        <p:spPr/>
        <p:txBody>
          <a:bodyPr/>
          <a:lstStyle/>
          <a:p>
            <a:pPr>
              <a:defRPr/>
            </a:pPr>
            <a:fld id="{9D25AF0C-F385-704E-A2A7-FC8D78D5A67F}" type="datetime1">
              <a:rPr lang="zh-CHS" altLang="en-US" smtClean="0"/>
              <a:t>15/5/6</a:t>
            </a:fld>
            <a:endParaRPr lang="en-US" altLang="zh-CHS"/>
          </a:p>
        </p:txBody>
      </p:sp>
      <p:sp>
        <p:nvSpPr>
          <p:cNvPr id="5" name="幻灯片编号占位符 4"/>
          <p:cNvSpPr>
            <a:spLocks noGrp="1"/>
          </p:cNvSpPr>
          <p:nvPr>
            <p:ph type="sldNum" sz="quarter" idx="12"/>
          </p:nvPr>
        </p:nvSpPr>
        <p:spPr/>
        <p:txBody>
          <a:bodyPr/>
          <a:lstStyle/>
          <a:p>
            <a:fld id="{E49C1DA9-A967-7347-A557-5734E61B8CD1}" type="slidenum">
              <a:rPr lang="en-US" altLang="zh-CHS" smtClean="0"/>
              <a:pPr/>
              <a:t>80</a:t>
            </a:fld>
            <a:endParaRPr lang="en-US" altLang="zh-CHS"/>
          </a:p>
        </p:txBody>
      </p:sp>
    </p:spTree>
    <p:extLst>
      <p:ext uri="{BB962C8B-B14F-4D97-AF65-F5344CB8AC3E}">
        <p14:creationId xmlns:p14="http://schemas.microsoft.com/office/powerpoint/2010/main" val="45433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8313" y="333375"/>
            <a:ext cx="6858000" cy="550863"/>
          </a:xfrm>
        </p:spPr>
        <p:txBody>
          <a:bodyPr rtlCol="0"/>
          <a:lstStyle/>
          <a:p>
            <a:pPr eaLnBrk="1" hangingPunct="1">
              <a:defRPr/>
            </a:pPr>
            <a:r>
              <a:rPr lang="en-US" altLang="zh-CHS" sz="2400" dirty="0" smtClean="0">
                <a:solidFill>
                  <a:schemeClr val="tx1"/>
                </a:solidFill>
                <a:latin typeface="+mn-lt"/>
                <a:sym typeface="Calibri" pitchFamily="34" charset="0"/>
              </a:rPr>
              <a:t>Distributed Storage Mechanism</a:t>
            </a:r>
            <a:endParaRPr lang="zh-CHS" altLang="en-US" sz="2400" dirty="0">
              <a:solidFill>
                <a:schemeClr val="tx1"/>
              </a:solidFill>
              <a:latin typeface="+mn-lt"/>
              <a:sym typeface="Calibri" pitchFamily="34" charset="0"/>
            </a:endParaRPr>
          </a:p>
        </p:txBody>
      </p:sp>
      <p:cxnSp>
        <p:nvCxnSpPr>
          <p:cNvPr id="4" name="直接连接符 3"/>
          <p:cNvCxnSpPr/>
          <p:nvPr/>
        </p:nvCxnSpPr>
        <p:spPr>
          <a:xfrm>
            <a:off x="539750" y="908050"/>
            <a:ext cx="7993063" cy="0"/>
          </a:xfrm>
          <a:prstGeom prst="line">
            <a:avLst/>
          </a:prstGeom>
          <a:ln w="19050" cmpd="sng">
            <a:solidFill>
              <a:srgbClr val="0070C0"/>
            </a:solidFill>
          </a:ln>
        </p:spPr>
        <p:style>
          <a:lnRef idx="1">
            <a:schemeClr val="accent1"/>
          </a:lnRef>
          <a:fillRef idx="0">
            <a:schemeClr val="accent1"/>
          </a:fillRef>
          <a:effectRef idx="0">
            <a:schemeClr val="accent1"/>
          </a:effectRef>
          <a:fontRef idx="minor">
            <a:schemeClr val="tx1"/>
          </a:fontRef>
        </p:style>
      </p:cxnSp>
      <p:sp>
        <p:nvSpPr>
          <p:cNvPr id="31748" name="矩形 58"/>
          <p:cNvSpPr>
            <a:spLocks noChangeArrowheads="1"/>
          </p:cNvSpPr>
          <p:nvPr/>
        </p:nvSpPr>
        <p:spPr bwMode="auto">
          <a:xfrm>
            <a:off x="539750" y="1268413"/>
            <a:ext cx="2592388" cy="369887"/>
          </a:xfrm>
          <a:prstGeom prst="rect">
            <a:avLst/>
          </a:prstGeom>
          <a:solidFill>
            <a:srgbClr val="99663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lgn="ctr" eaLnBrk="1" hangingPunct="1"/>
            <a:r>
              <a:rPr lang="en-US" altLang="zh-CHS">
                <a:solidFill>
                  <a:schemeClr val="bg1"/>
                </a:solidFill>
              </a:rPr>
              <a:t>Feature of HBase Table</a:t>
            </a:r>
            <a:endParaRPr lang="zh-CHS" altLang="en-US">
              <a:solidFill>
                <a:schemeClr val="bg1"/>
              </a:solidFill>
            </a:endParaRPr>
          </a:p>
        </p:txBody>
      </p:sp>
      <p:sp>
        <p:nvSpPr>
          <p:cNvPr id="20" name="椭圆 19"/>
          <p:cNvSpPr>
            <a:spLocks noChangeArrowheads="1"/>
          </p:cNvSpPr>
          <p:nvPr/>
        </p:nvSpPr>
        <p:spPr bwMode="auto">
          <a:xfrm>
            <a:off x="755650" y="2114550"/>
            <a:ext cx="1560513" cy="1511300"/>
          </a:xfrm>
          <a:prstGeom prst="ellipse">
            <a:avLst/>
          </a:prstGeom>
          <a:solidFill>
            <a:schemeClr val="bg2">
              <a:lumMod val="50000"/>
            </a:schemeClr>
          </a:solidFill>
          <a:ln>
            <a:noFill/>
          </a:ln>
        </p:spPr>
        <p:txBody>
          <a:bodyPr anchor="ctr"/>
          <a:lstStyle/>
          <a:p>
            <a:pPr algn="ctr" eaLnBrk="1" hangingPunct="1">
              <a:buFont typeface="Arial" pitchFamily="34" charset="0"/>
              <a:buNone/>
              <a:defRPr/>
            </a:pPr>
            <a:r>
              <a:rPr lang="en-US" altLang="zh-CHS" sz="1600" dirty="0">
                <a:solidFill>
                  <a:schemeClr val="bg1"/>
                </a:solidFill>
                <a:latin typeface="Georgia" pitchFamily="18" charset="0"/>
                <a:ea typeface="Tahoma" pitchFamily="34" charset="0"/>
                <a:cs typeface="Courier New" pitchFamily="49" charset="0"/>
              </a:rPr>
              <a:t>Large size</a:t>
            </a:r>
            <a:endParaRPr lang="zh-CHS" altLang="en-US" sz="1600" dirty="0">
              <a:solidFill>
                <a:schemeClr val="bg1"/>
              </a:solidFill>
              <a:latin typeface="Georgia" pitchFamily="18" charset="0"/>
              <a:ea typeface="Tahoma" pitchFamily="34" charset="0"/>
              <a:cs typeface="Courier New" pitchFamily="49" charset="0"/>
            </a:endParaRPr>
          </a:p>
        </p:txBody>
      </p:sp>
      <p:sp>
        <p:nvSpPr>
          <p:cNvPr id="23" name="椭圆 20"/>
          <p:cNvSpPr>
            <a:spLocks noChangeArrowheads="1"/>
          </p:cNvSpPr>
          <p:nvPr/>
        </p:nvSpPr>
        <p:spPr bwMode="auto">
          <a:xfrm>
            <a:off x="2700338" y="2109788"/>
            <a:ext cx="1531937" cy="1511300"/>
          </a:xfrm>
          <a:prstGeom prst="ellipse">
            <a:avLst/>
          </a:prstGeom>
          <a:solidFill>
            <a:schemeClr val="bg2">
              <a:lumMod val="50000"/>
            </a:schemeClr>
          </a:solidFill>
          <a:ln>
            <a:noFill/>
          </a:ln>
        </p:spPr>
        <p:txBody>
          <a:bodyPr anchor="ctr"/>
          <a:lstStyle/>
          <a:p>
            <a:pPr algn="ctr" eaLnBrk="1" hangingPunct="1">
              <a:buFont typeface="Arial" pitchFamily="34" charset="0"/>
              <a:buNone/>
              <a:defRPr/>
            </a:pPr>
            <a:r>
              <a:rPr lang="en-US" altLang="zh-CHS" sz="1600" dirty="0">
                <a:solidFill>
                  <a:schemeClr val="bg1"/>
                </a:solidFill>
                <a:latin typeface="Georgia" pitchFamily="18" charset="0"/>
                <a:ea typeface="Tahoma" pitchFamily="34" charset="0"/>
                <a:cs typeface="Courier New" pitchFamily="49" charset="0"/>
              </a:rPr>
              <a:t>Column</a:t>
            </a:r>
            <a:r>
              <a:rPr lang="en-US" altLang="zh-CHS" dirty="0">
                <a:solidFill>
                  <a:srgbClr val="FFFFFF"/>
                </a:solidFill>
                <a:latin typeface="Calibri" panose="020F0502020204030204" pitchFamily="34" charset="0"/>
                <a:ea typeface="宋体" panose="02010600030101010101" pitchFamily="2" charset="-122"/>
                <a:cs typeface="Arial" pitchFamily="34" charset="0"/>
              </a:rPr>
              <a:t> </a:t>
            </a:r>
            <a:r>
              <a:rPr lang="en-US" altLang="zh-CHS" sz="1600" dirty="0">
                <a:solidFill>
                  <a:schemeClr val="bg1"/>
                </a:solidFill>
                <a:latin typeface="Georgia" pitchFamily="18" charset="0"/>
                <a:ea typeface="Tahoma" pitchFamily="34" charset="0"/>
                <a:cs typeface="Courier New" pitchFamily="49" charset="0"/>
              </a:rPr>
              <a:t>oriented</a:t>
            </a:r>
            <a:endParaRPr lang="zh-CHS" altLang="en-US" sz="1600" dirty="0">
              <a:solidFill>
                <a:schemeClr val="bg1"/>
              </a:solidFill>
              <a:latin typeface="Georgia" pitchFamily="18" charset="0"/>
              <a:ea typeface="Tahoma" pitchFamily="34" charset="0"/>
              <a:cs typeface="Courier New" pitchFamily="49" charset="0"/>
            </a:endParaRPr>
          </a:p>
        </p:txBody>
      </p:sp>
      <p:sp>
        <p:nvSpPr>
          <p:cNvPr id="25" name="椭圆 21"/>
          <p:cNvSpPr>
            <a:spLocks noChangeArrowheads="1"/>
          </p:cNvSpPr>
          <p:nvPr/>
        </p:nvSpPr>
        <p:spPr bwMode="auto">
          <a:xfrm>
            <a:off x="4787900" y="2130425"/>
            <a:ext cx="1538288" cy="1511300"/>
          </a:xfrm>
          <a:prstGeom prst="ellipse">
            <a:avLst/>
          </a:prstGeom>
          <a:solidFill>
            <a:schemeClr val="bg2">
              <a:lumMod val="50000"/>
            </a:schemeClr>
          </a:solidFill>
          <a:ln>
            <a:noFill/>
          </a:ln>
        </p:spPr>
        <p:txBody>
          <a:bodyPr anchor="ctr"/>
          <a:lstStyle/>
          <a:p>
            <a:pPr algn="ctr" eaLnBrk="1" hangingPunct="1">
              <a:buFont typeface="Arial" pitchFamily="34" charset="0"/>
              <a:buNone/>
              <a:defRPr/>
            </a:pPr>
            <a:r>
              <a:rPr lang="en-US" altLang="zh-CHS" sz="1600" dirty="0">
                <a:solidFill>
                  <a:schemeClr val="bg1"/>
                </a:solidFill>
                <a:latin typeface="Georgia" pitchFamily="18" charset="0"/>
                <a:ea typeface="Tahoma" pitchFamily="34" charset="0"/>
                <a:cs typeface="Courier New" pitchFamily="49" charset="0"/>
              </a:rPr>
              <a:t>Sparse</a:t>
            </a:r>
            <a:endParaRPr lang="zh-CHS" altLang="en-US" sz="1600" dirty="0">
              <a:solidFill>
                <a:schemeClr val="bg1"/>
              </a:solidFill>
              <a:latin typeface="Georgia" pitchFamily="18" charset="0"/>
              <a:ea typeface="Tahoma" pitchFamily="34" charset="0"/>
              <a:cs typeface="Courier New" pitchFamily="49" charset="0"/>
            </a:endParaRPr>
          </a:p>
        </p:txBody>
      </p:sp>
      <p:sp>
        <p:nvSpPr>
          <p:cNvPr id="26" name="椭圆 22"/>
          <p:cNvSpPr>
            <a:spLocks noChangeArrowheads="1"/>
          </p:cNvSpPr>
          <p:nvPr/>
        </p:nvSpPr>
        <p:spPr bwMode="auto">
          <a:xfrm>
            <a:off x="6715125" y="2109788"/>
            <a:ext cx="1617663" cy="1511300"/>
          </a:xfrm>
          <a:prstGeom prst="ellipse">
            <a:avLst/>
          </a:prstGeom>
          <a:solidFill>
            <a:schemeClr val="bg2">
              <a:lumMod val="50000"/>
            </a:schemeClr>
          </a:solidFill>
          <a:ln>
            <a:noFill/>
          </a:ln>
        </p:spPr>
        <p:txBody>
          <a:bodyPr anchor="ctr"/>
          <a:lstStyle/>
          <a:p>
            <a:pPr algn="ctr" eaLnBrk="1" hangingPunct="1">
              <a:buFont typeface="Arial" pitchFamily="34" charset="0"/>
              <a:buNone/>
              <a:defRPr/>
            </a:pPr>
            <a:r>
              <a:rPr lang="en-US" altLang="zh-CHS" sz="1600" dirty="0">
                <a:solidFill>
                  <a:schemeClr val="bg1"/>
                </a:solidFill>
                <a:latin typeface="Georgia" pitchFamily="18" charset="0"/>
                <a:ea typeface="Tahoma" pitchFamily="34" charset="0"/>
                <a:cs typeface="Courier New" pitchFamily="49" charset="0"/>
              </a:rPr>
              <a:t>Scalability</a:t>
            </a:r>
            <a:endParaRPr lang="zh-CHS" altLang="en-US" sz="1600" dirty="0">
              <a:solidFill>
                <a:schemeClr val="bg1"/>
              </a:solidFill>
              <a:latin typeface="Georgia" pitchFamily="18" charset="0"/>
              <a:ea typeface="Tahoma" pitchFamily="34" charset="0"/>
              <a:cs typeface="Courier New" pitchFamily="49" charset="0"/>
            </a:endParaRPr>
          </a:p>
        </p:txBody>
      </p:sp>
      <p:sp>
        <p:nvSpPr>
          <p:cNvPr id="3" name="TextBox 2"/>
          <p:cNvSpPr txBox="1"/>
          <p:nvPr/>
        </p:nvSpPr>
        <p:spPr>
          <a:xfrm>
            <a:off x="755650" y="3860800"/>
            <a:ext cx="1560513" cy="1323975"/>
          </a:xfrm>
          <a:prstGeom prst="rect">
            <a:avLst/>
          </a:prstGeom>
          <a:noFill/>
        </p:spPr>
        <p:txBody>
          <a:bodyPr>
            <a:spAutoFit/>
          </a:bodyPr>
          <a:lstStyle/>
          <a:p>
            <a:pPr algn="ctr" eaLnBrk="1" hangingPunct="1">
              <a:defRPr/>
            </a:pPr>
            <a:r>
              <a:rPr lang="en-US" altLang="zh-CHS" sz="1600" dirty="0">
                <a:solidFill>
                  <a:schemeClr val="tx1">
                    <a:lumMod val="65000"/>
                    <a:lumOff val="35000"/>
                  </a:schemeClr>
                </a:solidFill>
                <a:latin typeface="Georgia" pitchFamily="18" charset="0"/>
                <a:ea typeface="Tahoma" pitchFamily="34" charset="0"/>
                <a:cs typeface="Courier New" pitchFamily="49" charset="0"/>
              </a:rPr>
              <a:t>A table can contain billions of rows and millions of columns</a:t>
            </a:r>
            <a:endParaRPr lang="zh-CHS" altLang="en-US" sz="1600" dirty="0">
              <a:solidFill>
                <a:schemeClr val="tx1">
                  <a:lumMod val="65000"/>
                  <a:lumOff val="35000"/>
                </a:schemeClr>
              </a:solidFill>
              <a:latin typeface="Georgia" pitchFamily="18" charset="0"/>
              <a:ea typeface="Tahoma" pitchFamily="34" charset="0"/>
              <a:cs typeface="Courier New" pitchFamily="49" charset="0"/>
            </a:endParaRPr>
          </a:p>
        </p:txBody>
      </p:sp>
      <p:sp>
        <p:nvSpPr>
          <p:cNvPr id="5" name="TextBox 4"/>
          <p:cNvSpPr txBox="1"/>
          <p:nvPr/>
        </p:nvSpPr>
        <p:spPr>
          <a:xfrm>
            <a:off x="2700338" y="3856038"/>
            <a:ext cx="1655762" cy="1570037"/>
          </a:xfrm>
          <a:prstGeom prst="rect">
            <a:avLst/>
          </a:prstGeom>
          <a:noFill/>
        </p:spPr>
        <p:txBody>
          <a:bodyPr>
            <a:spAutoFit/>
          </a:bodyPr>
          <a:lstStyle/>
          <a:p>
            <a:pPr algn="ctr" eaLnBrk="1" hangingPunct="1">
              <a:defRPr/>
            </a:pPr>
            <a:r>
              <a:rPr lang="en-US" altLang="zh-CHS" sz="1600" dirty="0">
                <a:solidFill>
                  <a:schemeClr val="tx1">
                    <a:lumMod val="65000"/>
                    <a:lumOff val="35000"/>
                  </a:schemeClr>
                </a:solidFill>
                <a:latin typeface="Georgia" pitchFamily="18" charset="0"/>
                <a:ea typeface="Tahoma" pitchFamily="34" charset="0"/>
                <a:cs typeface="Courier New" pitchFamily="49" charset="0"/>
              </a:rPr>
              <a:t>Column family is the unit for store and access control, table is queried by column family</a:t>
            </a:r>
            <a:endParaRPr lang="zh-CHS" altLang="en-US" sz="1600" dirty="0">
              <a:solidFill>
                <a:schemeClr val="tx1">
                  <a:lumMod val="65000"/>
                  <a:lumOff val="35000"/>
                </a:schemeClr>
              </a:solidFill>
              <a:latin typeface="Georgia" pitchFamily="18" charset="0"/>
              <a:ea typeface="Tahoma" pitchFamily="34" charset="0"/>
              <a:cs typeface="Courier New" pitchFamily="49" charset="0"/>
            </a:endParaRPr>
          </a:p>
        </p:txBody>
      </p:sp>
      <p:sp>
        <p:nvSpPr>
          <p:cNvPr id="14" name="TextBox 13"/>
          <p:cNvSpPr txBox="1"/>
          <p:nvPr/>
        </p:nvSpPr>
        <p:spPr>
          <a:xfrm>
            <a:off x="4716463" y="3862388"/>
            <a:ext cx="1800225" cy="1816100"/>
          </a:xfrm>
          <a:prstGeom prst="rect">
            <a:avLst/>
          </a:prstGeom>
          <a:noFill/>
        </p:spPr>
        <p:txBody>
          <a:bodyPr>
            <a:spAutoFit/>
          </a:bodyPr>
          <a:lstStyle/>
          <a:p>
            <a:pPr algn="ctr" eaLnBrk="1" hangingPunct="1">
              <a:defRPr/>
            </a:pPr>
            <a:r>
              <a:rPr lang="en-US" altLang="zh-CHS" sz="1600" dirty="0">
                <a:solidFill>
                  <a:schemeClr val="tx1">
                    <a:lumMod val="65000"/>
                    <a:lumOff val="35000"/>
                  </a:schemeClr>
                </a:solidFill>
                <a:latin typeface="Georgia" pitchFamily="18" charset="0"/>
                <a:ea typeface="Tahoma" pitchFamily="34" charset="0"/>
                <a:cs typeface="Courier New" pitchFamily="49" charset="0"/>
              </a:rPr>
              <a:t>The empty (null) columns do not take up any storage space, so the table can be designed very sparse</a:t>
            </a:r>
            <a:endParaRPr lang="zh-CHS" altLang="en-US" sz="1600" dirty="0">
              <a:solidFill>
                <a:schemeClr val="tx1">
                  <a:lumMod val="65000"/>
                  <a:lumOff val="35000"/>
                </a:schemeClr>
              </a:solidFill>
              <a:latin typeface="Georgia" pitchFamily="18" charset="0"/>
              <a:ea typeface="Tahoma" pitchFamily="34" charset="0"/>
              <a:cs typeface="Courier New" pitchFamily="49" charset="0"/>
            </a:endParaRPr>
          </a:p>
        </p:txBody>
      </p:sp>
      <p:sp>
        <p:nvSpPr>
          <p:cNvPr id="15" name="TextBox 14"/>
          <p:cNvSpPr txBox="1"/>
          <p:nvPr/>
        </p:nvSpPr>
        <p:spPr>
          <a:xfrm>
            <a:off x="6715125" y="3856038"/>
            <a:ext cx="1744663" cy="1570037"/>
          </a:xfrm>
          <a:prstGeom prst="rect">
            <a:avLst/>
          </a:prstGeom>
          <a:noFill/>
        </p:spPr>
        <p:txBody>
          <a:bodyPr>
            <a:spAutoFit/>
          </a:bodyPr>
          <a:lstStyle/>
          <a:p>
            <a:pPr algn="ctr" eaLnBrk="1" hangingPunct="1">
              <a:defRPr/>
            </a:pPr>
            <a:r>
              <a:rPr lang="en-US" altLang="zh-CHS" sz="1600" dirty="0">
                <a:solidFill>
                  <a:schemeClr val="tx1">
                    <a:lumMod val="65000"/>
                    <a:lumOff val="35000"/>
                  </a:schemeClr>
                </a:solidFill>
                <a:latin typeface="Georgia" pitchFamily="18" charset="0"/>
                <a:ea typeface="Tahoma" pitchFamily="34" charset="0"/>
                <a:cs typeface="Courier New" pitchFamily="49" charset="0"/>
              </a:rPr>
              <a:t>The existing table schema can be changed, adding and removing column families</a:t>
            </a:r>
            <a:endParaRPr lang="zh-CHS" altLang="en-US" sz="1600" dirty="0">
              <a:solidFill>
                <a:schemeClr val="tx1">
                  <a:lumMod val="65000"/>
                  <a:lumOff val="35000"/>
                </a:schemeClr>
              </a:solidFill>
              <a:latin typeface="Georgia" pitchFamily="18" charset="0"/>
              <a:ea typeface="Tahoma" pitchFamily="34" charset="0"/>
              <a:cs typeface="Courier New" pitchFamily="49" charset="0"/>
            </a:endParaRPr>
          </a:p>
        </p:txBody>
      </p:sp>
      <p:sp>
        <p:nvSpPr>
          <p:cNvPr id="6" name="日期占位符 5"/>
          <p:cNvSpPr>
            <a:spLocks noGrp="1"/>
          </p:cNvSpPr>
          <p:nvPr>
            <p:ph type="dt" sz="half" idx="10"/>
          </p:nvPr>
        </p:nvSpPr>
        <p:spPr/>
        <p:txBody>
          <a:bodyPr/>
          <a:lstStyle/>
          <a:p>
            <a:pPr>
              <a:defRPr/>
            </a:pPr>
            <a:fld id="{20051903-F8DB-2A4A-9B0B-CD71F48572EE}" type="datetime1">
              <a:rPr lang="zh-CHS" altLang="en-US" smtClean="0"/>
              <a:t>15/5/6</a:t>
            </a:fld>
            <a:endParaRPr lang="en-US" altLang="zh-CHS"/>
          </a:p>
        </p:txBody>
      </p:sp>
      <p:sp>
        <p:nvSpPr>
          <p:cNvPr id="7" name="幻灯片编号占位符 6"/>
          <p:cNvSpPr>
            <a:spLocks noGrp="1"/>
          </p:cNvSpPr>
          <p:nvPr>
            <p:ph type="sldNum" sz="quarter" idx="12"/>
          </p:nvPr>
        </p:nvSpPr>
        <p:spPr/>
        <p:txBody>
          <a:bodyPr/>
          <a:lstStyle/>
          <a:p>
            <a:fld id="{C73A8C92-5225-624A-981C-988E0DFED375}" type="slidenum">
              <a:rPr lang="en-US" altLang="zh-CHS" smtClean="0"/>
              <a:pPr/>
              <a:t>9</a:t>
            </a:fld>
            <a:endParaRPr lang="en-US" altLang="zh-CHS"/>
          </a:p>
        </p:txBody>
      </p:sp>
    </p:spTree>
    <p:extLst>
      <p:ext uri="{BB962C8B-B14F-4D97-AF65-F5344CB8AC3E}">
        <p14:creationId xmlns:p14="http://schemas.microsoft.com/office/powerpoint/2010/main" val="10467412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1000"/>
                                        <p:tgtEl>
                                          <p:spTgt spid="25"/>
                                        </p:tgtEl>
                                      </p:cBhvr>
                                    </p:animEffect>
                                    <p:anim calcmode="lin" valueType="num">
                                      <p:cBhvr>
                                        <p:cTn id="18" dur="1000" fill="hold"/>
                                        <p:tgtEl>
                                          <p:spTgt spid="25"/>
                                        </p:tgtEl>
                                        <p:attrNameLst>
                                          <p:attrName>ppt_x</p:attrName>
                                        </p:attrNameLst>
                                      </p:cBhvr>
                                      <p:tavLst>
                                        <p:tav tm="0">
                                          <p:val>
                                            <p:strVal val="#ppt_x"/>
                                          </p:val>
                                        </p:tav>
                                        <p:tav tm="100000">
                                          <p:val>
                                            <p:strVal val="#ppt_x"/>
                                          </p:val>
                                        </p:tav>
                                      </p:tavLst>
                                    </p:anim>
                                    <p:anim calcmode="lin" valueType="num">
                                      <p:cBhvr>
                                        <p:cTn id="19" dur="1000" fill="hold"/>
                                        <p:tgtEl>
                                          <p:spTgt spid="2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1000"/>
                                        <p:tgtEl>
                                          <p:spTgt spid="26"/>
                                        </p:tgtEl>
                                      </p:cBhvr>
                                    </p:animEffect>
                                    <p:anim calcmode="lin" valueType="num">
                                      <p:cBhvr>
                                        <p:cTn id="23" dur="1000" fill="hold"/>
                                        <p:tgtEl>
                                          <p:spTgt spid="26"/>
                                        </p:tgtEl>
                                        <p:attrNameLst>
                                          <p:attrName>ppt_x</p:attrName>
                                        </p:attrNameLst>
                                      </p:cBhvr>
                                      <p:tavLst>
                                        <p:tav tm="0">
                                          <p:val>
                                            <p:strVal val="#ppt_x"/>
                                          </p:val>
                                        </p:tav>
                                        <p:tav tm="100000">
                                          <p:val>
                                            <p:strVal val="#ppt_x"/>
                                          </p:val>
                                        </p:tav>
                                      </p:tavLst>
                                    </p:anim>
                                    <p:anim calcmode="lin" valueType="num">
                                      <p:cBhvr>
                                        <p:cTn id="2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autoUpdateAnimBg="0"/>
      <p:bldP spid="23" grpId="0" animBg="1" autoUpdateAnimBg="0"/>
      <p:bldP spid="25" grpId="0" animBg="1" autoUpdateAnimBg="0"/>
      <p:bldP spid="26" grpId="0" animBg="1" autoUpdateAnimBg="0"/>
    </p:bldLst>
  </p:timing>
</p:sld>
</file>

<file path=ppt/theme/theme1.xml><?xml version="1.0" encoding="utf-8"?>
<a:theme xmlns:a="http://schemas.openxmlformats.org/drawingml/2006/main" name="回顾">
  <a:themeElements>
    <a:clrScheme name="元素">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回顾">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spDef>
      <a:spPr>
        <a:noFill/>
        <a:ln w="19050">
          <a:solidFill>
            <a:schemeClr val="accent1"/>
          </a:solidFill>
          <a:prstDash val="sysDot"/>
        </a:ln>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solidFill>
          <a:srgbClr val="007E39"/>
        </a:solidFill>
        <a:ln w="19050">
          <a:solidFill>
            <a:schemeClr val="accent1"/>
          </a:solidFill>
          <a:prstDash val="sysDot"/>
        </a:ln>
        <a:effectLst/>
      </a:spPr>
      <a:bodyPr/>
      <a:lstStyle/>
      <a:style>
        <a:lnRef idx="2">
          <a:schemeClr val="accent1">
            <a:shade val="50000"/>
          </a:schemeClr>
        </a:lnRef>
        <a:fillRef idx="1">
          <a:schemeClr val="accent1"/>
        </a:fillRef>
        <a:effectRef idx="0">
          <a:schemeClr val="accent1"/>
        </a:effectRef>
        <a:fontRef idx="minor">
          <a:schemeClr val="lt1"/>
        </a:fontRef>
      </a:style>
    </a:lnDef>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242852"/>
    </a:dk2>
    <a:lt2>
      <a:srgbClr val="ACCBF9"/>
    </a:lt2>
    <a:accent1>
      <a:srgbClr val="629DD1"/>
    </a:accent1>
    <a:accent2>
      <a:srgbClr val="297FD5"/>
    </a:accent2>
    <a:accent3>
      <a:srgbClr val="FFFFFF"/>
    </a:accent3>
    <a:accent4>
      <a:srgbClr val="000000"/>
    </a:accent4>
    <a:accent5>
      <a:srgbClr val="B7CCE5"/>
    </a:accent5>
    <a:accent6>
      <a:srgbClr val="2472C1"/>
    </a:accent6>
    <a:hlink>
      <a:srgbClr val="9454C3"/>
    </a:hlink>
    <a:folHlink>
      <a:srgbClr val="3EBBF0"/>
    </a:folHlink>
  </a:clrScheme>
</a:themeOverride>
</file>

<file path=ppt/theme/themeOverride2.xml><?xml version="1.0" encoding="utf-8"?>
<a:themeOverride xmlns:a="http://schemas.openxmlformats.org/drawingml/2006/main">
  <a:clrScheme name="">
    <a:dk1>
      <a:srgbClr val="000000"/>
    </a:dk1>
    <a:lt1>
      <a:srgbClr val="FFFFFF"/>
    </a:lt1>
    <a:dk2>
      <a:srgbClr val="242852"/>
    </a:dk2>
    <a:lt2>
      <a:srgbClr val="ACCBF9"/>
    </a:lt2>
    <a:accent1>
      <a:srgbClr val="629DD1"/>
    </a:accent1>
    <a:accent2>
      <a:srgbClr val="297FD5"/>
    </a:accent2>
    <a:accent3>
      <a:srgbClr val="FFFFFF"/>
    </a:accent3>
    <a:accent4>
      <a:srgbClr val="000000"/>
    </a:accent4>
    <a:accent5>
      <a:srgbClr val="B7CCE5"/>
    </a:accent5>
    <a:accent6>
      <a:srgbClr val="2472C1"/>
    </a:accent6>
    <a:hlink>
      <a:srgbClr val="9454C3"/>
    </a:hlink>
    <a:folHlink>
      <a:srgbClr val="3EBBF0"/>
    </a:folHlink>
  </a:clrScheme>
</a:themeOverride>
</file>

<file path=ppt/theme/themeOverride3.xml><?xml version="1.0" encoding="utf-8"?>
<a:themeOverride xmlns:a="http://schemas.openxmlformats.org/drawingml/2006/main">
  <a:clrScheme name="">
    <a:dk1>
      <a:srgbClr val="000000"/>
    </a:dk1>
    <a:lt1>
      <a:srgbClr val="FFFFFF"/>
    </a:lt1>
    <a:dk2>
      <a:srgbClr val="242852"/>
    </a:dk2>
    <a:lt2>
      <a:srgbClr val="ACCBF9"/>
    </a:lt2>
    <a:accent1>
      <a:srgbClr val="629DD1"/>
    </a:accent1>
    <a:accent2>
      <a:srgbClr val="297FD5"/>
    </a:accent2>
    <a:accent3>
      <a:srgbClr val="FFFFFF"/>
    </a:accent3>
    <a:accent4>
      <a:srgbClr val="000000"/>
    </a:accent4>
    <a:accent5>
      <a:srgbClr val="B7CCE5"/>
    </a:accent5>
    <a:accent6>
      <a:srgbClr val="2472C1"/>
    </a:accent6>
    <a:hlink>
      <a:srgbClr val="9454C3"/>
    </a:hlink>
    <a:folHlink>
      <a:srgbClr val="3EBBF0"/>
    </a:folHlink>
  </a:clrScheme>
</a:themeOverride>
</file>

<file path=ppt/theme/themeOverride4.xml><?xml version="1.0" encoding="utf-8"?>
<a:themeOverride xmlns:a="http://schemas.openxmlformats.org/drawingml/2006/main">
  <a:clrScheme name="">
    <a:dk1>
      <a:srgbClr val="000000"/>
    </a:dk1>
    <a:lt1>
      <a:srgbClr val="FFFFFF"/>
    </a:lt1>
    <a:dk2>
      <a:srgbClr val="242852"/>
    </a:dk2>
    <a:lt2>
      <a:srgbClr val="ACCBF9"/>
    </a:lt2>
    <a:accent1>
      <a:srgbClr val="629DD1"/>
    </a:accent1>
    <a:accent2>
      <a:srgbClr val="297FD5"/>
    </a:accent2>
    <a:accent3>
      <a:srgbClr val="FFFFFF"/>
    </a:accent3>
    <a:accent4>
      <a:srgbClr val="000000"/>
    </a:accent4>
    <a:accent5>
      <a:srgbClr val="B7CCE5"/>
    </a:accent5>
    <a:accent6>
      <a:srgbClr val="2472C1"/>
    </a:accent6>
    <a:hlink>
      <a:srgbClr val="9454C3"/>
    </a:hlink>
    <a:folHlink>
      <a:srgbClr val="3EBBF0"/>
    </a:folHlink>
  </a:clrScheme>
</a:themeOverride>
</file>

<file path=ppt/theme/themeOverride5.xml><?xml version="1.0" encoding="utf-8"?>
<a:themeOverride xmlns:a="http://schemas.openxmlformats.org/drawingml/2006/main">
  <a:clrScheme name="">
    <a:dk1>
      <a:srgbClr val="000000"/>
    </a:dk1>
    <a:lt1>
      <a:srgbClr val="FFFFFF"/>
    </a:lt1>
    <a:dk2>
      <a:srgbClr val="242852"/>
    </a:dk2>
    <a:lt2>
      <a:srgbClr val="ACCBF9"/>
    </a:lt2>
    <a:accent1>
      <a:srgbClr val="629DD1"/>
    </a:accent1>
    <a:accent2>
      <a:srgbClr val="297FD5"/>
    </a:accent2>
    <a:accent3>
      <a:srgbClr val="FFFFFF"/>
    </a:accent3>
    <a:accent4>
      <a:srgbClr val="000000"/>
    </a:accent4>
    <a:accent5>
      <a:srgbClr val="B7CCE5"/>
    </a:accent5>
    <a:accent6>
      <a:srgbClr val="2472C1"/>
    </a:accent6>
    <a:hlink>
      <a:srgbClr val="9454C3"/>
    </a:hlink>
    <a:folHlink>
      <a:srgbClr val="3EBBF0"/>
    </a:folHlink>
  </a:clrScheme>
</a:themeOverride>
</file>

<file path=ppt/theme/themeOverride6.xml><?xml version="1.0" encoding="utf-8"?>
<a:themeOverride xmlns:a="http://schemas.openxmlformats.org/drawingml/2006/main">
  <a:clrScheme name="">
    <a:dk1>
      <a:srgbClr val="000000"/>
    </a:dk1>
    <a:lt1>
      <a:srgbClr val="FFFFFF"/>
    </a:lt1>
    <a:dk2>
      <a:srgbClr val="242852"/>
    </a:dk2>
    <a:lt2>
      <a:srgbClr val="ACCBF9"/>
    </a:lt2>
    <a:accent1>
      <a:srgbClr val="629DD1"/>
    </a:accent1>
    <a:accent2>
      <a:srgbClr val="297FD5"/>
    </a:accent2>
    <a:accent3>
      <a:srgbClr val="FFFFFF"/>
    </a:accent3>
    <a:accent4>
      <a:srgbClr val="000000"/>
    </a:accent4>
    <a:accent5>
      <a:srgbClr val="B7CCE5"/>
    </a:accent5>
    <a:accent6>
      <a:srgbClr val="2472C1"/>
    </a:accent6>
    <a:hlink>
      <a:srgbClr val="9454C3"/>
    </a:hlink>
    <a:folHlink>
      <a:srgbClr val="3EBBF0"/>
    </a:folHlink>
  </a:clrScheme>
</a:themeOverride>
</file>

<file path=ppt/theme/themeOverride7.xml><?xml version="1.0" encoding="utf-8"?>
<a:themeOverride xmlns:a="http://schemas.openxmlformats.org/drawingml/2006/main">
  <a:clrScheme name="">
    <a:dk1>
      <a:srgbClr val="000000"/>
    </a:dk1>
    <a:lt1>
      <a:srgbClr val="FFFFFF"/>
    </a:lt1>
    <a:dk2>
      <a:srgbClr val="242852"/>
    </a:dk2>
    <a:lt2>
      <a:srgbClr val="ACCBF9"/>
    </a:lt2>
    <a:accent1>
      <a:srgbClr val="629DD1"/>
    </a:accent1>
    <a:accent2>
      <a:srgbClr val="297FD5"/>
    </a:accent2>
    <a:accent3>
      <a:srgbClr val="FFFFFF"/>
    </a:accent3>
    <a:accent4>
      <a:srgbClr val="000000"/>
    </a:accent4>
    <a:accent5>
      <a:srgbClr val="B7CCE5"/>
    </a:accent5>
    <a:accent6>
      <a:srgbClr val="2472C1"/>
    </a:accent6>
    <a:hlink>
      <a:srgbClr val="9454C3"/>
    </a:hlink>
    <a:folHlink>
      <a:srgbClr val="3EBBF0"/>
    </a:folHlink>
  </a:clrScheme>
</a:themeOverride>
</file>

<file path=ppt/theme/themeOverride8.xml><?xml version="1.0" encoding="utf-8"?>
<a:themeOverride xmlns:a="http://schemas.openxmlformats.org/drawingml/2006/main">
  <a:clrScheme name="">
    <a:dk1>
      <a:srgbClr val="000000"/>
    </a:dk1>
    <a:lt1>
      <a:srgbClr val="FFFFFF"/>
    </a:lt1>
    <a:dk2>
      <a:srgbClr val="242852"/>
    </a:dk2>
    <a:lt2>
      <a:srgbClr val="ACCBF9"/>
    </a:lt2>
    <a:accent1>
      <a:srgbClr val="629DD1"/>
    </a:accent1>
    <a:accent2>
      <a:srgbClr val="297FD5"/>
    </a:accent2>
    <a:accent3>
      <a:srgbClr val="FFFFFF"/>
    </a:accent3>
    <a:accent4>
      <a:srgbClr val="000000"/>
    </a:accent4>
    <a:accent5>
      <a:srgbClr val="B7CCE5"/>
    </a:accent5>
    <a:accent6>
      <a:srgbClr val="2472C1"/>
    </a:accent6>
    <a:hlink>
      <a:srgbClr val="9454C3"/>
    </a:hlink>
    <a:folHlink>
      <a:srgbClr val="3EBBF0"/>
    </a:folHlink>
  </a:clrScheme>
</a:themeOverride>
</file>

<file path=docProps/app.xml><?xml version="1.0" encoding="utf-8"?>
<Properties xmlns="http://schemas.openxmlformats.org/officeDocument/2006/extended-properties" xmlns:vt="http://schemas.openxmlformats.org/officeDocument/2006/docPropsVTypes">
  <Template/>
  <TotalTime>0</TotalTime>
  <Words>10855</Words>
  <Application>Microsoft Macintosh PowerPoint</Application>
  <PresentationFormat>全屏显示(4:3)</PresentationFormat>
  <Paragraphs>1251</Paragraphs>
  <Slides>80</Slides>
  <Notes>70</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80</vt:i4>
      </vt:variant>
    </vt:vector>
  </HeadingPairs>
  <TitlesOfParts>
    <vt:vector size="98" baseType="lpstr">
      <vt:lpstr>黑体</vt:lpstr>
      <vt:lpstr>宋体</vt:lpstr>
      <vt:lpstr>微软雅黑</vt:lpstr>
      <vt:lpstr>Adobe Garamond Pro</vt:lpstr>
      <vt:lpstr>Arial</vt:lpstr>
      <vt:lpstr>Arial Unicode MS</vt:lpstr>
      <vt:lpstr>Calibri</vt:lpstr>
      <vt:lpstr>Calibri Light</vt:lpstr>
      <vt:lpstr>Courier New</vt:lpstr>
      <vt:lpstr>Georgia</vt:lpstr>
      <vt:lpstr>Helvetica</vt:lpstr>
      <vt:lpstr>Microsoft YaHei</vt:lpstr>
      <vt:lpstr>Tahoma</vt:lpstr>
      <vt:lpstr>Times New Roman</vt:lpstr>
      <vt:lpstr>Verdana</vt:lpstr>
      <vt:lpstr>Wingdings</vt:lpstr>
      <vt:lpstr>回顾</vt:lpstr>
      <vt:lpstr>1_Office 主题</vt:lpstr>
      <vt:lpstr>PowerPoint 演示文稿</vt:lpstr>
      <vt:lpstr>PowerPoint 演示文稿</vt:lpstr>
      <vt:lpstr>PowerPoint 演示文稿</vt:lpstr>
      <vt:lpstr>A Distributed Storage Model for EHR  Based on HBase</vt:lpstr>
      <vt:lpstr>PowerPoint 演示文稿</vt:lpstr>
      <vt:lpstr>Abstract</vt:lpstr>
      <vt:lpstr>Introduction</vt:lpstr>
      <vt:lpstr>Introduction</vt:lpstr>
      <vt:lpstr>Distributed Storage Mechanism</vt:lpstr>
      <vt:lpstr>Distributed Storage Mechanism</vt:lpstr>
      <vt:lpstr>Distributed Storage Mechanism</vt:lpstr>
      <vt:lpstr>Distributed Storage Mechanism</vt:lpstr>
      <vt:lpstr>Distributed Storage Mechanism</vt:lpstr>
      <vt:lpstr>Distributed Storage Mechanism</vt:lpstr>
      <vt:lpstr>Distributed Storage Mechanism</vt:lpstr>
      <vt:lpstr>Distributed Storage Mechanism</vt:lpstr>
      <vt:lpstr>Distributed Storage Model for EHR</vt:lpstr>
      <vt:lpstr>Distributed Storage Model for EHR</vt:lpstr>
      <vt:lpstr>Distributed Storage Model for EHR</vt:lpstr>
      <vt:lpstr>Distributed Storage Model for EHR</vt:lpstr>
      <vt:lpstr>PowerPoint 演示文稿</vt:lpstr>
      <vt:lpstr>PowerPoint 演示文稿</vt:lpstr>
      <vt:lpstr>Scalable RDF Store Based on HBase and MapReduce</vt:lpstr>
      <vt:lpstr>PowerPoint 演示文稿</vt:lpstr>
      <vt:lpstr>Motivation &amp; Contribution</vt:lpstr>
      <vt:lpstr>Motivation &amp; Contribution</vt:lpstr>
      <vt:lpstr>Preliminary</vt:lpstr>
      <vt:lpstr>Preliminary</vt:lpstr>
      <vt:lpstr>Preliminary</vt:lpstr>
      <vt:lpstr>Preliminary</vt:lpstr>
      <vt:lpstr>Preliminary</vt:lpstr>
      <vt:lpstr>Storage Schema &amp; Query Process</vt:lpstr>
      <vt:lpstr>Storage Schema &amp; Query Process</vt:lpstr>
      <vt:lpstr>Storage Schema &amp; Query Process</vt:lpstr>
      <vt:lpstr>Storage Schema &amp; Query Process</vt:lpstr>
      <vt:lpstr>Storage Schema &amp; Query Process</vt:lpstr>
      <vt:lpstr>Storage Schema &amp; Query Process</vt:lpstr>
      <vt:lpstr>Storage Schema &amp; Query Process</vt:lpstr>
      <vt:lpstr>Conclusion</vt:lpstr>
      <vt:lpstr>PowerPoint 演示文稿</vt:lpstr>
      <vt:lpstr>PowerPoint 演示文稿</vt:lpstr>
      <vt:lpstr>Experimenting Lucene Index on HBase  in an HPC Environment</vt:lpstr>
      <vt:lpstr>PowerPoint 演示文稿</vt:lpstr>
      <vt:lpstr>Introduction &amp; Motivation</vt:lpstr>
      <vt:lpstr>Introduction &amp; Motivation</vt:lpstr>
      <vt:lpstr>Introduction &amp; Motivation</vt:lpstr>
      <vt:lpstr>Introduction &amp; Motivation</vt:lpstr>
      <vt:lpstr>Related Technologies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 Performance evaluation for Open Source BigTable Implementations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2013-06-06T11:37:49Z</dcterms:created>
  <dcterms:modified xsi:type="dcterms:W3CDTF">2015-05-06T08:35:58Z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TC024787149991</vt:lpwstr>
  </property>
</Properties>
</file>